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7" r:id="rId2"/>
    <p:sldId id="281" r:id="rId3"/>
    <p:sldId id="283" r:id="rId4"/>
    <p:sldId id="285"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 id="300" r:id="rId19"/>
    <p:sldId id="299" r:id="rId20"/>
    <p:sldId id="301" r:id="rId21"/>
    <p:sldId id="302" r:id="rId22"/>
    <p:sldId id="303" r:id="rId23"/>
    <p:sldId id="304" r:id="rId24"/>
    <p:sldId id="305" r:id="rId25"/>
    <p:sldId id="306" r:id="rId26"/>
    <p:sldId id="307" r:id="rId27"/>
    <p:sldId id="308" r:id="rId28"/>
    <p:sldId id="327" r:id="rId29"/>
    <p:sldId id="328" r:id="rId30"/>
    <p:sldId id="311" r:id="rId31"/>
    <p:sldId id="312" r:id="rId32"/>
    <p:sldId id="313" r:id="rId33"/>
    <p:sldId id="314" r:id="rId34"/>
    <p:sldId id="315" r:id="rId35"/>
    <p:sldId id="323" r:id="rId36"/>
    <p:sldId id="324" r:id="rId37"/>
    <p:sldId id="316" r:id="rId38"/>
    <p:sldId id="317" r:id="rId39"/>
    <p:sldId id="318" r:id="rId40"/>
    <p:sldId id="319" r:id="rId41"/>
    <p:sldId id="320" r:id="rId42"/>
    <p:sldId id="322" r:id="rId43"/>
    <p:sldId id="325"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9E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94494" autoAdjust="0"/>
  </p:normalViewPr>
  <p:slideViewPr>
    <p:cSldViewPr>
      <p:cViewPr varScale="1">
        <p:scale>
          <a:sx n="108" d="100"/>
          <a:sy n="108" d="100"/>
        </p:scale>
        <p:origin x="642" y="90"/>
      </p:cViewPr>
      <p:guideLst>
        <p:guide orient="horz" pos="2160"/>
        <p:guide pos="2880"/>
      </p:guideLst>
    </p:cSldViewPr>
  </p:slideViewPr>
  <p:outlineViewPr>
    <p:cViewPr>
      <p:scale>
        <a:sx n="33" d="100"/>
        <a:sy n="33" d="100"/>
      </p:scale>
      <p:origin x="0" y="21552"/>
    </p:cViewPr>
  </p:outlineViewPr>
  <p:notesTextViewPr>
    <p:cViewPr>
      <p:scale>
        <a:sx n="1" d="1"/>
        <a:sy n="1" d="1"/>
      </p:scale>
      <p:origin x="0" y="0"/>
    </p:cViewPr>
  </p:notesTextViewPr>
  <p:sorterViewPr>
    <p:cViewPr>
      <p:scale>
        <a:sx n="100" d="100"/>
        <a:sy n="100" d="100"/>
      </p:scale>
      <p:origin x="0" y="158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B85CE0-E7EA-4815-8772-80ECF1BBA48C}" type="datetimeFigureOut">
              <a:rPr lang="en-US" smtClean="0"/>
              <a:t>7/31/2017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C68EAA-1151-4AEA-835D-B67DC2500BAD}" type="slidenum">
              <a:rPr lang="en-US" smtClean="0"/>
              <a:t>‹#›</a:t>
            </a:fld>
            <a:endParaRPr lang="en-US"/>
          </a:p>
        </p:txBody>
      </p:sp>
    </p:spTree>
    <p:extLst>
      <p:ext uri="{BB962C8B-B14F-4D97-AF65-F5344CB8AC3E}">
        <p14:creationId xmlns:p14="http://schemas.microsoft.com/office/powerpoint/2010/main" val="1699940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C68EAA-1151-4AEA-835D-B67DC2500BAD}" type="slidenum">
              <a:rPr lang="en-US" smtClean="0"/>
              <a:t>3</a:t>
            </a:fld>
            <a:endParaRPr lang="en-US"/>
          </a:p>
        </p:txBody>
      </p:sp>
    </p:spTree>
    <p:extLst>
      <p:ext uri="{BB962C8B-B14F-4D97-AF65-F5344CB8AC3E}">
        <p14:creationId xmlns:p14="http://schemas.microsoft.com/office/powerpoint/2010/main" val="731920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Content">
    <p:spTree>
      <p:nvGrpSpPr>
        <p:cNvPr id="1" name=""/>
        <p:cNvGrpSpPr/>
        <p:nvPr/>
      </p:nvGrpSpPr>
      <p:grpSpPr>
        <a:xfrm>
          <a:off x="0" y="0"/>
          <a:ext cx="0" cy="0"/>
          <a:chOff x="0" y="0"/>
          <a:chExt cx="0" cy="0"/>
        </a:xfrm>
      </p:grpSpPr>
      <p:sp>
        <p:nvSpPr>
          <p:cNvPr id="2" name="Title 1"/>
          <p:cNvSpPr>
            <a:spLocks noGrp="1"/>
          </p:cNvSpPr>
          <p:nvPr>
            <p:ph type="title"/>
          </p:nvPr>
        </p:nvSpPr>
        <p:spPr>
          <a:xfrm>
            <a:off x="155864" y="152400"/>
            <a:ext cx="8759536" cy="1143000"/>
          </a:xfrm>
        </p:spPr>
        <p:txBody>
          <a:bodyPr>
            <a:normAutofit/>
          </a:bodyPr>
          <a:lstStyle>
            <a:lvl1pPr>
              <a:defRPr sz="360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7" name="Content Placeholder 6"/>
          <p:cNvSpPr>
            <a:spLocks noGrp="1"/>
          </p:cNvSpPr>
          <p:nvPr>
            <p:ph sz="quarter" idx="10"/>
          </p:nvPr>
        </p:nvSpPr>
        <p:spPr>
          <a:xfrm>
            <a:off x="914400" y="1524000"/>
            <a:ext cx="7315200" cy="1143000"/>
          </a:xfrm>
        </p:spPr>
        <p:txBody>
          <a:bodyPr>
            <a:noAutofit/>
          </a:bodyPr>
          <a:lstStyle>
            <a:lvl1pPr>
              <a:defRPr sz="2600">
                <a:latin typeface="Verdana" panose="020B0604030504040204" pitchFamily="34" charset="0"/>
                <a:ea typeface="Verdana" panose="020B0604030504040204" pitchFamily="34" charset="0"/>
                <a:cs typeface="Verdana" panose="020B0604030504040204" pitchFamily="34" charset="0"/>
              </a:defRPr>
            </a:lvl1pPr>
            <a:lvl2pPr marL="806450" indent="-349250">
              <a:defRPr lang="en-US" sz="240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263650" indent="-349250">
              <a:buFont typeface="Wingdings" panose="05000000000000000000" pitchFamily="2" charset="2"/>
              <a:buChar char="§"/>
              <a:defRPr sz="2200">
                <a:latin typeface="Verdana" panose="020B0604030504040204" pitchFamily="34" charset="0"/>
                <a:ea typeface="Verdana" panose="020B0604030504040204" pitchFamily="34" charset="0"/>
                <a:cs typeface="Verdana" panose="020B0604030504040204" pitchFamily="34" charset="0"/>
              </a:defRPr>
            </a:lvl3pPr>
            <a:lvl4pPr marL="1720850" indent="-349250">
              <a:buFont typeface="Courier New" panose="02070309020205020404" pitchFamily="49" charset="0"/>
              <a:buChar char="o"/>
              <a:defRPr sz="2000">
                <a:latin typeface="Verdana" panose="020B0604030504040204" pitchFamily="34" charset="0"/>
                <a:ea typeface="Verdana" panose="020B0604030504040204" pitchFamily="34" charset="0"/>
                <a:cs typeface="Verdana" panose="020B0604030504040204" pitchFamily="34" charset="0"/>
              </a:defRPr>
            </a:lvl4pPr>
            <a:lvl5pPr marL="2178050" indent="-349250">
              <a:buFont typeface="Wingdings" panose="05000000000000000000" pitchFamily="2" charset="2"/>
              <a:buChar char="Ø"/>
              <a:defRPr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1"/>
          </p:nvPr>
        </p:nvSpPr>
        <p:spPr>
          <a:xfrm>
            <a:off x="914400" y="2971800"/>
            <a:ext cx="7315200" cy="1371600"/>
          </a:xfrm>
        </p:spPr>
        <p:txBody>
          <a:bodyPr vert="horz" lIns="91440" tIns="45720" rIns="91440" bIns="45720" rtlCol="0">
            <a:noAutofit/>
          </a:bodyPr>
          <a:lstStyle>
            <a:lvl1pPr>
              <a:defRPr lang="en-US" sz="2600" dirty="0" smtClean="0">
                <a:latin typeface="Verdana" panose="020B0604030504040204" pitchFamily="34" charset="0"/>
                <a:ea typeface="Verdana" panose="020B0604030504040204" pitchFamily="34" charset="0"/>
                <a:cs typeface="Verdana" panose="020B0604030504040204" pitchFamily="34" charset="0"/>
              </a:defRPr>
            </a:lvl1pPr>
            <a:lvl2pPr>
              <a:defRPr lang="en-US" sz="2400" dirty="0" smtClean="0">
                <a:latin typeface="Verdana" panose="020B0604030504040204" pitchFamily="34" charset="0"/>
                <a:ea typeface="Verdana" panose="020B0604030504040204" pitchFamily="34" charset="0"/>
                <a:cs typeface="Verdana" panose="020B0604030504040204" pitchFamily="34" charset="0"/>
              </a:defRPr>
            </a:lvl2pPr>
            <a:lvl3pPr>
              <a:defRPr lang="en-US" sz="2200" dirty="0" smtClean="0">
                <a:latin typeface="Verdana" panose="020B0604030504040204" pitchFamily="34" charset="0"/>
                <a:ea typeface="Verdana" panose="020B0604030504040204" pitchFamily="34" charset="0"/>
                <a:cs typeface="Verdana" panose="020B0604030504040204" pitchFamily="34" charset="0"/>
              </a:defRPr>
            </a:lvl3pPr>
            <a:lvl4pPr>
              <a:defRPr lang="en-US" dirty="0" smtClean="0">
                <a:latin typeface="Verdana" panose="020B0604030504040204" pitchFamily="34" charset="0"/>
                <a:ea typeface="Verdana" panose="020B0604030504040204" pitchFamily="34" charset="0"/>
                <a:cs typeface="Verdana" panose="020B0604030504040204" pitchFamily="34" charset="0"/>
              </a:defRPr>
            </a:lvl4pPr>
            <a:lvl5pPr>
              <a:defRPr lang="en-US" sz="1800" dirty="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
        <p:nvSpPr>
          <p:cNvPr id="10" name="Slide Number Placeholder 5"/>
          <p:cNvSpPr txBox="1">
            <a:spLocks/>
          </p:cNvSpPr>
          <p:nvPr userDrawn="1"/>
        </p:nvSpPr>
        <p:spPr>
          <a:xfrm>
            <a:off x="8229600" y="6400800"/>
            <a:ext cx="914400" cy="457200"/>
          </a:xfrm>
          <a:prstGeom prst="rect">
            <a:avLst/>
          </a:prstGeom>
        </p:spPr>
        <p:txBody>
          <a:bodyPr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defRPr/>
            </a:pPr>
            <a:r>
              <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16-</a:t>
            </a:r>
            <a:fld id="{6F94BB01-2447-4377-8194-F82F4D072C18}" type="slidenum">
              <a:rPr lang="en-US" sz="1200" smtClean="0">
                <a:solidFill>
                  <a:prstClr val="black"/>
                </a:solidFill>
                <a:latin typeface="Verdana" panose="020B0604030504040204" pitchFamily="34" charset="0"/>
                <a:ea typeface="Verdana" panose="020B0604030504040204" pitchFamily="34" charset="0"/>
                <a:cs typeface="Verdana" panose="020B0604030504040204" pitchFamily="34" charset="0"/>
              </a:rPr>
              <a:pPr algn="ctr">
                <a:defRPr/>
              </a:pPr>
              <a:t>‹#›</a:t>
            </a:fld>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Text Placeholder 3"/>
          <p:cNvSpPr txBox="1">
            <a:spLocks/>
          </p:cNvSpPr>
          <p:nvPr userDrawn="1"/>
        </p:nvSpPr>
        <p:spPr>
          <a:xfrm>
            <a:off x="863600" y="6400800"/>
            <a:ext cx="7404100" cy="4572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dirty="0">
                <a:solidFill>
                  <a:prstClr val="black"/>
                </a:solidFill>
              </a:rPr>
              <a:t>© McGraw-Hill Education.</a:t>
            </a:r>
          </a:p>
        </p:txBody>
      </p:sp>
      <p:sp>
        <p:nvSpPr>
          <p:cNvPr id="13" name="Content Placeholder 12"/>
          <p:cNvSpPr>
            <a:spLocks noGrp="1"/>
          </p:cNvSpPr>
          <p:nvPr>
            <p:ph sz="quarter" idx="12"/>
          </p:nvPr>
        </p:nvSpPr>
        <p:spPr>
          <a:xfrm>
            <a:off x="863600" y="4648200"/>
            <a:ext cx="7404100" cy="838200"/>
          </a:xfrm>
        </p:spPr>
        <p:txBody>
          <a:bodyPr vert="horz" lIns="91440" tIns="45720" rIns="91440" bIns="45720" rtlCol="0">
            <a:noAutofit/>
          </a:bodyPr>
          <a:lstStyle>
            <a:lvl1pPr>
              <a:defRPr lang="en-US" sz="2600" smtClean="0">
                <a:latin typeface="Verdana" panose="020B0604030504040204" pitchFamily="34" charset="0"/>
                <a:ea typeface="Verdana" panose="020B0604030504040204" pitchFamily="34" charset="0"/>
                <a:cs typeface="Verdana" panose="020B0604030504040204" pitchFamily="34" charset="0"/>
              </a:defRPr>
            </a:lvl1pPr>
            <a:lvl2pPr>
              <a:defRPr lang="en-US" sz="2400" smtClean="0">
                <a:latin typeface="Verdana" panose="020B0604030504040204" pitchFamily="34" charset="0"/>
                <a:ea typeface="Verdana" panose="020B0604030504040204" pitchFamily="34" charset="0"/>
                <a:cs typeface="Verdana" panose="020B0604030504040204" pitchFamily="34" charset="0"/>
              </a:defRPr>
            </a:lvl2pPr>
            <a:lvl3pPr>
              <a:defRPr lang="en-US" sz="2200" smtClean="0">
                <a:latin typeface="Verdana" panose="020B0604030504040204" pitchFamily="34" charset="0"/>
                <a:ea typeface="Verdana" panose="020B0604030504040204" pitchFamily="34" charset="0"/>
                <a:cs typeface="Verdana" panose="020B0604030504040204" pitchFamily="34" charset="0"/>
              </a:defRPr>
            </a:lvl3pPr>
            <a:lvl4pPr>
              <a:defRPr lang="en-US" smtClean="0">
                <a:latin typeface="Verdana" panose="020B0604030504040204" pitchFamily="34" charset="0"/>
                <a:ea typeface="Verdana" panose="020B0604030504040204" pitchFamily="34" charset="0"/>
                <a:cs typeface="Verdana" panose="020B0604030504040204" pitchFamily="34" charset="0"/>
              </a:defRPr>
            </a:lvl4pPr>
            <a:lvl5pPr>
              <a:defRPr lang="en-US"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
        <p:nvSpPr>
          <p:cNvPr id="12"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14" name="Text Placeholder 3"/>
          <p:cNvSpPr txBox="1">
            <a:spLocks/>
          </p:cNvSpPr>
          <p:nvPr userDrawn="1"/>
        </p:nvSpPr>
        <p:spPr>
          <a:xfrm>
            <a:off x="4094923" y="5943600"/>
            <a:ext cx="5049078" cy="3810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ct val="50000"/>
              </a:spcBef>
            </a:pPr>
            <a:r>
              <a:rPr lang="en-US" sz="1600" b="1" dirty="0">
                <a:solidFill>
                  <a:schemeClr val="bg1"/>
                </a:solidFill>
                <a:latin typeface="Verdana" panose="020B0604030504040204" pitchFamily="34" charset="0"/>
                <a:ea typeface="Verdana" panose="020B0604030504040204" pitchFamily="34" charset="0"/>
                <a:cs typeface="Verdana" panose="020B0604030504040204" pitchFamily="34" charset="0"/>
              </a:rPr>
              <a:t>INVESTMENTS | BODIE, KANE, MARCUS</a:t>
            </a:r>
          </a:p>
        </p:txBody>
      </p:sp>
    </p:spTree>
    <p:extLst>
      <p:ext uri="{BB962C8B-B14F-4D97-AF65-F5344CB8AC3E}">
        <p14:creationId xmlns:p14="http://schemas.microsoft.com/office/powerpoint/2010/main" val="4203928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igure + Caption">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914400" y="1524000"/>
            <a:ext cx="7315200" cy="1143000"/>
          </a:xfrm>
        </p:spPr>
        <p:txBody>
          <a:bodyPr>
            <a:noAutofit/>
          </a:bodyPr>
          <a:lstStyle>
            <a:lvl1pPr>
              <a:defRPr sz="2600">
                <a:latin typeface="Verdana" panose="020B0604030504040204" pitchFamily="34" charset="0"/>
                <a:ea typeface="Verdana" panose="020B0604030504040204" pitchFamily="34" charset="0"/>
                <a:cs typeface="Verdana" panose="020B0604030504040204" pitchFamily="34" charset="0"/>
              </a:defRPr>
            </a:lvl1pPr>
            <a:lvl2pPr marL="806450" indent="-349250">
              <a:defRPr sz="2400">
                <a:latin typeface="Verdana" panose="020B0604030504040204" pitchFamily="34" charset="0"/>
                <a:ea typeface="Verdana" panose="020B0604030504040204" pitchFamily="34" charset="0"/>
                <a:cs typeface="Verdana" panose="020B0604030504040204" pitchFamily="34" charset="0"/>
              </a:defRPr>
            </a:lvl2pPr>
            <a:lvl3pPr marL="1263650" indent="-349250">
              <a:buFont typeface="Wingdings" panose="05000000000000000000" pitchFamily="2" charset="2"/>
              <a:buChar char="§"/>
              <a:defRPr sz="2200">
                <a:latin typeface="Verdana" panose="020B0604030504040204" pitchFamily="34" charset="0"/>
                <a:ea typeface="Verdana" panose="020B0604030504040204" pitchFamily="34" charset="0"/>
                <a:cs typeface="Verdana" panose="020B0604030504040204" pitchFamily="34" charset="0"/>
              </a:defRPr>
            </a:lvl3pPr>
            <a:lvl4pPr marL="1720850" indent="-349250">
              <a:buFont typeface="Courier New" panose="02070309020205020404" pitchFamily="49" charset="0"/>
              <a:buChar char="o"/>
              <a:defRPr sz="2000">
                <a:latin typeface="Verdana" panose="020B0604030504040204" pitchFamily="34" charset="0"/>
                <a:ea typeface="Verdana" panose="020B0604030504040204" pitchFamily="34" charset="0"/>
                <a:cs typeface="Verdana" panose="020B0604030504040204" pitchFamily="34" charset="0"/>
              </a:defRPr>
            </a:lvl4pPr>
            <a:lvl5pPr marL="2178050" indent="-349250">
              <a:buFont typeface="Wingdings" panose="05000000000000000000" pitchFamily="2" charset="2"/>
              <a:buChar char="Ø"/>
              <a:defRPr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p:cNvSpPr txBox="1">
            <a:spLocks/>
          </p:cNvSpPr>
          <p:nvPr userDrawn="1"/>
        </p:nvSpPr>
        <p:spPr>
          <a:xfrm>
            <a:off x="8229600" y="6400800"/>
            <a:ext cx="914400" cy="457200"/>
          </a:xfrm>
          <a:prstGeom prst="rect">
            <a:avLst/>
          </a:prstGeom>
        </p:spPr>
        <p:txBody>
          <a:bodyPr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defRPr/>
            </a:pPr>
            <a:r>
              <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16-</a:t>
            </a:r>
            <a:fld id="{6F94BB01-2447-4377-8194-F82F4D072C18}" type="slidenum">
              <a:rPr lang="en-US" sz="1200" smtClean="0">
                <a:solidFill>
                  <a:prstClr val="black"/>
                </a:solidFill>
                <a:latin typeface="Verdana" panose="020B0604030504040204" pitchFamily="34" charset="0"/>
                <a:ea typeface="Verdana" panose="020B0604030504040204" pitchFamily="34" charset="0"/>
                <a:cs typeface="Verdana" panose="020B0604030504040204" pitchFamily="34" charset="0"/>
              </a:rPr>
              <a:pPr algn="ctr">
                <a:defRPr/>
              </a:pPr>
              <a:t>‹#›</a:t>
            </a:fld>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Text Placeholder 3"/>
          <p:cNvSpPr txBox="1">
            <a:spLocks/>
          </p:cNvSpPr>
          <p:nvPr userDrawn="1"/>
        </p:nvSpPr>
        <p:spPr>
          <a:xfrm>
            <a:off x="863600" y="6400800"/>
            <a:ext cx="7404100" cy="4572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dirty="0">
                <a:solidFill>
                  <a:prstClr val="black"/>
                </a:solidFill>
              </a:rPr>
              <a:t>© McGraw-Hill Education.</a:t>
            </a:r>
          </a:p>
        </p:txBody>
      </p:sp>
      <p:sp>
        <p:nvSpPr>
          <p:cNvPr id="9" name="Title 1"/>
          <p:cNvSpPr>
            <a:spLocks noGrp="1"/>
          </p:cNvSpPr>
          <p:nvPr>
            <p:ph type="title"/>
          </p:nvPr>
        </p:nvSpPr>
        <p:spPr>
          <a:xfrm>
            <a:off x="155864" y="152400"/>
            <a:ext cx="8759536" cy="1143000"/>
          </a:xfrm>
        </p:spPr>
        <p:txBody>
          <a:bodyPr>
            <a:normAutofit/>
          </a:bodyPr>
          <a:lstStyle>
            <a:lvl1pPr>
              <a:defRPr sz="360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3" name="Content Placeholder 12"/>
          <p:cNvSpPr>
            <a:spLocks noGrp="1"/>
          </p:cNvSpPr>
          <p:nvPr>
            <p:ph sz="quarter" idx="12"/>
          </p:nvPr>
        </p:nvSpPr>
        <p:spPr>
          <a:xfrm>
            <a:off x="863600" y="4648200"/>
            <a:ext cx="7404100" cy="990600"/>
          </a:xfrm>
        </p:spPr>
        <p:txBody>
          <a:bodyPr vert="horz" lIns="91440" tIns="45720" rIns="91440" bIns="45720" rtlCol="0">
            <a:noAutofit/>
          </a:bodyPr>
          <a:lstStyle>
            <a:lvl1pPr>
              <a:defRPr lang="en-US" sz="2600" smtClean="0">
                <a:latin typeface="Verdana" panose="020B0604030504040204" pitchFamily="34" charset="0"/>
                <a:ea typeface="Verdana" panose="020B0604030504040204" pitchFamily="34" charset="0"/>
                <a:cs typeface="Verdana" panose="020B0604030504040204" pitchFamily="34" charset="0"/>
              </a:defRPr>
            </a:lvl1pPr>
            <a:lvl2pPr>
              <a:defRPr lang="en-US" sz="2400" smtClean="0">
                <a:latin typeface="Verdana" panose="020B0604030504040204" pitchFamily="34" charset="0"/>
                <a:ea typeface="Verdana" panose="020B0604030504040204" pitchFamily="34" charset="0"/>
                <a:cs typeface="Verdana" panose="020B0604030504040204" pitchFamily="34" charset="0"/>
              </a:defRPr>
            </a:lvl2pPr>
            <a:lvl3pPr>
              <a:defRPr lang="en-US" sz="2200" smtClean="0">
                <a:latin typeface="Verdana" panose="020B0604030504040204" pitchFamily="34" charset="0"/>
                <a:ea typeface="Verdana" panose="020B0604030504040204" pitchFamily="34" charset="0"/>
                <a:cs typeface="Verdana" panose="020B0604030504040204" pitchFamily="34" charset="0"/>
              </a:defRPr>
            </a:lvl3pPr>
            <a:lvl4pPr>
              <a:defRPr lang="en-US" smtClean="0">
                <a:latin typeface="Verdana" panose="020B0604030504040204" pitchFamily="34" charset="0"/>
                <a:ea typeface="Verdana" panose="020B0604030504040204" pitchFamily="34" charset="0"/>
                <a:cs typeface="Verdana" panose="020B0604030504040204" pitchFamily="34" charset="0"/>
              </a:defRPr>
            </a:lvl4pPr>
            <a:lvl5pPr>
              <a:defRPr lang="en-US"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
        <p:nvSpPr>
          <p:cNvPr id="14" name="Picture Placeholder 7"/>
          <p:cNvSpPr>
            <a:spLocks noGrp="1"/>
          </p:cNvSpPr>
          <p:nvPr>
            <p:ph type="pic" sz="quarter" idx="13"/>
          </p:nvPr>
        </p:nvSpPr>
        <p:spPr>
          <a:xfrm>
            <a:off x="863600" y="2971800"/>
            <a:ext cx="2413000" cy="1371600"/>
          </a:xfrm>
        </p:spPr>
        <p:txBody>
          <a:bodyPr/>
          <a:lstStyle/>
          <a:p>
            <a:endParaRPr lang="en-US"/>
          </a:p>
        </p:txBody>
      </p:sp>
      <p:sp>
        <p:nvSpPr>
          <p:cNvPr id="15" name="Picture Placeholder 13"/>
          <p:cNvSpPr>
            <a:spLocks noGrp="1"/>
          </p:cNvSpPr>
          <p:nvPr>
            <p:ph type="pic" sz="quarter" idx="14"/>
          </p:nvPr>
        </p:nvSpPr>
        <p:spPr>
          <a:xfrm>
            <a:off x="5562600" y="2971800"/>
            <a:ext cx="2438400" cy="1371600"/>
          </a:xfrm>
        </p:spPr>
        <p:txBody>
          <a:bodyPr/>
          <a:lstStyle/>
          <a:p>
            <a:endParaRPr lang="en-US"/>
          </a:p>
        </p:txBody>
      </p:sp>
      <p:sp>
        <p:nvSpPr>
          <p:cNvPr id="12"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16" name="Text Placeholder 3"/>
          <p:cNvSpPr txBox="1">
            <a:spLocks/>
          </p:cNvSpPr>
          <p:nvPr userDrawn="1"/>
        </p:nvSpPr>
        <p:spPr>
          <a:xfrm>
            <a:off x="4095575" y="5943600"/>
            <a:ext cx="5048425" cy="3810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ct val="50000"/>
              </a:spcBef>
            </a:pPr>
            <a:r>
              <a:rPr lang="en-US" sz="1600" b="1" dirty="0">
                <a:solidFill>
                  <a:schemeClr val="bg1"/>
                </a:solidFill>
                <a:latin typeface="Verdana" panose="020B0604030504040204" pitchFamily="34" charset="0"/>
                <a:ea typeface="Verdana" panose="020B0604030504040204" pitchFamily="34" charset="0"/>
                <a:cs typeface="Verdana" panose="020B0604030504040204" pitchFamily="34" charset="0"/>
              </a:rPr>
              <a:t>INVESTMENTS | BODIE, KANE, MARCUS</a:t>
            </a:r>
          </a:p>
        </p:txBody>
      </p:sp>
    </p:spTree>
    <p:extLst>
      <p:ext uri="{BB962C8B-B14F-4D97-AF65-F5344CB8AC3E}">
        <p14:creationId xmlns:p14="http://schemas.microsoft.com/office/powerpoint/2010/main" val="2269403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1219199"/>
            <a:ext cx="9144000" cy="1524000"/>
          </a:xfrm>
          <a:prstGeom prst="rect">
            <a:avLst/>
          </a:prstGeom>
          <a:solidFill>
            <a:schemeClr val="tx2">
              <a:lumMod val="75000"/>
            </a:schemeClr>
          </a:solidFill>
          <a:ln w="9525">
            <a:solidFill>
              <a:schemeClr val="tx2"/>
            </a:solidFill>
            <a:miter lim="800000"/>
            <a:headEnd/>
            <a:tailEnd/>
          </a:ln>
          <a:effectLst/>
        </p:spPr>
        <p:txBody>
          <a:bodyPr wrap="none" anchor="ctr"/>
          <a:lstStyle/>
          <a:p>
            <a:endParaRPr lang="en-US" dirty="0"/>
          </a:p>
        </p:txBody>
      </p:sp>
      <p:sp>
        <p:nvSpPr>
          <p:cNvPr id="5"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2" name="Title 1"/>
          <p:cNvSpPr>
            <a:spLocks noGrp="1"/>
          </p:cNvSpPr>
          <p:nvPr>
            <p:ph type="ctrTitle"/>
          </p:nvPr>
        </p:nvSpPr>
        <p:spPr>
          <a:xfrm>
            <a:off x="914400" y="1447800"/>
            <a:ext cx="7315200" cy="990600"/>
          </a:xfrm>
        </p:spPr>
        <p:txBody>
          <a:bodyPr>
            <a:noAutofit/>
          </a:bodyPr>
          <a:lstStyle>
            <a:lvl1pPr>
              <a:defRPr sz="4400" b="1">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914400" y="3124200"/>
            <a:ext cx="7315200" cy="1905000"/>
          </a:xfrm>
        </p:spPr>
        <p:txBody>
          <a:bodyPr anchor="ctr"/>
          <a:lstStyle>
            <a:lvl1pPr marL="0" indent="0" algn="ctr">
              <a:buNone/>
              <a:defRPr sz="4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Text Placeholder 5"/>
          <p:cNvSpPr>
            <a:spLocks noGrp="1"/>
          </p:cNvSpPr>
          <p:nvPr>
            <p:ph type="body" sz="quarter" idx="12"/>
          </p:nvPr>
        </p:nvSpPr>
        <p:spPr>
          <a:xfrm>
            <a:off x="4114800" y="5916613"/>
            <a:ext cx="5029200" cy="4079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6"/>
          <p:cNvSpPr>
            <a:spLocks noGrp="1"/>
          </p:cNvSpPr>
          <p:nvPr>
            <p:ph type="body" sz="quarter" idx="11"/>
          </p:nvPr>
        </p:nvSpPr>
        <p:spPr>
          <a:xfrm>
            <a:off x="0" y="6629400"/>
            <a:ext cx="9144000" cy="22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20157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_Slide">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2971800"/>
            <a:ext cx="7315200" cy="990600"/>
          </a:xfrm>
        </p:spPr>
        <p:txBody>
          <a:bodyPr>
            <a:normAutofit/>
          </a:bodyPr>
          <a:lstStyle>
            <a:lvl1pPr>
              <a:defRPr sz="4000" b="0"/>
            </a:lvl1pPr>
          </a:lstStyle>
          <a:p>
            <a:r>
              <a:rPr lang="en-US" dirty="0"/>
              <a:t>Click to edit Master title style</a:t>
            </a:r>
          </a:p>
        </p:txBody>
      </p:sp>
      <p:sp>
        <p:nvSpPr>
          <p:cNvPr id="6" name="Text Placeholder 3"/>
          <p:cNvSpPr txBox="1">
            <a:spLocks/>
          </p:cNvSpPr>
          <p:nvPr userDrawn="1"/>
        </p:nvSpPr>
        <p:spPr>
          <a:xfrm>
            <a:off x="0" y="6400800"/>
            <a:ext cx="8280400" cy="4572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dirty="0">
                <a:solidFill>
                  <a:prstClr val="black"/>
                </a:solidFill>
              </a:rPr>
              <a:t>© McGraw-Hill Education. All rights reserved. Authorized only for instructor use in the classroom. No reproduction or further distribution permitted without the prior written consent of McGraw-Hill Education.</a:t>
            </a:r>
          </a:p>
        </p:txBody>
      </p:sp>
      <p:sp>
        <p:nvSpPr>
          <p:cNvPr id="4" name="Slide Number Placeholder 5"/>
          <p:cNvSpPr txBox="1">
            <a:spLocks/>
          </p:cNvSpPr>
          <p:nvPr userDrawn="1"/>
        </p:nvSpPr>
        <p:spPr>
          <a:xfrm>
            <a:off x="8229600" y="6400800"/>
            <a:ext cx="914400" cy="457200"/>
          </a:xfrm>
          <a:prstGeom prst="rect">
            <a:avLst/>
          </a:prstGeom>
        </p:spPr>
        <p:txBody>
          <a:bodyPr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defRPr/>
            </a:pPr>
            <a:r>
              <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16-</a:t>
            </a:r>
            <a:fld id="{6F94BB01-2447-4377-8194-F82F4D072C18}" type="slidenum">
              <a:rPr lang="en-US" sz="1200" smtClean="0">
                <a:solidFill>
                  <a:prstClr val="black"/>
                </a:solidFill>
                <a:latin typeface="Verdana" panose="020B0604030504040204" pitchFamily="34" charset="0"/>
                <a:ea typeface="Verdana" panose="020B0604030504040204" pitchFamily="34" charset="0"/>
                <a:cs typeface="Verdana" panose="020B0604030504040204" pitchFamily="34" charset="0"/>
              </a:rPr>
              <a:pPr algn="ctr">
                <a:defRPr/>
              </a:pPr>
              <a:t>‹#›</a:t>
            </a:fld>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7" name="Text Placeholder 3"/>
          <p:cNvSpPr txBox="1">
            <a:spLocks/>
          </p:cNvSpPr>
          <p:nvPr userDrawn="1"/>
        </p:nvSpPr>
        <p:spPr>
          <a:xfrm>
            <a:off x="4095575" y="5943600"/>
            <a:ext cx="5048425" cy="3810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ct val="50000"/>
              </a:spcBef>
            </a:pPr>
            <a:r>
              <a:rPr lang="en-US" sz="1600" b="1" dirty="0">
                <a:solidFill>
                  <a:schemeClr val="bg1"/>
                </a:solidFill>
                <a:latin typeface="Verdana" panose="020B0604030504040204" pitchFamily="34" charset="0"/>
                <a:ea typeface="Verdana" panose="020B0604030504040204" pitchFamily="34" charset="0"/>
                <a:cs typeface="Verdana" panose="020B0604030504040204" pitchFamily="34" charset="0"/>
              </a:rPr>
              <a:t>INVESTMENTS | BODIE, KANE, MARCUS</a:t>
            </a:r>
          </a:p>
        </p:txBody>
      </p:sp>
    </p:spTree>
    <p:extLst>
      <p:ext uri="{BB962C8B-B14F-4D97-AF65-F5344CB8AC3E}">
        <p14:creationId xmlns:p14="http://schemas.microsoft.com/office/powerpoint/2010/main" val="25596082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Autofit/>
          </a:body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Tree>
    <p:extLst>
      <p:ext uri="{BB962C8B-B14F-4D97-AF65-F5344CB8AC3E}">
        <p14:creationId xmlns:p14="http://schemas.microsoft.com/office/powerpoint/2010/main" val="1910662630"/>
      </p:ext>
    </p:extLst>
  </p:cSld>
  <p:clrMap bg1="lt1" tx1="dk1" bg2="lt2" tx2="dk2" accent1="accent1" accent2="accent2" accent3="accent3" accent4="accent4" accent5="accent5" accent6="accent6" hlink="hlink" folHlink="folHlink"/>
  <p:sldLayoutIdLst>
    <p:sldLayoutId id="2147483650" r:id="rId1"/>
    <p:sldLayoutId id="2147483654" r:id="rId2"/>
    <p:sldLayoutId id="2147483659" r:id="rId3"/>
    <p:sldLayoutId id="2147483660" r:id="rId4"/>
  </p:sldLayoutIdLst>
  <p:txStyles>
    <p:titleStyle>
      <a:lvl1pPr algn="ctr" defTabSz="914400" rtl="0" eaLnBrk="1" latinLnBrk="0" hangingPunct="1">
        <a:spcBef>
          <a:spcPct val="0"/>
        </a:spcBef>
        <a:buNone/>
        <a:defRPr sz="36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Clr>
          <a:schemeClr val="tx1"/>
        </a:buClr>
        <a:buFont typeface="Arial" panose="020B0604020202020204" pitchFamily="34" charset="0"/>
        <a:buChar char="•"/>
        <a:defRPr lang="en-US" sz="26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Clr>
          <a:schemeClr val="tx1"/>
        </a:buClr>
        <a:buFont typeface="Arial" panose="020B0604020202020204" pitchFamily="34" charset="0"/>
        <a:buChar char="–"/>
        <a:defRPr lang="en-US" sz="24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Clr>
          <a:schemeClr val="tx1"/>
        </a:buClr>
        <a:buFont typeface="Arial" panose="020B0604020202020204" pitchFamily="34" charset="0"/>
        <a:buChar char="•"/>
        <a:defRPr lang="en-US" sz="22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Clr>
          <a:schemeClr val="tx1"/>
        </a:buClr>
        <a:buFont typeface="Arial" panose="020B0604020202020204" pitchFamily="34" charset="0"/>
        <a:buChar char="–"/>
        <a:defRPr lang="en-US" sz="20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Clr>
          <a:schemeClr val="tx1"/>
        </a:buClr>
        <a:buFont typeface="Arial" panose="020B0604020202020204" pitchFamily="34" charset="0"/>
        <a:buChar char="»"/>
        <a:defRPr lang="en-US"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6.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7.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image" Target="../media/image8.wmf"/></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11.wmf"/><Relationship Id="rId2" Type="http://schemas.openxmlformats.org/officeDocument/2006/relationships/vmlDrawing" Target="../drawings/vmlDrawing6.vml"/><Relationship Id="rId1" Type="http://schemas.openxmlformats.org/officeDocument/2006/relationships/themeOverride" Target="../theme/themeOverride1.xml"/><Relationship Id="rId6" Type="http://schemas.openxmlformats.org/officeDocument/2006/relationships/oleObject" Target="../embeddings/oleObject9.bin"/><Relationship Id="rId5" Type="http://schemas.openxmlformats.org/officeDocument/2006/relationships/image" Target="../media/image10.wmf"/><Relationship Id="rId4" Type="http://schemas.openxmlformats.org/officeDocument/2006/relationships/oleObject" Target="../embeddings/oleObject8.bin"/></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xml"/><Relationship Id="rId1" Type="http://schemas.openxmlformats.org/officeDocument/2006/relationships/vmlDrawing" Target="../drawings/vmlDrawing7.vml"/><Relationship Id="rId4" Type="http://schemas.openxmlformats.org/officeDocument/2006/relationships/image" Target="../media/image14.wmf"/></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21.w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22.w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23.wmf"/></Relationships>
</file>

<file path=ppt/slides/_rels/slide3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25.wmf"/></Relationships>
</file>

<file path=ppt/slides/_rels/slide39.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4.bin"/><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ctrTitle"/>
          </p:nvPr>
        </p:nvSpPr>
        <p:spPr/>
        <p:txBody>
          <a:bodyPr/>
          <a:lstStyle/>
          <a:p>
            <a:r>
              <a:rPr lang="en-US" dirty="0"/>
              <a:t>Chapter 16</a:t>
            </a:r>
          </a:p>
        </p:txBody>
      </p:sp>
      <p:sp>
        <p:nvSpPr>
          <p:cNvPr id="20" name="Subtitle 19"/>
          <p:cNvSpPr>
            <a:spLocks noGrp="1"/>
          </p:cNvSpPr>
          <p:nvPr>
            <p:ph type="subTitle" idx="1"/>
          </p:nvPr>
        </p:nvSpPr>
        <p:spPr>
          <a:xfrm>
            <a:off x="609599" y="3200400"/>
            <a:ext cx="7924801" cy="1371600"/>
          </a:xfrm>
        </p:spPr>
        <p:txBody>
          <a:bodyPr/>
          <a:lstStyle/>
          <a:p>
            <a:r>
              <a:rPr lang="en-US" dirty="0"/>
              <a:t>Managing Bond Portfolios </a:t>
            </a:r>
          </a:p>
        </p:txBody>
      </p:sp>
      <p:sp>
        <p:nvSpPr>
          <p:cNvPr id="2" name="Text Placeholder 1"/>
          <p:cNvSpPr>
            <a:spLocks noGrp="1"/>
          </p:cNvSpPr>
          <p:nvPr>
            <p:ph type="body" sz="quarter" idx="12"/>
          </p:nvPr>
        </p:nvSpPr>
        <p:spPr>
          <a:xfrm>
            <a:off x="4267200" y="5916613"/>
            <a:ext cx="4876800" cy="407987"/>
          </a:xfrm>
        </p:spPr>
        <p:txBody>
          <a:bodyPr anchor="ctr"/>
          <a:lstStyle/>
          <a:p>
            <a:pPr marL="0" indent="0">
              <a:buNone/>
            </a:pPr>
            <a:r>
              <a:rPr lang="en-US" sz="1600" b="1" dirty="0">
                <a:solidFill>
                  <a:schemeClr val="bg1"/>
                </a:solidFill>
              </a:rPr>
              <a:t>INVESTMENTS | BODIE, KANE, MARCUS</a:t>
            </a:r>
          </a:p>
        </p:txBody>
      </p:sp>
      <p:sp>
        <p:nvSpPr>
          <p:cNvPr id="22" name="Text Placeholder 21"/>
          <p:cNvSpPr>
            <a:spLocks noGrp="1"/>
          </p:cNvSpPr>
          <p:nvPr>
            <p:ph type="body" sz="quarter" idx="11"/>
          </p:nvPr>
        </p:nvSpPr>
        <p:spPr>
          <a:xfrm>
            <a:off x="381000" y="6400800"/>
            <a:ext cx="8312727" cy="457200"/>
          </a:xfrm>
        </p:spPr>
        <p:txBody>
          <a:bodyPr anchor="ctr"/>
          <a:lstStyle/>
          <a:p>
            <a:pPr marL="0" indent="0" algn="ctr">
              <a:buNone/>
            </a:pPr>
            <a:r>
              <a:rPr lang="en-US" sz="1200" dirty="0">
                <a:solidFill>
                  <a:prstClr val="black"/>
                </a:solidFill>
              </a:rPr>
              <a:t>© 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2103298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76200"/>
            <a:ext cx="8759536" cy="1143000"/>
          </a:xfrm>
        </p:spPr>
        <p:txBody>
          <a:bodyPr>
            <a:noAutofit/>
          </a:bodyPr>
          <a:lstStyle/>
          <a:p>
            <a:r>
              <a:rPr lang="en-US" dirty="0"/>
              <a:t>Duration and Interest Rate Risk</a:t>
            </a:r>
            <a:br>
              <a:rPr lang="en-US" dirty="0"/>
            </a:br>
            <a:r>
              <a:rPr lang="en-US" dirty="0"/>
              <a:t>(1 of 3)</a:t>
            </a:r>
          </a:p>
        </p:txBody>
      </p:sp>
      <p:sp>
        <p:nvSpPr>
          <p:cNvPr id="8" name="Content Placeholder 7"/>
          <p:cNvSpPr>
            <a:spLocks noGrp="1"/>
          </p:cNvSpPr>
          <p:nvPr>
            <p:ph sz="quarter" idx="10"/>
          </p:nvPr>
        </p:nvSpPr>
        <p:spPr>
          <a:xfrm>
            <a:off x="304800" y="1371600"/>
            <a:ext cx="8305800" cy="4191000"/>
          </a:xfrm>
        </p:spPr>
        <p:txBody>
          <a:bodyPr/>
          <a:lstStyle/>
          <a:p>
            <a:pPr marL="457200" indent="-457200"/>
            <a:r>
              <a:rPr lang="en-US" dirty="0"/>
              <a:t>Two bonds have duration of 1.8852 years</a:t>
            </a:r>
          </a:p>
          <a:p>
            <a:pPr marL="914400" lvl="1" indent="-457200"/>
            <a:r>
              <a:rPr lang="en-US" dirty="0"/>
              <a:t>Bond A: 2-year, 8% coupon bond with YTM = 10% </a:t>
            </a:r>
          </a:p>
          <a:p>
            <a:pPr marL="914400" lvl="1" indent="-457200"/>
            <a:r>
              <a:rPr lang="en-US" dirty="0"/>
              <a:t>Bond B: Zero coupon bond maturing in 1.8852 years</a:t>
            </a:r>
          </a:p>
          <a:p>
            <a:pPr marL="457200" indent="-457200"/>
            <a:r>
              <a:rPr lang="en-US" dirty="0"/>
              <a:t>Duration of both bonds is 1.8852 × 2 = 3.7704 semiannual periods</a:t>
            </a:r>
          </a:p>
          <a:p>
            <a:pPr marL="457200" indent="-457200"/>
            <a:r>
              <a:rPr lang="en-US" dirty="0"/>
              <a:t>Modified D = 3.7704/1 + 0.05 = 3.591 periods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76200"/>
            <a:ext cx="8759536" cy="1143000"/>
          </a:xfrm>
        </p:spPr>
        <p:txBody>
          <a:bodyPr>
            <a:noAutofit/>
          </a:bodyPr>
          <a:lstStyle/>
          <a:p>
            <a:r>
              <a:rPr lang="en-US" dirty="0"/>
              <a:t>Duration and Interest Rate Risk</a:t>
            </a:r>
            <a:br>
              <a:rPr lang="en-US" dirty="0"/>
            </a:br>
            <a:r>
              <a:rPr lang="en-US" dirty="0"/>
              <a:t>(2 of 3)</a:t>
            </a:r>
          </a:p>
        </p:txBody>
      </p:sp>
      <p:sp>
        <p:nvSpPr>
          <p:cNvPr id="8" name="Content Placeholder 7"/>
          <p:cNvSpPr>
            <a:spLocks noGrp="1"/>
          </p:cNvSpPr>
          <p:nvPr>
            <p:ph sz="quarter" idx="10"/>
          </p:nvPr>
        </p:nvSpPr>
        <p:spPr>
          <a:xfrm>
            <a:off x="319314" y="1386114"/>
            <a:ext cx="8305800" cy="914400"/>
          </a:xfrm>
        </p:spPr>
        <p:txBody>
          <a:bodyPr/>
          <a:lstStyle/>
          <a:p>
            <a:pPr marL="457200" indent="-457200"/>
            <a:r>
              <a:rPr lang="en-US" dirty="0"/>
              <a:t>Suppose the semiannual interest rate increases by 0.01%. Bond prices fall by</a:t>
            </a:r>
          </a:p>
        </p:txBody>
      </p:sp>
      <p:graphicFrame>
        <p:nvGraphicFramePr>
          <p:cNvPr id="11" name="Object 10"/>
          <p:cNvGraphicFramePr>
            <a:graphicFrameLocks noChangeAspect="1"/>
          </p:cNvGraphicFramePr>
          <p:nvPr>
            <p:extLst>
              <p:ext uri="{D42A27DB-BD31-4B8C-83A1-F6EECF244321}">
                <p14:modId xmlns:p14="http://schemas.microsoft.com/office/powerpoint/2010/main" val="4210993958"/>
              </p:ext>
            </p:extLst>
          </p:nvPr>
        </p:nvGraphicFramePr>
        <p:xfrm>
          <a:off x="3077028" y="2485849"/>
          <a:ext cx="2966600" cy="1538237"/>
        </p:xfrm>
        <a:graphic>
          <a:graphicData uri="http://schemas.openxmlformats.org/presentationml/2006/ole">
            <mc:AlternateContent xmlns:mc="http://schemas.openxmlformats.org/markup-compatibility/2006">
              <mc:Choice xmlns:v="urn:schemas-microsoft-com:vml" Requires="v">
                <p:oleObj spid="_x0000_s17525" name="Equation" r:id="rId3" imgW="1371600" imgH="711000" progId="Equation.3">
                  <p:embed/>
                </p:oleObj>
              </mc:Choice>
              <mc:Fallback>
                <p:oleObj name="Equation" r:id="rId3" imgW="1371600" imgH="711000" progId="Equation.3">
                  <p:embed/>
                  <p:pic>
                    <p:nvPicPr>
                      <p:cNvPr id="0" name="Picture 2"/>
                      <p:cNvPicPr>
                        <a:picLocks noChangeAspect="1" noChangeArrowheads="1"/>
                      </p:cNvPicPr>
                      <p:nvPr/>
                    </p:nvPicPr>
                    <p:blipFill>
                      <a:blip r:embed="rId4"/>
                      <a:srcRect/>
                      <a:stretch>
                        <a:fillRect/>
                      </a:stretch>
                    </p:blipFill>
                    <p:spPr bwMode="auto">
                      <a:xfrm>
                        <a:off x="3077028" y="2485849"/>
                        <a:ext cx="2966600" cy="1538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Content Placeholder 9"/>
          <p:cNvSpPr>
            <a:spLocks noGrp="1"/>
          </p:cNvSpPr>
          <p:nvPr>
            <p:ph sz="quarter" idx="12"/>
          </p:nvPr>
        </p:nvSpPr>
        <p:spPr>
          <a:xfrm>
            <a:off x="313690" y="4160492"/>
            <a:ext cx="8144510" cy="977566"/>
          </a:xfrm>
        </p:spPr>
        <p:txBody>
          <a:bodyPr/>
          <a:lstStyle/>
          <a:p>
            <a:pPr marL="457200" indent="-457200"/>
            <a:r>
              <a:rPr lang="en-US" dirty="0"/>
              <a:t>Bonds with equal D </a:t>
            </a:r>
            <a:r>
              <a:rPr lang="en-US" dirty="0">
                <a:sym typeface="Wingdings" panose="05000000000000000000" pitchFamily="2" charset="2"/>
              </a:rPr>
              <a:t> </a:t>
            </a:r>
            <a:r>
              <a:rPr lang="en-US" dirty="0"/>
              <a:t>same interest rate sensitivity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76200"/>
            <a:ext cx="8759536" cy="1143000"/>
          </a:xfrm>
        </p:spPr>
        <p:txBody>
          <a:bodyPr>
            <a:noAutofit/>
          </a:bodyPr>
          <a:lstStyle/>
          <a:p>
            <a:r>
              <a:rPr lang="en-US" dirty="0"/>
              <a:t>Duration and Interest Rate Risk</a:t>
            </a:r>
            <a:br>
              <a:rPr lang="en-US" dirty="0"/>
            </a:br>
            <a:r>
              <a:rPr lang="en-US" dirty="0"/>
              <a:t>(3 of 3)</a:t>
            </a:r>
          </a:p>
        </p:txBody>
      </p:sp>
      <p:graphicFrame>
        <p:nvGraphicFramePr>
          <p:cNvPr id="2" name="Object 1"/>
          <p:cNvGraphicFramePr>
            <a:graphicFrameLocks noChangeAspect="1"/>
          </p:cNvGraphicFramePr>
          <p:nvPr>
            <p:extLst>
              <p:ext uri="{D42A27DB-BD31-4B8C-83A1-F6EECF244321}">
                <p14:modId xmlns:p14="http://schemas.microsoft.com/office/powerpoint/2010/main" val="3692374130"/>
              </p:ext>
            </p:extLst>
          </p:nvPr>
        </p:nvGraphicFramePr>
        <p:xfrm>
          <a:off x="430213" y="1695450"/>
          <a:ext cx="8256587" cy="2008188"/>
        </p:xfrm>
        <a:graphic>
          <a:graphicData uri="http://schemas.openxmlformats.org/presentationml/2006/ole">
            <mc:AlternateContent xmlns:mc="http://schemas.openxmlformats.org/markup-compatibility/2006">
              <mc:Choice xmlns:v="urn:schemas-microsoft-com:vml" Requires="v">
                <p:oleObj spid="_x0000_s24591" name="Equation" r:id="rId3" imgW="5638680" imgH="1371600" progId="Equation.3">
                  <p:embed/>
                </p:oleObj>
              </mc:Choice>
              <mc:Fallback>
                <p:oleObj name="Equation" r:id="rId3" imgW="5638680" imgH="1371600" progId="Equation.3">
                  <p:embed/>
                  <p:pic>
                    <p:nvPicPr>
                      <p:cNvPr id="0" name=""/>
                      <p:cNvPicPr/>
                      <p:nvPr/>
                    </p:nvPicPr>
                    <p:blipFill>
                      <a:blip r:embed="rId4"/>
                      <a:stretch>
                        <a:fillRect/>
                      </a:stretch>
                    </p:blipFill>
                    <p:spPr>
                      <a:xfrm>
                        <a:off x="430213" y="1695450"/>
                        <a:ext cx="8256587" cy="2008188"/>
                      </a:xfrm>
                      <a:prstGeom prst="rect">
                        <a:avLst/>
                      </a:prstGeom>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6200" y="76200"/>
            <a:ext cx="8759536" cy="1143000"/>
          </a:xfrm>
        </p:spPr>
        <p:txBody>
          <a:bodyPr>
            <a:noAutofit/>
          </a:bodyPr>
          <a:lstStyle/>
          <a:p>
            <a:r>
              <a:rPr lang="en-US" dirty="0"/>
              <a:t>Duration Rules</a:t>
            </a:r>
            <a:br>
              <a:rPr lang="en-US" dirty="0"/>
            </a:br>
            <a:r>
              <a:rPr lang="en-US" dirty="0"/>
              <a:t>(1 of 2)</a:t>
            </a:r>
          </a:p>
        </p:txBody>
      </p:sp>
      <p:sp>
        <p:nvSpPr>
          <p:cNvPr id="8" name="Content Placeholder 7"/>
          <p:cNvSpPr>
            <a:spLocks noGrp="1"/>
          </p:cNvSpPr>
          <p:nvPr>
            <p:ph sz="quarter" idx="10"/>
          </p:nvPr>
        </p:nvSpPr>
        <p:spPr>
          <a:xfrm>
            <a:off x="319314" y="1357086"/>
            <a:ext cx="8367486" cy="4343400"/>
          </a:xfrm>
        </p:spPr>
        <p:txBody>
          <a:bodyPr/>
          <a:lstStyle/>
          <a:p>
            <a:pPr marL="457200" indent="-457200">
              <a:spcBef>
                <a:spcPts val="600"/>
              </a:spcBef>
            </a:pPr>
            <a:r>
              <a:rPr lang="en-US" i="1" dirty="0"/>
              <a:t>Rule 1 </a:t>
            </a:r>
          </a:p>
          <a:p>
            <a:pPr lvl="1">
              <a:spcBef>
                <a:spcPts val="600"/>
              </a:spcBef>
            </a:pPr>
            <a:r>
              <a:rPr lang="en-US" dirty="0"/>
              <a:t>The duration of a zero-coupon bond equals its time to maturity</a:t>
            </a:r>
          </a:p>
          <a:p>
            <a:pPr marL="460375" indent="-460375">
              <a:spcBef>
                <a:spcPts val="600"/>
              </a:spcBef>
            </a:pPr>
            <a:r>
              <a:rPr lang="en-US" i="1" dirty="0"/>
              <a:t>Rule 2</a:t>
            </a:r>
          </a:p>
          <a:p>
            <a:pPr lvl="1">
              <a:spcBef>
                <a:spcPts val="600"/>
              </a:spcBef>
            </a:pPr>
            <a:r>
              <a:rPr lang="en-US" dirty="0"/>
              <a:t>Holding maturity constant, a bond</a:t>
            </a:r>
            <a:r>
              <a:rPr lang="en-US" altLang="ja-JP" dirty="0"/>
              <a:t>’</a:t>
            </a:r>
            <a:r>
              <a:rPr lang="en-US" dirty="0"/>
              <a:t>s duration is higher when the coupon rate is lower</a:t>
            </a:r>
          </a:p>
          <a:p>
            <a:pPr marL="457200" indent="-457200">
              <a:spcBef>
                <a:spcPts val="600"/>
              </a:spcBef>
            </a:pPr>
            <a:r>
              <a:rPr lang="en-US" i="1" dirty="0"/>
              <a:t>Rule 3</a:t>
            </a:r>
          </a:p>
          <a:p>
            <a:pPr lvl="1">
              <a:spcBef>
                <a:spcPts val="600"/>
              </a:spcBef>
            </a:pPr>
            <a:r>
              <a:rPr lang="en-US" dirty="0"/>
              <a:t>Holding the coupon rate constant, a bond</a:t>
            </a:r>
            <a:r>
              <a:rPr lang="en-US" altLang="ja-JP" dirty="0"/>
              <a:t>’</a:t>
            </a:r>
            <a:r>
              <a:rPr lang="en-US" dirty="0"/>
              <a:t>s duration generally increases with its time to maturity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6200" y="76200"/>
            <a:ext cx="8759536" cy="1143000"/>
          </a:xfrm>
        </p:spPr>
        <p:txBody>
          <a:bodyPr>
            <a:noAutofit/>
          </a:bodyPr>
          <a:lstStyle/>
          <a:p>
            <a:r>
              <a:rPr lang="en-US" dirty="0"/>
              <a:t>Duration Rules</a:t>
            </a:r>
            <a:br>
              <a:rPr lang="en-US" dirty="0"/>
            </a:br>
            <a:r>
              <a:rPr lang="en-US" dirty="0"/>
              <a:t>(2 of 2)</a:t>
            </a:r>
          </a:p>
        </p:txBody>
      </p:sp>
      <p:sp>
        <p:nvSpPr>
          <p:cNvPr id="8" name="Content Placeholder 7"/>
          <p:cNvSpPr>
            <a:spLocks noGrp="1"/>
          </p:cNvSpPr>
          <p:nvPr>
            <p:ph sz="quarter" idx="10"/>
          </p:nvPr>
        </p:nvSpPr>
        <p:spPr>
          <a:xfrm>
            <a:off x="319313" y="1386114"/>
            <a:ext cx="8389257" cy="2590800"/>
          </a:xfrm>
        </p:spPr>
        <p:txBody>
          <a:bodyPr/>
          <a:lstStyle/>
          <a:p>
            <a:pPr marL="457200" indent="-457200">
              <a:spcBef>
                <a:spcPts val="600"/>
              </a:spcBef>
            </a:pPr>
            <a:r>
              <a:rPr lang="en-US" i="1" dirty="0"/>
              <a:t>Rule 4</a:t>
            </a:r>
          </a:p>
          <a:p>
            <a:pPr lvl="1">
              <a:spcBef>
                <a:spcPts val="600"/>
              </a:spcBef>
            </a:pPr>
            <a:r>
              <a:rPr lang="en-US" dirty="0"/>
              <a:t>Holding other factors constant, the duration of a coupon bond is higher when the bond’s yield to maturity is lower</a:t>
            </a:r>
          </a:p>
          <a:p>
            <a:pPr marL="457200" indent="-457200">
              <a:spcBef>
                <a:spcPts val="600"/>
              </a:spcBef>
            </a:pPr>
            <a:r>
              <a:rPr lang="en-US" i="1" dirty="0"/>
              <a:t>Rule 5</a:t>
            </a:r>
          </a:p>
          <a:p>
            <a:pPr lvl="1">
              <a:spcBef>
                <a:spcPts val="600"/>
              </a:spcBef>
            </a:pPr>
            <a:r>
              <a:rPr lang="en-US" dirty="0"/>
              <a:t>The duration of a level perpetuity is equal to:</a:t>
            </a:r>
          </a:p>
        </p:txBody>
      </p:sp>
      <p:graphicFrame>
        <p:nvGraphicFramePr>
          <p:cNvPr id="11" name="Object 10"/>
          <p:cNvGraphicFramePr>
            <a:graphicFrameLocks noChangeAspect="1"/>
          </p:cNvGraphicFramePr>
          <p:nvPr>
            <p:extLst>
              <p:ext uri="{D42A27DB-BD31-4B8C-83A1-F6EECF244321}">
                <p14:modId xmlns:p14="http://schemas.microsoft.com/office/powerpoint/2010/main" val="2560250181"/>
              </p:ext>
            </p:extLst>
          </p:nvPr>
        </p:nvGraphicFramePr>
        <p:xfrm>
          <a:off x="4160772" y="4155276"/>
          <a:ext cx="868428" cy="900122"/>
        </p:xfrm>
        <a:graphic>
          <a:graphicData uri="http://schemas.openxmlformats.org/presentationml/2006/ole">
            <mc:AlternateContent xmlns:mc="http://schemas.openxmlformats.org/markup-compatibility/2006">
              <mc:Choice xmlns:v="urn:schemas-microsoft-com:vml" Requires="v">
                <p:oleObj spid="_x0000_s18549" name="Equation" r:id="rId3" imgW="355320" imgH="368280" progId="Equation.3">
                  <p:embed/>
                </p:oleObj>
              </mc:Choice>
              <mc:Fallback>
                <p:oleObj name="Equation" r:id="rId3" imgW="355320" imgH="368280" progId="Equation.3">
                  <p:embed/>
                  <p:pic>
                    <p:nvPicPr>
                      <p:cNvPr id="0" name="Picture 2"/>
                      <p:cNvPicPr>
                        <a:picLocks noChangeAspect="1" noChangeArrowheads="1"/>
                      </p:cNvPicPr>
                      <p:nvPr/>
                    </p:nvPicPr>
                    <p:blipFill>
                      <a:blip r:embed="rId4"/>
                      <a:srcRect/>
                      <a:stretch>
                        <a:fillRect/>
                      </a:stretch>
                    </p:blipFill>
                    <p:spPr bwMode="auto">
                      <a:xfrm>
                        <a:off x="4160772" y="4155276"/>
                        <a:ext cx="868428" cy="9001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123431"/>
            <a:ext cx="8759536" cy="944628"/>
          </a:xfrm>
        </p:spPr>
        <p:txBody>
          <a:bodyPr/>
          <a:lstStyle/>
          <a:p>
            <a:r>
              <a:rPr lang="en-US" dirty="0"/>
              <a:t>Bond Duration versus Bond Maturity</a:t>
            </a:r>
          </a:p>
        </p:txBody>
      </p:sp>
      <p:pic>
        <p:nvPicPr>
          <p:cNvPr id="7" name="Picture 2" descr="Graph illustrates yield curve of three bonds against straight line of zero-coupon bond. Duration (years) is on the vertical axis and maturity on the horizontal. Zero-coupon bond is a straight line from (0,0) to (30,30). 15 percent coupon yield to maturity equals 15 percent curves from (0,0) to (30, 8). 3 percent coupon yield to maturity equals 15 percent curves from (0,0) to (30, 9). 15 percent coupon yield to maturity equals 6 percent curves from (0,0) to (30, 14). All values are approximatio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71600" y="1447800"/>
            <a:ext cx="6295159" cy="38706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121920"/>
            <a:ext cx="8835736" cy="1600200"/>
          </a:xfrm>
        </p:spPr>
        <p:txBody>
          <a:bodyPr>
            <a:noAutofit/>
          </a:bodyPr>
          <a:lstStyle/>
          <a:p>
            <a:r>
              <a:rPr lang="en-US" dirty="0"/>
              <a:t>Bond Durations </a:t>
            </a:r>
            <a:br>
              <a:rPr lang="en-US" dirty="0"/>
            </a:br>
            <a:r>
              <a:rPr lang="en-US" dirty="0"/>
              <a:t>(Yield to Maturity = 8% APR; Semiannual Coupons)</a:t>
            </a:r>
          </a:p>
        </p:txBody>
      </p:sp>
      <p:graphicFrame>
        <p:nvGraphicFramePr>
          <p:cNvPr id="7" name="Table 6"/>
          <p:cNvGraphicFramePr>
            <a:graphicFrameLocks noGrp="1"/>
          </p:cNvGraphicFramePr>
          <p:nvPr>
            <p:extLst>
              <p:ext uri="{D42A27DB-BD31-4B8C-83A1-F6EECF244321}">
                <p14:modId xmlns:p14="http://schemas.microsoft.com/office/powerpoint/2010/main" val="132139887"/>
              </p:ext>
            </p:extLst>
          </p:nvPr>
        </p:nvGraphicFramePr>
        <p:xfrm>
          <a:off x="410028" y="2026920"/>
          <a:ext cx="8305800" cy="2468880"/>
        </p:xfrm>
        <a:graphic>
          <a:graphicData uri="http://schemas.openxmlformats.org/drawingml/2006/table">
            <a:tbl>
              <a:tblPr firstRow="1" bandRow="1">
                <a:tableStyleId>{5940675A-B579-460E-94D1-54222C63F5DA}</a:tableStyleId>
              </a:tblPr>
              <a:tblGrid>
                <a:gridCol w="2018232">
                  <a:extLst>
                    <a:ext uri="{9D8B030D-6E8A-4147-A177-3AD203B41FA5}">
                      <a16:colId xmlns:a16="http://schemas.microsoft.com/office/drawing/2014/main" val="20000"/>
                    </a:ext>
                  </a:extLst>
                </a:gridCol>
                <a:gridCol w="1630110">
                  <a:extLst>
                    <a:ext uri="{9D8B030D-6E8A-4147-A177-3AD203B41FA5}">
                      <a16:colId xmlns:a16="http://schemas.microsoft.com/office/drawing/2014/main" val="20001"/>
                    </a:ext>
                  </a:extLst>
                </a:gridCol>
                <a:gridCol w="1630110">
                  <a:extLst>
                    <a:ext uri="{9D8B030D-6E8A-4147-A177-3AD203B41FA5}">
                      <a16:colId xmlns:a16="http://schemas.microsoft.com/office/drawing/2014/main" val="20002"/>
                    </a:ext>
                  </a:extLst>
                </a:gridCol>
                <a:gridCol w="1474862">
                  <a:extLst>
                    <a:ext uri="{9D8B030D-6E8A-4147-A177-3AD203B41FA5}">
                      <a16:colId xmlns:a16="http://schemas.microsoft.com/office/drawing/2014/main" val="20003"/>
                    </a:ext>
                  </a:extLst>
                </a:gridCol>
                <a:gridCol w="1552486">
                  <a:extLst>
                    <a:ext uri="{9D8B030D-6E8A-4147-A177-3AD203B41FA5}">
                      <a16:colId xmlns:a16="http://schemas.microsoft.com/office/drawing/2014/main" val="20004"/>
                    </a:ext>
                  </a:extLst>
                </a:gridCol>
              </a:tblGrid>
              <a:tr h="855904">
                <a:tc>
                  <a:txBody>
                    <a:bodyPr/>
                    <a:lstStyle/>
                    <a:p>
                      <a:pPr algn="ctr"/>
                      <a:r>
                        <a:rPr lang="en-US" sz="1400" b="1" dirty="0">
                          <a:latin typeface="Verdana" pitchFamily="34" charset="0"/>
                          <a:ea typeface="Verdana" pitchFamily="34" charset="0"/>
                          <a:cs typeface="Verdana" pitchFamily="34" charset="0"/>
                        </a:rPr>
                        <a:t>Years to Maturity</a:t>
                      </a:r>
                    </a:p>
                  </a:txBody>
                  <a:tcPr anchor="ctr"/>
                </a:tc>
                <a:tc>
                  <a:txBody>
                    <a:bodyPr/>
                    <a:lstStyle/>
                    <a:p>
                      <a:pPr algn="ctr"/>
                      <a:r>
                        <a:rPr lang="en-US" sz="1400" b="1" dirty="0">
                          <a:latin typeface="Verdana" pitchFamily="34" charset="0"/>
                          <a:ea typeface="Verdana" pitchFamily="34" charset="0"/>
                          <a:cs typeface="Verdana" pitchFamily="34" charset="0"/>
                        </a:rPr>
                        <a:t>6%</a:t>
                      </a:r>
                    </a:p>
                    <a:p>
                      <a:pPr algn="ctr"/>
                      <a:r>
                        <a:rPr lang="en-US" sz="1400" b="1" dirty="0">
                          <a:latin typeface="Verdana" pitchFamily="34" charset="0"/>
                          <a:ea typeface="Verdana" pitchFamily="34" charset="0"/>
                          <a:cs typeface="Verdana" pitchFamily="34" charset="0"/>
                        </a:rPr>
                        <a:t>Coupon Rates (per year)</a:t>
                      </a:r>
                    </a:p>
                  </a:txBody>
                  <a:tcPr anchor="ctr"/>
                </a:tc>
                <a:tc>
                  <a:txBody>
                    <a:bodyPr/>
                    <a:lstStyle/>
                    <a:p>
                      <a:pPr algn="ctr"/>
                      <a:r>
                        <a:rPr lang="en-US" sz="1400" b="1" dirty="0">
                          <a:latin typeface="Verdana" pitchFamily="34" charset="0"/>
                          <a:ea typeface="Verdana" pitchFamily="34" charset="0"/>
                          <a:cs typeface="Verdana" pitchFamily="34" charset="0"/>
                        </a:rPr>
                        <a:t>8%</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a:latin typeface="Verdana" pitchFamily="34" charset="0"/>
                          <a:ea typeface="Verdana" pitchFamily="34" charset="0"/>
                          <a:cs typeface="Verdana" pitchFamily="34" charset="0"/>
                        </a:rPr>
                        <a:t>Coupon Rates (per year)</a:t>
                      </a:r>
                    </a:p>
                  </a:txBody>
                  <a:tcPr anchor="ctr"/>
                </a:tc>
                <a:tc>
                  <a:txBody>
                    <a:bodyPr/>
                    <a:lstStyle/>
                    <a:p>
                      <a:pPr algn="ctr"/>
                      <a:r>
                        <a:rPr lang="en-US" sz="1400" b="1" dirty="0">
                          <a:latin typeface="Verdana" pitchFamily="34" charset="0"/>
                          <a:ea typeface="Verdana" pitchFamily="34" charset="0"/>
                          <a:cs typeface="Verdana" pitchFamily="34" charset="0"/>
                        </a:rPr>
                        <a:t>10%</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a:latin typeface="Verdana" pitchFamily="34" charset="0"/>
                          <a:ea typeface="Verdana" pitchFamily="34" charset="0"/>
                          <a:cs typeface="Verdana" pitchFamily="34" charset="0"/>
                        </a:rPr>
                        <a:t>Coupon Rates (per year)</a:t>
                      </a:r>
                    </a:p>
                  </a:txBody>
                  <a:tcPr anchor="ctr"/>
                </a:tc>
                <a:tc>
                  <a:txBody>
                    <a:bodyPr/>
                    <a:lstStyle/>
                    <a:p>
                      <a:pPr algn="ctr"/>
                      <a:r>
                        <a:rPr lang="en-US" sz="1400" b="1" dirty="0">
                          <a:latin typeface="Verdana" pitchFamily="34" charset="0"/>
                          <a:ea typeface="Verdana" pitchFamily="34" charset="0"/>
                          <a:cs typeface="Verdana" pitchFamily="34" charset="0"/>
                        </a:rPr>
                        <a:t>12%</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a:latin typeface="Verdana" pitchFamily="34" charset="0"/>
                          <a:ea typeface="Verdana" pitchFamily="34" charset="0"/>
                          <a:cs typeface="Verdana" pitchFamily="34" charset="0"/>
                        </a:rPr>
                        <a:t>Coupon Rates (per year)</a:t>
                      </a:r>
                    </a:p>
                  </a:txBody>
                  <a:tcPr anchor="ctr"/>
                </a:tc>
                <a:extLst>
                  <a:ext uri="{0D108BD9-81ED-4DB2-BD59-A6C34878D82A}">
                    <a16:rowId xmlns:a16="http://schemas.microsoft.com/office/drawing/2014/main" val="10000"/>
                  </a:ext>
                </a:extLst>
              </a:tr>
              <a:tr h="276098">
                <a:tc>
                  <a:txBody>
                    <a:bodyPr/>
                    <a:lstStyle/>
                    <a:p>
                      <a:r>
                        <a:rPr lang="en-US" sz="1400" dirty="0">
                          <a:latin typeface="Verdana" pitchFamily="34" charset="0"/>
                          <a:ea typeface="Verdana" pitchFamily="34" charset="0"/>
                          <a:cs typeface="Verdana" pitchFamily="34" charset="0"/>
                        </a:rPr>
                        <a:t>1</a:t>
                      </a:r>
                    </a:p>
                  </a:txBody>
                  <a:tcPr anchor="ctr"/>
                </a:tc>
                <a:tc>
                  <a:txBody>
                    <a:bodyPr/>
                    <a:lstStyle/>
                    <a:p>
                      <a:pPr algn="r"/>
                      <a:r>
                        <a:rPr lang="en-US" sz="1400" dirty="0">
                          <a:latin typeface="Verdana" pitchFamily="34" charset="0"/>
                          <a:ea typeface="Verdana" pitchFamily="34" charset="0"/>
                          <a:cs typeface="Verdana" pitchFamily="34" charset="0"/>
                        </a:rPr>
                        <a:t>0.985</a:t>
                      </a:r>
                    </a:p>
                  </a:txBody>
                  <a:tcPr anchor="ctr"/>
                </a:tc>
                <a:tc>
                  <a:txBody>
                    <a:bodyPr/>
                    <a:lstStyle/>
                    <a:p>
                      <a:pPr algn="r"/>
                      <a:r>
                        <a:rPr lang="en-US" sz="1400" dirty="0">
                          <a:latin typeface="Verdana" pitchFamily="34" charset="0"/>
                          <a:ea typeface="Verdana" pitchFamily="34" charset="0"/>
                          <a:cs typeface="Verdana" pitchFamily="34" charset="0"/>
                        </a:rPr>
                        <a:t>0.981</a:t>
                      </a:r>
                    </a:p>
                  </a:txBody>
                  <a:tcPr anchor="ctr"/>
                </a:tc>
                <a:tc>
                  <a:txBody>
                    <a:bodyPr/>
                    <a:lstStyle/>
                    <a:p>
                      <a:pPr algn="r"/>
                      <a:r>
                        <a:rPr lang="en-US" sz="1400" dirty="0">
                          <a:latin typeface="Verdana" pitchFamily="34" charset="0"/>
                          <a:ea typeface="Verdana" pitchFamily="34" charset="0"/>
                          <a:cs typeface="Verdana" pitchFamily="34" charset="0"/>
                        </a:rPr>
                        <a:t>0.976</a:t>
                      </a:r>
                    </a:p>
                  </a:txBody>
                  <a:tcPr anchor="ctr"/>
                </a:tc>
                <a:tc>
                  <a:txBody>
                    <a:bodyPr/>
                    <a:lstStyle/>
                    <a:p>
                      <a:pPr algn="r"/>
                      <a:r>
                        <a:rPr lang="en-US" sz="1400" dirty="0">
                          <a:latin typeface="Verdana" pitchFamily="34" charset="0"/>
                          <a:ea typeface="Verdana" pitchFamily="34" charset="0"/>
                          <a:cs typeface="Verdana" pitchFamily="34" charset="0"/>
                        </a:rPr>
                        <a:t>0.972</a:t>
                      </a:r>
                    </a:p>
                  </a:txBody>
                  <a:tcPr anchor="ctr"/>
                </a:tc>
                <a:extLst>
                  <a:ext uri="{0D108BD9-81ED-4DB2-BD59-A6C34878D82A}">
                    <a16:rowId xmlns:a16="http://schemas.microsoft.com/office/drawing/2014/main" val="10001"/>
                  </a:ext>
                </a:extLst>
              </a:tr>
              <a:tr h="276098">
                <a:tc>
                  <a:txBody>
                    <a:bodyPr/>
                    <a:lstStyle/>
                    <a:p>
                      <a:r>
                        <a:rPr lang="en-US" sz="1400" dirty="0">
                          <a:latin typeface="Verdana" pitchFamily="34" charset="0"/>
                          <a:ea typeface="Verdana" pitchFamily="34" charset="0"/>
                          <a:cs typeface="Verdana" pitchFamily="34" charset="0"/>
                        </a:rPr>
                        <a:t>5</a:t>
                      </a:r>
                    </a:p>
                  </a:txBody>
                  <a:tcPr anchor="ctr"/>
                </a:tc>
                <a:tc>
                  <a:txBody>
                    <a:bodyPr/>
                    <a:lstStyle/>
                    <a:p>
                      <a:pPr algn="r"/>
                      <a:r>
                        <a:rPr lang="en-US" sz="1400" dirty="0">
                          <a:latin typeface="Verdana" pitchFamily="34" charset="0"/>
                          <a:ea typeface="Verdana" pitchFamily="34" charset="0"/>
                          <a:cs typeface="Verdana" pitchFamily="34" charset="0"/>
                        </a:rPr>
                        <a:t>4.361</a:t>
                      </a:r>
                    </a:p>
                  </a:txBody>
                  <a:tcPr anchor="ctr"/>
                </a:tc>
                <a:tc>
                  <a:txBody>
                    <a:bodyPr/>
                    <a:lstStyle/>
                    <a:p>
                      <a:pPr algn="r"/>
                      <a:r>
                        <a:rPr lang="en-US" sz="1400" dirty="0">
                          <a:latin typeface="Verdana" pitchFamily="34" charset="0"/>
                          <a:ea typeface="Verdana" pitchFamily="34" charset="0"/>
                          <a:cs typeface="Verdana" pitchFamily="34" charset="0"/>
                        </a:rPr>
                        <a:t>4.218</a:t>
                      </a:r>
                    </a:p>
                  </a:txBody>
                  <a:tcPr anchor="ctr"/>
                </a:tc>
                <a:tc>
                  <a:txBody>
                    <a:bodyPr/>
                    <a:lstStyle/>
                    <a:p>
                      <a:pPr algn="r"/>
                      <a:r>
                        <a:rPr lang="en-US" sz="1400" dirty="0">
                          <a:latin typeface="Verdana" pitchFamily="34" charset="0"/>
                          <a:ea typeface="Verdana" pitchFamily="34" charset="0"/>
                          <a:cs typeface="Verdana" pitchFamily="34" charset="0"/>
                        </a:rPr>
                        <a:t>4.095</a:t>
                      </a:r>
                    </a:p>
                  </a:txBody>
                  <a:tcPr anchor="ctr"/>
                </a:tc>
                <a:tc>
                  <a:txBody>
                    <a:bodyPr/>
                    <a:lstStyle/>
                    <a:p>
                      <a:pPr algn="r"/>
                      <a:r>
                        <a:rPr lang="en-US" sz="1400" dirty="0">
                          <a:latin typeface="Verdana" pitchFamily="34" charset="0"/>
                          <a:ea typeface="Verdana" pitchFamily="34" charset="0"/>
                          <a:cs typeface="Verdana" pitchFamily="34" charset="0"/>
                        </a:rPr>
                        <a:t>3.990</a:t>
                      </a:r>
                    </a:p>
                  </a:txBody>
                  <a:tcPr anchor="ctr"/>
                </a:tc>
                <a:extLst>
                  <a:ext uri="{0D108BD9-81ED-4DB2-BD59-A6C34878D82A}">
                    <a16:rowId xmlns:a16="http://schemas.microsoft.com/office/drawing/2014/main" val="10002"/>
                  </a:ext>
                </a:extLst>
              </a:tr>
              <a:tr h="276098">
                <a:tc>
                  <a:txBody>
                    <a:bodyPr/>
                    <a:lstStyle/>
                    <a:p>
                      <a:r>
                        <a:rPr lang="en-US" sz="1400" dirty="0">
                          <a:latin typeface="Verdana" pitchFamily="34" charset="0"/>
                          <a:ea typeface="Verdana" pitchFamily="34" charset="0"/>
                          <a:cs typeface="Verdana" pitchFamily="34" charset="0"/>
                        </a:rPr>
                        <a:t>10</a:t>
                      </a:r>
                    </a:p>
                  </a:txBody>
                  <a:tcPr anchor="ctr"/>
                </a:tc>
                <a:tc>
                  <a:txBody>
                    <a:bodyPr/>
                    <a:lstStyle/>
                    <a:p>
                      <a:pPr algn="r"/>
                      <a:r>
                        <a:rPr lang="en-US" sz="1400" dirty="0">
                          <a:latin typeface="Verdana" pitchFamily="34" charset="0"/>
                          <a:ea typeface="Verdana" pitchFamily="34" charset="0"/>
                          <a:cs typeface="Verdana" pitchFamily="34" charset="0"/>
                        </a:rPr>
                        <a:t>7.454</a:t>
                      </a:r>
                    </a:p>
                  </a:txBody>
                  <a:tcPr anchor="ctr"/>
                </a:tc>
                <a:tc>
                  <a:txBody>
                    <a:bodyPr/>
                    <a:lstStyle/>
                    <a:p>
                      <a:pPr algn="r"/>
                      <a:r>
                        <a:rPr lang="en-US" sz="1400" dirty="0">
                          <a:latin typeface="Verdana" pitchFamily="34" charset="0"/>
                          <a:ea typeface="Verdana" pitchFamily="34" charset="0"/>
                          <a:cs typeface="Verdana" pitchFamily="34" charset="0"/>
                        </a:rPr>
                        <a:t>7.067</a:t>
                      </a:r>
                    </a:p>
                  </a:txBody>
                  <a:tcPr anchor="ctr"/>
                </a:tc>
                <a:tc>
                  <a:txBody>
                    <a:bodyPr/>
                    <a:lstStyle/>
                    <a:p>
                      <a:pPr algn="r"/>
                      <a:r>
                        <a:rPr lang="en-US" sz="1400" dirty="0">
                          <a:latin typeface="Verdana" pitchFamily="34" charset="0"/>
                          <a:ea typeface="Verdana" pitchFamily="34" charset="0"/>
                          <a:cs typeface="Verdana" pitchFamily="34" charset="0"/>
                        </a:rPr>
                        <a:t>6.772</a:t>
                      </a:r>
                    </a:p>
                  </a:txBody>
                  <a:tcPr anchor="ctr"/>
                </a:tc>
                <a:tc>
                  <a:txBody>
                    <a:bodyPr/>
                    <a:lstStyle/>
                    <a:p>
                      <a:pPr algn="r"/>
                      <a:r>
                        <a:rPr lang="en-US" sz="1400" dirty="0">
                          <a:latin typeface="Verdana" pitchFamily="34" charset="0"/>
                          <a:ea typeface="Verdana" pitchFamily="34" charset="0"/>
                          <a:cs typeface="Verdana" pitchFamily="34" charset="0"/>
                        </a:rPr>
                        <a:t>6.541</a:t>
                      </a:r>
                    </a:p>
                  </a:txBody>
                  <a:tcPr anchor="ctr"/>
                </a:tc>
                <a:extLst>
                  <a:ext uri="{0D108BD9-81ED-4DB2-BD59-A6C34878D82A}">
                    <a16:rowId xmlns:a16="http://schemas.microsoft.com/office/drawing/2014/main" val="10003"/>
                  </a:ext>
                </a:extLst>
              </a:tr>
              <a:tr h="276098">
                <a:tc>
                  <a:txBody>
                    <a:bodyPr/>
                    <a:lstStyle/>
                    <a:p>
                      <a:r>
                        <a:rPr lang="en-US" sz="1400" dirty="0">
                          <a:latin typeface="Verdana" pitchFamily="34" charset="0"/>
                          <a:ea typeface="Verdana" pitchFamily="34" charset="0"/>
                          <a:cs typeface="Verdana" pitchFamily="34" charset="0"/>
                        </a:rPr>
                        <a:t>20</a:t>
                      </a:r>
                    </a:p>
                  </a:txBody>
                  <a:tcPr anchor="ctr"/>
                </a:tc>
                <a:tc>
                  <a:txBody>
                    <a:bodyPr/>
                    <a:lstStyle/>
                    <a:p>
                      <a:pPr algn="r"/>
                      <a:r>
                        <a:rPr lang="en-US" sz="1400" dirty="0">
                          <a:latin typeface="Verdana" pitchFamily="34" charset="0"/>
                          <a:ea typeface="Verdana" pitchFamily="34" charset="0"/>
                          <a:cs typeface="Verdana" pitchFamily="34" charset="0"/>
                        </a:rPr>
                        <a:t>10.922</a:t>
                      </a:r>
                    </a:p>
                  </a:txBody>
                  <a:tcPr anchor="ctr"/>
                </a:tc>
                <a:tc>
                  <a:txBody>
                    <a:bodyPr/>
                    <a:lstStyle/>
                    <a:p>
                      <a:pPr algn="r"/>
                      <a:r>
                        <a:rPr lang="en-US" sz="1400" dirty="0">
                          <a:latin typeface="Verdana" pitchFamily="34" charset="0"/>
                          <a:ea typeface="Verdana" pitchFamily="34" charset="0"/>
                          <a:cs typeface="Verdana" pitchFamily="34" charset="0"/>
                        </a:rPr>
                        <a:t>10.292</a:t>
                      </a:r>
                    </a:p>
                  </a:txBody>
                  <a:tcPr anchor="ctr"/>
                </a:tc>
                <a:tc>
                  <a:txBody>
                    <a:bodyPr/>
                    <a:lstStyle/>
                    <a:p>
                      <a:pPr algn="r"/>
                      <a:r>
                        <a:rPr lang="en-US" sz="1400" dirty="0">
                          <a:latin typeface="Verdana" pitchFamily="34" charset="0"/>
                          <a:ea typeface="Verdana" pitchFamily="34" charset="0"/>
                          <a:cs typeface="Verdana" pitchFamily="34" charset="0"/>
                        </a:rPr>
                        <a:t>9.870</a:t>
                      </a:r>
                    </a:p>
                  </a:txBody>
                  <a:tcPr anchor="ctr"/>
                </a:tc>
                <a:tc>
                  <a:txBody>
                    <a:bodyPr/>
                    <a:lstStyle/>
                    <a:p>
                      <a:pPr algn="r"/>
                      <a:r>
                        <a:rPr lang="en-US" sz="1400" dirty="0">
                          <a:latin typeface="Verdana" pitchFamily="34" charset="0"/>
                          <a:ea typeface="Verdana" pitchFamily="34" charset="0"/>
                          <a:cs typeface="Verdana" pitchFamily="34" charset="0"/>
                        </a:rPr>
                        <a:t>9.568</a:t>
                      </a:r>
                    </a:p>
                  </a:txBody>
                  <a:tcPr anchor="ctr"/>
                </a:tc>
                <a:extLst>
                  <a:ext uri="{0D108BD9-81ED-4DB2-BD59-A6C34878D82A}">
                    <a16:rowId xmlns:a16="http://schemas.microsoft.com/office/drawing/2014/main" val="10004"/>
                  </a:ext>
                </a:extLst>
              </a:tr>
              <a:tr h="276098">
                <a:tc>
                  <a:txBody>
                    <a:bodyPr/>
                    <a:lstStyle/>
                    <a:p>
                      <a:r>
                        <a:rPr lang="en-US" sz="1400" dirty="0">
                          <a:latin typeface="Verdana" pitchFamily="34" charset="0"/>
                          <a:ea typeface="Verdana" pitchFamily="34" charset="0"/>
                          <a:cs typeface="Verdana" pitchFamily="34" charset="0"/>
                        </a:rPr>
                        <a:t>Infinite</a:t>
                      </a:r>
                      <a:r>
                        <a:rPr lang="en-US" sz="1400" baseline="0" dirty="0">
                          <a:latin typeface="Verdana" pitchFamily="34" charset="0"/>
                          <a:ea typeface="Verdana" pitchFamily="34" charset="0"/>
                          <a:cs typeface="Verdana" pitchFamily="34" charset="0"/>
                        </a:rPr>
                        <a:t> (perpetuity)</a:t>
                      </a:r>
                      <a:endParaRPr lang="en-US" sz="1400" dirty="0">
                        <a:latin typeface="Verdana" pitchFamily="34" charset="0"/>
                        <a:ea typeface="Verdana" pitchFamily="34" charset="0"/>
                        <a:cs typeface="Verdana" pitchFamily="34" charset="0"/>
                      </a:endParaRPr>
                    </a:p>
                  </a:txBody>
                  <a:tcPr anchor="ctr"/>
                </a:tc>
                <a:tc>
                  <a:txBody>
                    <a:bodyPr/>
                    <a:lstStyle/>
                    <a:p>
                      <a:pPr algn="r"/>
                      <a:r>
                        <a:rPr lang="en-US" sz="1400" dirty="0">
                          <a:latin typeface="Verdana" pitchFamily="34" charset="0"/>
                          <a:ea typeface="Verdana" pitchFamily="34" charset="0"/>
                          <a:cs typeface="Verdana" pitchFamily="34" charset="0"/>
                        </a:rPr>
                        <a:t>13.000</a:t>
                      </a:r>
                    </a:p>
                  </a:txBody>
                  <a:tcPr anchor="ctr"/>
                </a:tc>
                <a:tc>
                  <a:txBody>
                    <a:bodyPr/>
                    <a:lstStyle/>
                    <a:p>
                      <a:pPr algn="r"/>
                      <a:r>
                        <a:rPr lang="en-US" sz="1400" dirty="0">
                          <a:latin typeface="Verdana" pitchFamily="34" charset="0"/>
                          <a:ea typeface="Verdana" pitchFamily="34" charset="0"/>
                          <a:cs typeface="Verdana" pitchFamily="34" charset="0"/>
                        </a:rPr>
                        <a:t>13.000</a:t>
                      </a:r>
                    </a:p>
                  </a:txBody>
                  <a:tcPr anchor="ctr"/>
                </a:tc>
                <a:tc>
                  <a:txBody>
                    <a:bodyPr/>
                    <a:lstStyle/>
                    <a:p>
                      <a:pPr algn="r"/>
                      <a:r>
                        <a:rPr lang="en-US" sz="1400" dirty="0">
                          <a:latin typeface="Verdana" pitchFamily="34" charset="0"/>
                          <a:ea typeface="Verdana" pitchFamily="34" charset="0"/>
                          <a:cs typeface="Verdana" pitchFamily="34" charset="0"/>
                        </a:rPr>
                        <a:t>13.000</a:t>
                      </a:r>
                    </a:p>
                  </a:txBody>
                  <a:tcPr anchor="ctr"/>
                </a:tc>
                <a:tc>
                  <a:txBody>
                    <a:bodyPr/>
                    <a:lstStyle/>
                    <a:p>
                      <a:pPr algn="r"/>
                      <a:r>
                        <a:rPr lang="en-US" sz="1400" dirty="0">
                          <a:latin typeface="Verdana" pitchFamily="34" charset="0"/>
                          <a:ea typeface="Verdana" pitchFamily="34" charset="0"/>
                          <a:cs typeface="Verdana" pitchFamily="34" charset="0"/>
                        </a:rPr>
                        <a:t>13.000</a:t>
                      </a:r>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76200"/>
            <a:ext cx="8759536" cy="1143000"/>
          </a:xfrm>
        </p:spPr>
        <p:txBody>
          <a:bodyPr>
            <a:noAutofit/>
          </a:bodyPr>
          <a:lstStyle/>
          <a:p>
            <a:r>
              <a:rPr lang="en-US" dirty="0"/>
              <a:t>Convexity</a:t>
            </a:r>
            <a:br>
              <a:rPr lang="en-US" dirty="0"/>
            </a:br>
            <a:r>
              <a:rPr lang="en-US" dirty="0"/>
              <a:t>(1 of 2)</a:t>
            </a:r>
          </a:p>
        </p:txBody>
      </p:sp>
      <p:sp>
        <p:nvSpPr>
          <p:cNvPr id="8" name="Content Placeholder 7"/>
          <p:cNvSpPr>
            <a:spLocks noGrp="1"/>
          </p:cNvSpPr>
          <p:nvPr>
            <p:ph sz="quarter" idx="10"/>
          </p:nvPr>
        </p:nvSpPr>
        <p:spPr>
          <a:xfrm>
            <a:off x="304800" y="1386114"/>
            <a:ext cx="8458200" cy="4419600"/>
          </a:xfrm>
        </p:spPr>
        <p:txBody>
          <a:bodyPr/>
          <a:lstStyle/>
          <a:p>
            <a:pPr marL="457200" indent="-457200"/>
            <a:r>
              <a:rPr lang="en-US" dirty="0"/>
              <a:t>The relationship between bond prices and yields is not linear</a:t>
            </a:r>
          </a:p>
          <a:p>
            <a:pPr marL="457200" indent="-457200">
              <a:buClr>
                <a:srgbClr val="000000"/>
              </a:buClr>
            </a:pPr>
            <a:r>
              <a:rPr lang="en-US" dirty="0"/>
              <a:t>Duration rule is a good approximation for only small changes in bond yields</a:t>
            </a:r>
          </a:p>
          <a:p>
            <a:pPr marL="457200" indent="-457200"/>
            <a:r>
              <a:rPr lang="en-US" dirty="0"/>
              <a:t>Bonds with greater convexity have more curvature in the price-yield relationship</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a:xfrm>
            <a:off x="155864" y="76200"/>
            <a:ext cx="8759536" cy="1143000"/>
          </a:xfrm>
        </p:spPr>
        <p:txBody>
          <a:bodyPr>
            <a:noAutofit/>
          </a:bodyPr>
          <a:lstStyle/>
          <a:p>
            <a:r>
              <a:rPr lang="en-US" dirty="0"/>
              <a:t>Convexity</a:t>
            </a:r>
            <a:br>
              <a:rPr lang="en-US" dirty="0"/>
            </a:br>
            <a:r>
              <a:rPr lang="en-US" dirty="0"/>
              <a:t>(2 of 2)</a:t>
            </a:r>
          </a:p>
        </p:txBody>
      </p:sp>
      <p:graphicFrame>
        <p:nvGraphicFramePr>
          <p:cNvPr id="7" name="Object 6"/>
          <p:cNvGraphicFramePr>
            <a:graphicFrameLocks noChangeAspect="1"/>
          </p:cNvGraphicFramePr>
          <p:nvPr>
            <p:extLst>
              <p:ext uri="{D42A27DB-BD31-4B8C-83A1-F6EECF244321}">
                <p14:modId xmlns:p14="http://schemas.microsoft.com/office/powerpoint/2010/main" val="3767553826"/>
              </p:ext>
            </p:extLst>
          </p:nvPr>
        </p:nvGraphicFramePr>
        <p:xfrm>
          <a:off x="1081314" y="1524000"/>
          <a:ext cx="6919952" cy="1045916"/>
        </p:xfrm>
        <a:graphic>
          <a:graphicData uri="http://schemas.openxmlformats.org/presentationml/2006/ole">
            <mc:AlternateContent xmlns:mc="http://schemas.openxmlformats.org/markup-compatibility/2006">
              <mc:Choice xmlns:v="urn:schemas-microsoft-com:vml" Requires="v">
                <p:oleObj spid="_x0000_s19688" name="Equation" r:id="rId4" imgW="2679480" imgH="419040" progId="Equation.3">
                  <p:embed/>
                </p:oleObj>
              </mc:Choice>
              <mc:Fallback>
                <p:oleObj name="Equation" r:id="rId4" imgW="2679480" imgH="419040" progId="Equation.3">
                  <p:embed/>
                  <p:pic>
                    <p:nvPicPr>
                      <p:cNvPr id="0" name="Picture 2"/>
                      <p:cNvPicPr>
                        <a:picLocks noChangeAspect="1" noChangeArrowheads="1"/>
                      </p:cNvPicPr>
                      <p:nvPr/>
                    </p:nvPicPr>
                    <p:blipFill>
                      <a:blip r:embed="rId5"/>
                      <a:srcRect/>
                      <a:stretch>
                        <a:fillRect/>
                      </a:stretch>
                    </p:blipFill>
                    <p:spPr bwMode="auto">
                      <a:xfrm>
                        <a:off x="1081314" y="1524000"/>
                        <a:ext cx="6919952" cy="10459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Content Placeholder 3"/>
          <p:cNvSpPr>
            <a:spLocks noGrp="1"/>
          </p:cNvSpPr>
          <p:nvPr>
            <p:ph sz="quarter" idx="10"/>
          </p:nvPr>
        </p:nvSpPr>
        <p:spPr>
          <a:xfrm>
            <a:off x="304800" y="2743200"/>
            <a:ext cx="8229600" cy="609600"/>
          </a:xfrm>
        </p:spPr>
        <p:txBody>
          <a:bodyPr/>
          <a:lstStyle/>
          <a:p>
            <a:pPr marL="465138" indent="-465138">
              <a:buClr>
                <a:srgbClr val="000000"/>
              </a:buClr>
            </a:pPr>
            <a:r>
              <a:rPr lang="en-US" dirty="0"/>
              <a:t>Correction for Convexity:</a:t>
            </a:r>
          </a:p>
        </p:txBody>
      </p:sp>
      <p:graphicFrame>
        <p:nvGraphicFramePr>
          <p:cNvPr id="8" name="Object 7"/>
          <p:cNvGraphicFramePr>
            <a:graphicFrameLocks noChangeAspect="1"/>
          </p:cNvGraphicFramePr>
          <p:nvPr>
            <p:extLst>
              <p:ext uri="{D42A27DB-BD31-4B8C-83A1-F6EECF244321}">
                <p14:modId xmlns:p14="http://schemas.microsoft.com/office/powerpoint/2010/main" val="3998908780"/>
              </p:ext>
            </p:extLst>
          </p:nvPr>
        </p:nvGraphicFramePr>
        <p:xfrm>
          <a:off x="1398782" y="3429000"/>
          <a:ext cx="6449818" cy="941324"/>
        </p:xfrm>
        <a:graphic>
          <a:graphicData uri="http://schemas.openxmlformats.org/presentationml/2006/ole">
            <mc:AlternateContent xmlns:mc="http://schemas.openxmlformats.org/markup-compatibility/2006">
              <mc:Choice xmlns:v="urn:schemas-microsoft-com:vml" Requires="v">
                <p:oleObj spid="_x0000_s19689" name="Equation" r:id="rId6" imgW="2349360" imgH="342720" progId="Equation.3">
                  <p:embed/>
                </p:oleObj>
              </mc:Choice>
              <mc:Fallback>
                <p:oleObj name="Equation" r:id="rId6" imgW="2349360" imgH="342720" progId="Equation.3">
                  <p:embed/>
                  <p:pic>
                    <p:nvPicPr>
                      <p:cNvPr id="0" name="Picture 3"/>
                      <p:cNvPicPr>
                        <a:picLocks noChangeAspect="1" noChangeArrowheads="1"/>
                      </p:cNvPicPr>
                      <p:nvPr/>
                    </p:nvPicPr>
                    <p:blipFill>
                      <a:blip r:embed="rId7"/>
                      <a:srcRect/>
                      <a:stretch>
                        <a:fillRect/>
                      </a:stretch>
                    </p:blipFill>
                    <p:spPr bwMode="auto">
                      <a:xfrm>
                        <a:off x="1398782" y="3429000"/>
                        <a:ext cx="6449818" cy="9413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99171"/>
            <a:ext cx="8534400" cy="1589545"/>
          </a:xfrm>
        </p:spPr>
        <p:txBody>
          <a:bodyPr>
            <a:noAutofit/>
          </a:bodyPr>
          <a:lstStyle/>
          <a:p>
            <a:r>
              <a:rPr lang="en-US" dirty="0"/>
              <a:t>Bond Price Convexity</a:t>
            </a:r>
            <a:br>
              <a:rPr lang="en-US" dirty="0"/>
            </a:br>
            <a:r>
              <a:rPr lang="en-US" dirty="0"/>
              <a:t>(30-Year Maturity, 8% Coupon; Initial YTM = 8%)</a:t>
            </a:r>
          </a:p>
        </p:txBody>
      </p:sp>
      <p:pic>
        <p:nvPicPr>
          <p:cNvPr id="7" name="Picture 2" descr="Graph presents duration approximation as a straight, downward-sloping line, while actual price change is a downward-bowed curve. Percentage change in bond price is on the vertical axis, and change in yield to maturity (percent) is on the horizontal. Actual price change is a downward bowed curve from (negative 5, 95), to (5, negative 30). Duration approximation is a straight line from (negative 5, 58) to (5, negative 5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4055" y="1851772"/>
            <a:ext cx="5853545" cy="38196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5864" y="103909"/>
            <a:ext cx="8759536" cy="1039091"/>
          </a:xfrm>
        </p:spPr>
        <p:txBody>
          <a:bodyPr/>
          <a:lstStyle/>
          <a:p>
            <a:r>
              <a:rPr lang="en-US" dirty="0"/>
              <a:t>Chapter Overview</a:t>
            </a:r>
          </a:p>
        </p:txBody>
      </p:sp>
      <p:sp>
        <p:nvSpPr>
          <p:cNvPr id="7" name="Content Placeholder 6"/>
          <p:cNvSpPr>
            <a:spLocks noGrp="1"/>
          </p:cNvSpPr>
          <p:nvPr>
            <p:ph sz="quarter" idx="10"/>
          </p:nvPr>
        </p:nvSpPr>
        <p:spPr>
          <a:xfrm>
            <a:off x="304800" y="1324428"/>
            <a:ext cx="8458200" cy="4191000"/>
          </a:xfrm>
        </p:spPr>
        <p:txBody>
          <a:bodyPr/>
          <a:lstStyle/>
          <a:p>
            <a:pPr marL="457200" lvl="0" indent="-457200"/>
            <a:r>
              <a:rPr lang="en-US" dirty="0"/>
              <a:t>Interest rate risk</a:t>
            </a:r>
          </a:p>
          <a:p>
            <a:pPr marL="914400" lvl="1" indent="-457200"/>
            <a:r>
              <a:rPr lang="en-US" dirty="0"/>
              <a:t>Interest rate sensitivity of bond prices</a:t>
            </a:r>
          </a:p>
          <a:p>
            <a:pPr marL="914400" lvl="1" indent="-457200"/>
            <a:r>
              <a:rPr lang="en-US" dirty="0"/>
              <a:t>Duration and its determinants</a:t>
            </a:r>
          </a:p>
          <a:p>
            <a:pPr marL="460375" lvl="0" indent="-460375"/>
            <a:r>
              <a:rPr lang="en-US" dirty="0"/>
              <a:t>Convexity</a:t>
            </a:r>
          </a:p>
          <a:p>
            <a:pPr marL="460375" lvl="0" indent="-460375"/>
            <a:r>
              <a:rPr lang="en-US" dirty="0"/>
              <a:t>Passive and active management strategies</a:t>
            </a:r>
          </a:p>
        </p:txBody>
      </p:sp>
    </p:spTree>
    <p:extLst>
      <p:ext uri="{BB962C8B-B14F-4D97-AF65-F5344CB8AC3E}">
        <p14:creationId xmlns:p14="http://schemas.microsoft.com/office/powerpoint/2010/main" val="3221930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76200"/>
            <a:ext cx="8759536" cy="990600"/>
          </a:xfrm>
        </p:spPr>
        <p:txBody>
          <a:bodyPr/>
          <a:lstStyle/>
          <a:p>
            <a:r>
              <a:rPr lang="en-US" dirty="0"/>
              <a:t>Convexity of Two Bonds</a:t>
            </a:r>
          </a:p>
        </p:txBody>
      </p:sp>
      <p:pic>
        <p:nvPicPr>
          <p:cNvPr id="7" name="Picture 2" descr="Bond A is more convex than bond B. Percentage change in bond price is on the vertical axis, and change in yield to maturity (percent) is on the horizontal. Bond A is a downward bowed curve from (negative 5, 95), to (5, negative 30). Bond B downward bowed curve from (negative 5, 78) to (5, negative 4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11012" y="1295400"/>
            <a:ext cx="6121977" cy="39312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Why Do Investors Like Convexity?</a:t>
            </a:r>
          </a:p>
        </p:txBody>
      </p:sp>
      <p:sp>
        <p:nvSpPr>
          <p:cNvPr id="8" name="Content Placeholder 7"/>
          <p:cNvSpPr>
            <a:spLocks noGrp="1"/>
          </p:cNvSpPr>
          <p:nvPr>
            <p:ph sz="quarter" idx="10"/>
          </p:nvPr>
        </p:nvSpPr>
        <p:spPr>
          <a:xfrm>
            <a:off x="304440" y="1371600"/>
            <a:ext cx="8465820" cy="3962400"/>
          </a:xfrm>
        </p:spPr>
        <p:txBody>
          <a:bodyPr/>
          <a:lstStyle/>
          <a:p>
            <a:pPr>
              <a:spcBef>
                <a:spcPts val="600"/>
              </a:spcBef>
            </a:pPr>
            <a:r>
              <a:rPr lang="en-US" dirty="0"/>
              <a:t>Higher Convexity </a:t>
            </a:r>
            <a:r>
              <a:rPr lang="en-US" dirty="0">
                <a:sym typeface="Wingdings" panose="05000000000000000000" pitchFamily="2" charset="2"/>
              </a:rPr>
              <a:t> </a:t>
            </a:r>
            <a:r>
              <a:rPr lang="en-US" dirty="0"/>
              <a:t>Bigger price increases when yields fall than loses when yields rise</a:t>
            </a:r>
          </a:p>
          <a:p>
            <a:pPr>
              <a:spcBef>
                <a:spcPts val="600"/>
              </a:spcBef>
            </a:pPr>
            <a:r>
              <a:rPr lang="en-US" dirty="0"/>
              <a:t>The more volatile interest rates, the more attractive this asymmetry</a:t>
            </a:r>
          </a:p>
          <a:p>
            <a:pPr>
              <a:spcBef>
                <a:spcPts val="600"/>
              </a:spcBef>
            </a:pPr>
            <a:r>
              <a:rPr lang="en-US" dirty="0"/>
              <a:t>Bonds with greater convexity </a:t>
            </a:r>
            <a:r>
              <a:rPr lang="en-US" dirty="0">
                <a:sym typeface="Wingdings" panose="05000000000000000000" pitchFamily="2" charset="2"/>
              </a:rPr>
              <a:t> </a:t>
            </a:r>
            <a:r>
              <a:rPr lang="en-US" dirty="0"/>
              <a:t>higher prices and/or lower yields, all else equal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Duration and Convexity</a:t>
            </a:r>
          </a:p>
        </p:txBody>
      </p:sp>
      <p:sp>
        <p:nvSpPr>
          <p:cNvPr id="7" name="Content Placeholder 6"/>
          <p:cNvSpPr>
            <a:spLocks noGrp="1"/>
          </p:cNvSpPr>
          <p:nvPr>
            <p:ph sz="quarter" idx="10"/>
          </p:nvPr>
        </p:nvSpPr>
        <p:spPr>
          <a:xfrm>
            <a:off x="304800" y="1357086"/>
            <a:ext cx="8493760" cy="2529114"/>
          </a:xfrm>
        </p:spPr>
        <p:txBody>
          <a:bodyPr/>
          <a:lstStyle/>
          <a:p>
            <a:pPr marL="457200" indent="-457200"/>
            <a:r>
              <a:rPr lang="en-US" dirty="0"/>
              <a:t>Callable Bonds</a:t>
            </a:r>
          </a:p>
          <a:p>
            <a:pPr marL="914400" lvl="1" indent="-457200"/>
            <a:r>
              <a:rPr lang="en-US" dirty="0"/>
              <a:t>As rates fall, there is a ceiling on the bond</a:t>
            </a:r>
            <a:r>
              <a:rPr lang="en-US" altLang="ja-JP" dirty="0"/>
              <a:t>’</a:t>
            </a:r>
            <a:r>
              <a:rPr lang="en-US" dirty="0"/>
              <a:t>s market price, which cannot rise above the call price</a:t>
            </a:r>
          </a:p>
          <a:p>
            <a:pPr marL="914400" lvl="1" indent="-457200"/>
            <a:r>
              <a:rPr lang="en-US" dirty="0"/>
              <a:t>Negative convexity</a:t>
            </a:r>
          </a:p>
          <a:p>
            <a:pPr marL="914400" lvl="1" indent="-457200"/>
            <a:r>
              <a:rPr lang="en-US" dirty="0"/>
              <a:t>Use effective duration:</a:t>
            </a:r>
          </a:p>
        </p:txBody>
      </p:sp>
      <p:graphicFrame>
        <p:nvGraphicFramePr>
          <p:cNvPr id="10" name="Object 9"/>
          <p:cNvGraphicFramePr>
            <a:graphicFrameLocks noChangeAspect="1"/>
          </p:cNvGraphicFramePr>
          <p:nvPr>
            <p:extLst>
              <p:ext uri="{D42A27DB-BD31-4B8C-83A1-F6EECF244321}">
                <p14:modId xmlns:p14="http://schemas.microsoft.com/office/powerpoint/2010/main" val="242752205"/>
              </p:ext>
            </p:extLst>
          </p:nvPr>
        </p:nvGraphicFramePr>
        <p:xfrm>
          <a:off x="2514600" y="4038600"/>
          <a:ext cx="4144386" cy="861604"/>
        </p:xfrm>
        <a:graphic>
          <a:graphicData uri="http://schemas.openxmlformats.org/presentationml/2006/ole">
            <mc:AlternateContent xmlns:mc="http://schemas.openxmlformats.org/markup-compatibility/2006">
              <mc:Choice xmlns:v="urn:schemas-microsoft-com:vml" Requires="v">
                <p:oleObj spid="_x0000_s20597" name="Equation" r:id="rId3" imgW="1650960" imgH="342720" progId="Equation.3">
                  <p:embed/>
                </p:oleObj>
              </mc:Choice>
              <mc:Fallback>
                <p:oleObj name="Equation" r:id="rId3" imgW="1650960" imgH="342720" progId="Equation.3">
                  <p:embed/>
                  <p:pic>
                    <p:nvPicPr>
                      <p:cNvPr id="0" name="Picture 2"/>
                      <p:cNvPicPr>
                        <a:picLocks noChangeAspect="1" noChangeArrowheads="1"/>
                      </p:cNvPicPr>
                      <p:nvPr/>
                    </p:nvPicPr>
                    <p:blipFill>
                      <a:blip r:embed="rId4"/>
                      <a:srcRect/>
                      <a:stretch>
                        <a:fillRect/>
                      </a:stretch>
                    </p:blipFill>
                    <p:spPr bwMode="auto">
                      <a:xfrm>
                        <a:off x="2514600" y="4038600"/>
                        <a:ext cx="4144386" cy="8616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76200"/>
            <a:ext cx="8759536" cy="1143000"/>
          </a:xfrm>
        </p:spPr>
        <p:txBody>
          <a:bodyPr>
            <a:noAutofit/>
          </a:bodyPr>
          <a:lstStyle/>
          <a:p>
            <a:r>
              <a:rPr lang="en-US" dirty="0"/>
              <a:t>Price–Yield Curve for a </a:t>
            </a:r>
            <a:br>
              <a:rPr lang="en-US" dirty="0"/>
            </a:br>
            <a:r>
              <a:rPr lang="en-US" dirty="0"/>
              <a:t>Callable Bond</a:t>
            </a:r>
          </a:p>
        </p:txBody>
      </p:sp>
      <p:pic>
        <p:nvPicPr>
          <p:cNvPr id="7" name="Picture 2" descr="Graph shows points of tangency at 5 and 10 percent. Bond price is on the vertical axis and interest rate is on the horizontal. The curve upward bowed and tangent to “Region of Negative Convexity (Price-yield curve is below its tangency line.) at 5 percent. It is downward bowed and tangent to “Region of Positive Convexity” at 10 perce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89783" y="1524000"/>
            <a:ext cx="6364432" cy="40524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105228"/>
            <a:ext cx="8759536" cy="1143000"/>
          </a:xfrm>
        </p:spPr>
        <p:txBody>
          <a:bodyPr>
            <a:noAutofit/>
          </a:bodyPr>
          <a:lstStyle/>
          <a:p>
            <a:r>
              <a:rPr lang="en-US" dirty="0"/>
              <a:t>Duration and Convexity: MBS</a:t>
            </a:r>
            <a:br>
              <a:rPr lang="en-US" dirty="0"/>
            </a:br>
            <a:r>
              <a:rPr lang="en-US" dirty="0"/>
              <a:t>(1 of 2)</a:t>
            </a:r>
          </a:p>
        </p:txBody>
      </p:sp>
      <p:sp>
        <p:nvSpPr>
          <p:cNvPr id="7" name="Content Placeholder 6"/>
          <p:cNvSpPr>
            <a:spLocks noGrp="1"/>
          </p:cNvSpPr>
          <p:nvPr>
            <p:ph sz="quarter" idx="10"/>
          </p:nvPr>
        </p:nvSpPr>
        <p:spPr>
          <a:xfrm>
            <a:off x="304800" y="1357086"/>
            <a:ext cx="8465820" cy="4114800"/>
          </a:xfrm>
        </p:spPr>
        <p:txBody>
          <a:bodyPr/>
          <a:lstStyle/>
          <a:p>
            <a:pPr marL="457200" indent="-457200">
              <a:spcBef>
                <a:spcPts val="600"/>
              </a:spcBef>
            </a:pPr>
            <a:r>
              <a:rPr lang="en-US" dirty="0"/>
              <a:t>Mortgage-Backed Securities (MBS)</a:t>
            </a:r>
          </a:p>
          <a:p>
            <a:pPr marL="914400" lvl="1" indent="-457200">
              <a:spcBef>
                <a:spcPts val="600"/>
              </a:spcBef>
            </a:pPr>
            <a:r>
              <a:rPr lang="en-US" dirty="0"/>
              <a:t>Though the number of outstanding callable corporate bonds has declined, the MBS market has grown rapidly</a:t>
            </a:r>
          </a:p>
          <a:p>
            <a:pPr marL="914400" lvl="1" indent="-457200">
              <a:spcBef>
                <a:spcPts val="600"/>
              </a:spcBef>
            </a:pPr>
            <a:r>
              <a:rPr lang="en-US" dirty="0"/>
              <a:t>MBS are a portfolio of callable amortizing loans</a:t>
            </a:r>
          </a:p>
          <a:p>
            <a:pPr marL="1366838" lvl="2" indent="-452438">
              <a:spcBef>
                <a:spcPts val="600"/>
              </a:spcBef>
            </a:pPr>
            <a:r>
              <a:rPr lang="en-US" dirty="0"/>
              <a:t>Homeowners may repay their loans at any time</a:t>
            </a:r>
          </a:p>
          <a:p>
            <a:pPr marL="1366838" lvl="2" indent="-452438">
              <a:spcBef>
                <a:spcPts val="600"/>
              </a:spcBef>
            </a:pPr>
            <a:r>
              <a:rPr lang="en-US" dirty="0"/>
              <a:t>MBS have negative convexity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76200"/>
            <a:ext cx="8759536" cy="1219200"/>
          </a:xfrm>
        </p:spPr>
        <p:txBody>
          <a:bodyPr>
            <a:noAutofit/>
          </a:bodyPr>
          <a:lstStyle/>
          <a:p>
            <a:r>
              <a:rPr lang="en-US" dirty="0"/>
              <a:t>Duration and Convexity: MBS</a:t>
            </a:r>
            <a:br>
              <a:rPr lang="en-US" dirty="0"/>
            </a:br>
            <a:r>
              <a:rPr lang="en-US" dirty="0"/>
              <a:t>(2 of 2)</a:t>
            </a:r>
          </a:p>
        </p:txBody>
      </p:sp>
      <p:sp>
        <p:nvSpPr>
          <p:cNvPr id="8" name="Content Placeholder 7"/>
          <p:cNvSpPr>
            <a:spLocks noGrp="1"/>
          </p:cNvSpPr>
          <p:nvPr>
            <p:ph sz="quarter" idx="10"/>
          </p:nvPr>
        </p:nvSpPr>
        <p:spPr>
          <a:xfrm>
            <a:off x="304800" y="1357086"/>
            <a:ext cx="8549640" cy="4114800"/>
          </a:xfrm>
        </p:spPr>
        <p:txBody>
          <a:bodyPr/>
          <a:lstStyle/>
          <a:p>
            <a:pPr marL="457200" indent="-457200"/>
            <a:r>
              <a:rPr lang="en-US" dirty="0"/>
              <a:t>Mortgage-Backed Securities (MBS)</a:t>
            </a:r>
          </a:p>
          <a:p>
            <a:pPr marL="914400" lvl="1" indent="-457200"/>
            <a:r>
              <a:rPr lang="en-US" dirty="0"/>
              <a:t>Often sell for more than their principal balance</a:t>
            </a:r>
          </a:p>
          <a:p>
            <a:pPr marL="914400" lvl="1" indent="-457200"/>
            <a:r>
              <a:rPr lang="en-US" dirty="0"/>
              <a:t>Homeowners do not refinance as soon as rates drop, so implicit call price is not a firm ceiling on MBS value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76200"/>
            <a:ext cx="8759536" cy="1143000"/>
          </a:xfrm>
        </p:spPr>
        <p:txBody>
          <a:bodyPr>
            <a:noAutofit/>
          </a:bodyPr>
          <a:lstStyle/>
          <a:p>
            <a:r>
              <a:rPr lang="en-US" dirty="0"/>
              <a:t>Price-Yield Curve for a </a:t>
            </a:r>
            <a:br>
              <a:rPr lang="en-US" dirty="0"/>
            </a:br>
            <a:r>
              <a:rPr lang="en-US" dirty="0"/>
              <a:t>Mortgage-Backed Security</a:t>
            </a:r>
          </a:p>
        </p:txBody>
      </p:sp>
      <p:pic>
        <p:nvPicPr>
          <p:cNvPr id="21507" name="Picture 3" descr="Bond price is on the vertical axis and interest rate is on the horizontal. The curve is downward sloping and upward bowed until “Principal Balance” where it becomes downward bowed. "/>
          <p:cNvPicPr>
            <a:picLocks noChangeAspect="1" noChangeArrowheads="1"/>
          </p:cNvPicPr>
          <p:nvPr/>
        </p:nvPicPr>
        <p:blipFill>
          <a:blip r:embed="rId2" cstate="print"/>
          <a:srcRect/>
          <a:stretch>
            <a:fillRect/>
          </a:stretch>
        </p:blipFill>
        <p:spPr bwMode="auto">
          <a:xfrm>
            <a:off x="1876219" y="1447800"/>
            <a:ext cx="5377295" cy="3403023"/>
          </a:xfrm>
          <a:prstGeom prst="rect">
            <a:avLst/>
          </a:prstGeom>
          <a:noFill/>
          <a:ln w="9525">
            <a:noFill/>
            <a:miter lim="800000"/>
            <a:headEnd/>
            <a:tailEnd/>
          </a:ln>
        </p:spPr>
      </p:pic>
      <p:sp>
        <p:nvSpPr>
          <p:cNvPr id="4" name="Content Placeholder 3"/>
          <p:cNvSpPr>
            <a:spLocks noGrp="1"/>
          </p:cNvSpPr>
          <p:nvPr>
            <p:ph sz="quarter" idx="12"/>
          </p:nvPr>
        </p:nvSpPr>
        <p:spPr>
          <a:xfrm>
            <a:off x="856344" y="4953000"/>
            <a:ext cx="7431076" cy="461010"/>
          </a:xfrm>
        </p:spPr>
        <p:txBody>
          <a:bodyPr/>
          <a:lstStyle/>
          <a:p>
            <a:pPr marL="0" indent="0">
              <a:buNone/>
            </a:pPr>
            <a:r>
              <a:rPr lang="en-US" sz="2000" b="1" dirty="0"/>
              <a:t>Figure 16.6 </a:t>
            </a:r>
            <a:r>
              <a:rPr lang="en-US" sz="2000" dirty="0"/>
              <a:t>Price-yield curve for a mortgage-backed security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76200"/>
            <a:ext cx="8988136" cy="1143000"/>
          </a:xfrm>
        </p:spPr>
        <p:txBody>
          <a:bodyPr>
            <a:noAutofit/>
          </a:bodyPr>
          <a:lstStyle/>
          <a:p>
            <a:r>
              <a:rPr lang="en-US" dirty="0"/>
              <a:t>Cash Flows to Whole Mortgage Pool; Cash Flows to Three Tranches (1 of 3)</a:t>
            </a:r>
          </a:p>
        </p:txBody>
      </p:sp>
      <p:sp>
        <p:nvSpPr>
          <p:cNvPr id="2" name="Content Placeholder 1"/>
          <p:cNvSpPr>
            <a:spLocks noGrp="1"/>
          </p:cNvSpPr>
          <p:nvPr>
            <p:ph sz="quarter" idx="10"/>
          </p:nvPr>
        </p:nvSpPr>
        <p:spPr>
          <a:xfrm>
            <a:off x="308430" y="1409700"/>
            <a:ext cx="8454570" cy="1257300"/>
          </a:xfrm>
        </p:spPr>
        <p:txBody>
          <a:bodyPr/>
          <a:lstStyle/>
          <a:p>
            <a:pPr marL="457200" indent="-457200"/>
            <a:r>
              <a:rPr lang="en-US" sz="2400" dirty="0"/>
              <a:t>Tranches — the underlying mortgage pool is divided into a set of derivative securities</a:t>
            </a:r>
          </a:p>
          <a:p>
            <a:pPr marL="0" indent="0">
              <a:buNone/>
            </a:pPr>
            <a:r>
              <a:rPr lang="en-US" sz="2400" dirty="0"/>
              <a:t>A:Whole Mortgage</a:t>
            </a:r>
          </a:p>
        </p:txBody>
      </p:sp>
      <p:pic>
        <p:nvPicPr>
          <p:cNvPr id="24578" name="Picture 2" descr="First of four bar charts show how principal payments affect interest payments under different scenarios. In graph A, whole mortgage, principal and interest are nearly equal at 1, but interest declines faster; ending at 15, the bar is 4,500, but interest is 1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2910085"/>
            <a:ext cx="3747025" cy="2881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76200"/>
            <a:ext cx="8988136" cy="1143000"/>
          </a:xfrm>
        </p:spPr>
        <p:txBody>
          <a:bodyPr>
            <a:noAutofit/>
          </a:bodyPr>
          <a:lstStyle/>
          <a:p>
            <a:r>
              <a:rPr lang="en-US" dirty="0"/>
              <a:t>Cash Flows to Whole Mortgage Pool; Cash Flows to Three Tranches (2 of 3)</a:t>
            </a:r>
          </a:p>
        </p:txBody>
      </p:sp>
      <p:sp>
        <p:nvSpPr>
          <p:cNvPr id="5" name="Content Placeholder 4"/>
          <p:cNvSpPr>
            <a:spLocks noGrp="1"/>
          </p:cNvSpPr>
          <p:nvPr>
            <p:ph sz="quarter" idx="10"/>
          </p:nvPr>
        </p:nvSpPr>
        <p:spPr>
          <a:xfrm>
            <a:off x="626005" y="1456263"/>
            <a:ext cx="3769853" cy="440677"/>
          </a:xfrm>
        </p:spPr>
        <p:txBody>
          <a:bodyPr/>
          <a:lstStyle/>
          <a:p>
            <a:pPr marL="0" indent="0">
              <a:buNone/>
            </a:pPr>
            <a:r>
              <a:rPr lang="en-US" dirty="0"/>
              <a:t>B: Tranche A</a:t>
            </a:r>
          </a:p>
        </p:txBody>
      </p:sp>
      <p:pic>
        <p:nvPicPr>
          <p:cNvPr id="25602" name="Picture 2" descr="In graph B, Tranche A, principal is large and interest declines quickly; ending at 5, it is all principal.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132153"/>
            <a:ext cx="3862458" cy="3028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ontent Placeholder 5"/>
          <p:cNvSpPr>
            <a:spLocks noGrp="1"/>
          </p:cNvSpPr>
          <p:nvPr>
            <p:ph sz="quarter" idx="12"/>
          </p:nvPr>
        </p:nvSpPr>
        <p:spPr>
          <a:xfrm>
            <a:off x="4963525" y="1447800"/>
            <a:ext cx="3647075" cy="420112"/>
          </a:xfrm>
        </p:spPr>
        <p:txBody>
          <a:bodyPr/>
          <a:lstStyle/>
          <a:p>
            <a:pPr marL="0" indent="0">
              <a:buNone/>
            </a:pPr>
            <a:r>
              <a:rPr lang="en-US" dirty="0"/>
              <a:t>C: Tranche B</a:t>
            </a:r>
          </a:p>
        </p:txBody>
      </p:sp>
      <p:pic>
        <p:nvPicPr>
          <p:cNvPr id="25603" name="Picture 3" descr="In graph C, Tranche B, the first four are pure interest (4,000 each), then in 5 through 9, principal is added; ending at 9, interest is negligible.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65909" y="2171826"/>
            <a:ext cx="3644691" cy="3077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2716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0"/>
          </p:nvPr>
        </p:nvSpPr>
        <p:spPr>
          <a:xfrm>
            <a:off x="685800" y="1359095"/>
            <a:ext cx="6650184" cy="440677"/>
          </a:xfrm>
        </p:spPr>
        <p:txBody>
          <a:bodyPr/>
          <a:lstStyle/>
          <a:p>
            <a:pPr marL="0" indent="0">
              <a:buNone/>
            </a:pPr>
            <a:r>
              <a:rPr lang="en-US" dirty="0"/>
              <a:t>D: Tranche C</a:t>
            </a:r>
          </a:p>
        </p:txBody>
      </p:sp>
      <p:sp>
        <p:nvSpPr>
          <p:cNvPr id="3" name="Title 2"/>
          <p:cNvSpPr>
            <a:spLocks noGrp="1"/>
          </p:cNvSpPr>
          <p:nvPr>
            <p:ph type="title"/>
          </p:nvPr>
        </p:nvSpPr>
        <p:spPr>
          <a:xfrm>
            <a:off x="76200" y="76200"/>
            <a:ext cx="8988136" cy="1143000"/>
          </a:xfrm>
        </p:spPr>
        <p:txBody>
          <a:bodyPr>
            <a:noAutofit/>
          </a:bodyPr>
          <a:lstStyle/>
          <a:p>
            <a:r>
              <a:rPr lang="en-US" dirty="0"/>
              <a:t>Cash Flows to Whole Mortgage Pool; Cash Flows to Three Tranches (3 of 3)</a:t>
            </a:r>
          </a:p>
        </p:txBody>
      </p:sp>
      <p:sp>
        <p:nvSpPr>
          <p:cNvPr id="6" name="Content Placeholder 5"/>
          <p:cNvSpPr>
            <a:spLocks noGrp="1"/>
          </p:cNvSpPr>
          <p:nvPr>
            <p:ph sz="quarter" idx="12"/>
          </p:nvPr>
        </p:nvSpPr>
        <p:spPr>
          <a:xfrm>
            <a:off x="304800" y="4744974"/>
            <a:ext cx="8524430" cy="1122426"/>
          </a:xfrm>
        </p:spPr>
        <p:txBody>
          <a:bodyPr/>
          <a:lstStyle/>
          <a:p>
            <a:r>
              <a:rPr lang="en-US" sz="2000" dirty="0"/>
              <a:t>Tranche A= $4 million principal: “Short-pay” tranche</a:t>
            </a:r>
          </a:p>
          <a:p>
            <a:r>
              <a:rPr lang="en-US" sz="2000" dirty="0"/>
              <a:t>Tranche B= $3 million principal: “Intermediate-pay” tranche</a:t>
            </a:r>
          </a:p>
          <a:p>
            <a:r>
              <a:rPr lang="en-US" sz="2000" dirty="0"/>
              <a:t>Tranche C= $3 million principal: “Long-pay” tranche</a:t>
            </a:r>
          </a:p>
        </p:txBody>
      </p:sp>
      <p:pic>
        <p:nvPicPr>
          <p:cNvPr id="26626" name="Picture 2" descr="In graph D, Tranche C, 1 through 8 are all interest (4,000 each); principal is paid in 9 through 15, causing interest to decline. Ending at 15, interest is negligibl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2645" y="1868644"/>
            <a:ext cx="3313355" cy="2826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6374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76200"/>
            <a:ext cx="8759536" cy="1143000"/>
          </a:xfrm>
        </p:spPr>
        <p:txBody>
          <a:bodyPr>
            <a:noAutofit/>
          </a:bodyPr>
          <a:lstStyle/>
          <a:p>
            <a:r>
              <a:rPr lang="en-US" dirty="0"/>
              <a:t>Characteristics of Interest </a:t>
            </a:r>
            <a:br>
              <a:rPr lang="en-US" dirty="0"/>
            </a:br>
            <a:r>
              <a:rPr lang="en-US" dirty="0"/>
              <a:t>Rate Sensitivity</a:t>
            </a:r>
          </a:p>
        </p:txBody>
      </p:sp>
      <p:sp>
        <p:nvSpPr>
          <p:cNvPr id="7" name="Content Placeholder 6"/>
          <p:cNvSpPr>
            <a:spLocks noGrp="1"/>
          </p:cNvSpPr>
          <p:nvPr>
            <p:ph sz="quarter" idx="10"/>
          </p:nvPr>
        </p:nvSpPr>
        <p:spPr>
          <a:xfrm>
            <a:off x="304800" y="1325880"/>
            <a:ext cx="8549640" cy="4465320"/>
          </a:xfrm>
        </p:spPr>
        <p:txBody>
          <a:bodyPr/>
          <a:lstStyle/>
          <a:p>
            <a:pPr marL="450850" indent="-457200">
              <a:buFont typeface="+mj-lt"/>
              <a:buAutoNum type="arabicPeriod"/>
            </a:pPr>
            <a:r>
              <a:rPr lang="en-US" sz="2400" dirty="0"/>
              <a:t>Bond prices and yields are inversely related</a:t>
            </a:r>
          </a:p>
          <a:p>
            <a:pPr marL="450850" indent="-457200">
              <a:buFont typeface="+mj-lt"/>
              <a:buAutoNum type="arabicPeriod"/>
            </a:pPr>
            <a:r>
              <a:rPr lang="en-US" sz="2400" dirty="0"/>
              <a:t>An increase in a bond</a:t>
            </a:r>
            <a:r>
              <a:rPr lang="en-US" altLang="ja-JP" sz="2400" dirty="0"/>
              <a:t>’</a:t>
            </a:r>
            <a:r>
              <a:rPr lang="en-US" sz="2400" dirty="0"/>
              <a:t>s yield to maturity </a:t>
            </a:r>
            <a:r>
              <a:rPr lang="en-US" sz="2400" dirty="0">
                <a:sym typeface="Wingdings" panose="05000000000000000000" pitchFamily="2" charset="2"/>
              </a:rPr>
              <a:t> </a:t>
            </a:r>
            <a:r>
              <a:rPr lang="en-US" sz="2400" dirty="0"/>
              <a:t>smaller price change than a decrease of equal magnitude</a:t>
            </a:r>
          </a:p>
          <a:p>
            <a:pPr marL="450850" indent="-457200">
              <a:buFont typeface="+mj-lt"/>
              <a:buAutoNum type="arabicPeriod"/>
            </a:pPr>
            <a:r>
              <a:rPr lang="en-US" sz="2400" dirty="0"/>
              <a:t>Long-term bonds tend to be more price sensitive than short-term bonds</a:t>
            </a:r>
          </a:p>
          <a:p>
            <a:pPr marL="450850" indent="-457200">
              <a:buFont typeface="+mj-lt"/>
              <a:buAutoNum type="arabicPeriod"/>
            </a:pPr>
            <a:r>
              <a:rPr lang="en-US" sz="2400" dirty="0"/>
              <a:t>As maturity increases, price sensitivity increases at a decreasing rate</a:t>
            </a:r>
          </a:p>
          <a:p>
            <a:pPr marL="450850" indent="-457200">
              <a:buFont typeface="+mj-lt"/>
              <a:buAutoNum type="arabicPeriod"/>
            </a:pPr>
            <a:r>
              <a:rPr lang="en-US" sz="2400" dirty="0"/>
              <a:t>Interest rate risk is inversely related to the bond’s coupon rate</a:t>
            </a:r>
          </a:p>
          <a:p>
            <a:pPr marL="450850" indent="-457200">
              <a:buFont typeface="+mj-lt"/>
              <a:buAutoNum type="arabicPeriod"/>
            </a:pPr>
            <a:r>
              <a:rPr lang="en-US" sz="2400" dirty="0"/>
              <a:t>Price sensitivity is inversely related to the yield to maturity at which the bond is selling</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152400"/>
            <a:ext cx="8759536" cy="944628"/>
          </a:xfrm>
        </p:spPr>
        <p:txBody>
          <a:bodyPr/>
          <a:lstStyle/>
          <a:p>
            <a:r>
              <a:rPr lang="en-US" dirty="0"/>
              <a:t>Passive Management</a:t>
            </a:r>
          </a:p>
        </p:txBody>
      </p:sp>
      <p:sp>
        <p:nvSpPr>
          <p:cNvPr id="8" name="Content Placeholder 7"/>
          <p:cNvSpPr>
            <a:spLocks noGrp="1"/>
          </p:cNvSpPr>
          <p:nvPr>
            <p:ph sz="quarter" idx="10"/>
          </p:nvPr>
        </p:nvSpPr>
        <p:spPr>
          <a:xfrm>
            <a:off x="304074" y="1334100"/>
            <a:ext cx="8458926" cy="4267200"/>
          </a:xfrm>
        </p:spPr>
        <p:txBody>
          <a:bodyPr/>
          <a:lstStyle/>
          <a:p>
            <a:pPr marL="465138" indent="-465138"/>
            <a:r>
              <a:rPr lang="en-US" dirty="0"/>
              <a:t>Two passive bond portfolio strategies:</a:t>
            </a:r>
          </a:p>
          <a:p>
            <a:pPr marL="914400" lvl="1" indent="-457200"/>
            <a:r>
              <a:rPr lang="en-US" dirty="0"/>
              <a:t>Indexing</a:t>
            </a:r>
          </a:p>
          <a:p>
            <a:pPr marL="914400" lvl="1" indent="-457200"/>
            <a:r>
              <a:rPr lang="en-US" dirty="0"/>
              <a:t>Immunization</a:t>
            </a:r>
          </a:p>
          <a:p>
            <a:pPr marL="465138" indent="-465138"/>
            <a:r>
              <a:rPr lang="en-US" dirty="0"/>
              <a:t>Both see market prices as being correct</a:t>
            </a:r>
          </a:p>
          <a:p>
            <a:pPr marL="465138" indent="-465138"/>
            <a:r>
              <a:rPr lang="en-US" dirty="0"/>
              <a:t>Differ greatly in terms of risk</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122172"/>
            <a:ext cx="8759536" cy="944628"/>
          </a:xfrm>
        </p:spPr>
        <p:txBody>
          <a:bodyPr/>
          <a:lstStyle/>
          <a:p>
            <a:r>
              <a:rPr lang="en-US" dirty="0"/>
              <a:t>Passive Management: Indexing</a:t>
            </a:r>
          </a:p>
        </p:txBody>
      </p:sp>
      <p:sp>
        <p:nvSpPr>
          <p:cNvPr id="11" name="Content Placeholder 10"/>
          <p:cNvSpPr>
            <a:spLocks noGrp="1"/>
          </p:cNvSpPr>
          <p:nvPr>
            <p:ph sz="quarter" idx="10"/>
          </p:nvPr>
        </p:nvSpPr>
        <p:spPr>
          <a:xfrm>
            <a:off x="304800" y="1371600"/>
            <a:ext cx="8382000" cy="4343400"/>
          </a:xfrm>
        </p:spPr>
        <p:txBody>
          <a:bodyPr/>
          <a:lstStyle/>
          <a:p>
            <a:pPr>
              <a:buNone/>
            </a:pPr>
            <a:r>
              <a:rPr lang="en-US" dirty="0"/>
              <a:t>Bond Index Funds</a:t>
            </a:r>
          </a:p>
          <a:p>
            <a:pPr marL="457200" lvl="0" indent="-457200"/>
            <a:r>
              <a:rPr lang="en-US" dirty="0"/>
              <a:t>Contains Thousands of Issues, many of which are infrequently traded</a:t>
            </a:r>
          </a:p>
          <a:p>
            <a:pPr marL="457200" lvl="0" indent="-457200"/>
            <a:r>
              <a:rPr lang="en-US" dirty="0"/>
              <a:t>Turnover more than stock indexes as the bonds mature</a:t>
            </a:r>
          </a:p>
          <a:p>
            <a:pPr marL="914400" lvl="1" indent="-457200"/>
            <a:r>
              <a:rPr lang="en-US" dirty="0"/>
              <a:t>They only hold a representative sample of the bonds in the actual index</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121228"/>
            <a:ext cx="8759536" cy="900545"/>
          </a:xfrm>
        </p:spPr>
        <p:txBody>
          <a:bodyPr/>
          <a:lstStyle/>
          <a:p>
            <a:r>
              <a:rPr lang="en-US" dirty="0"/>
              <a:t>Stratification of Bonds into Cells</a:t>
            </a:r>
          </a:p>
        </p:txBody>
      </p:sp>
      <p:graphicFrame>
        <p:nvGraphicFramePr>
          <p:cNvPr id="2" name="Table 1"/>
          <p:cNvGraphicFramePr>
            <a:graphicFrameLocks noGrp="1"/>
          </p:cNvGraphicFramePr>
          <p:nvPr>
            <p:extLst>
              <p:ext uri="{D42A27DB-BD31-4B8C-83A1-F6EECF244321}">
                <p14:modId xmlns:p14="http://schemas.microsoft.com/office/powerpoint/2010/main" val="588129282"/>
              </p:ext>
            </p:extLst>
          </p:nvPr>
        </p:nvGraphicFramePr>
        <p:xfrm>
          <a:off x="181428" y="1219200"/>
          <a:ext cx="8762999" cy="2827907"/>
        </p:xfrm>
        <a:graphic>
          <a:graphicData uri="http://schemas.openxmlformats.org/drawingml/2006/table">
            <a:tbl>
              <a:tblPr firstRow="1" bandRow="1">
                <a:tableStyleId>{5940675A-B579-460E-94D1-54222C63F5DA}</a:tableStyleId>
              </a:tblPr>
              <a:tblGrid>
                <a:gridCol w="1767974">
                  <a:extLst>
                    <a:ext uri="{9D8B030D-6E8A-4147-A177-3AD203B41FA5}">
                      <a16:colId xmlns:a16="http://schemas.microsoft.com/office/drawing/2014/main" val="20000"/>
                    </a:ext>
                  </a:extLst>
                </a:gridCol>
                <a:gridCol w="951577">
                  <a:extLst>
                    <a:ext uri="{9D8B030D-6E8A-4147-A177-3AD203B41FA5}">
                      <a16:colId xmlns:a16="http://schemas.microsoft.com/office/drawing/2014/main" val="20001"/>
                    </a:ext>
                  </a:extLst>
                </a:gridCol>
                <a:gridCol w="830974">
                  <a:extLst>
                    <a:ext uri="{9D8B030D-6E8A-4147-A177-3AD203B41FA5}">
                      <a16:colId xmlns:a16="http://schemas.microsoft.com/office/drawing/2014/main" val="20002"/>
                    </a:ext>
                  </a:extLst>
                </a:gridCol>
                <a:gridCol w="1661948">
                  <a:extLst>
                    <a:ext uri="{9D8B030D-6E8A-4147-A177-3AD203B41FA5}">
                      <a16:colId xmlns:a16="http://schemas.microsoft.com/office/drawing/2014/main" val="20003"/>
                    </a:ext>
                  </a:extLst>
                </a:gridCol>
                <a:gridCol w="1057604">
                  <a:extLst>
                    <a:ext uri="{9D8B030D-6E8A-4147-A177-3AD203B41FA5}">
                      <a16:colId xmlns:a16="http://schemas.microsoft.com/office/drawing/2014/main" val="20004"/>
                    </a:ext>
                  </a:extLst>
                </a:gridCol>
                <a:gridCol w="830974">
                  <a:extLst>
                    <a:ext uri="{9D8B030D-6E8A-4147-A177-3AD203B41FA5}">
                      <a16:colId xmlns:a16="http://schemas.microsoft.com/office/drawing/2014/main" val="20005"/>
                    </a:ext>
                  </a:extLst>
                </a:gridCol>
                <a:gridCol w="830974">
                  <a:extLst>
                    <a:ext uri="{9D8B030D-6E8A-4147-A177-3AD203B41FA5}">
                      <a16:colId xmlns:a16="http://schemas.microsoft.com/office/drawing/2014/main" val="20006"/>
                    </a:ext>
                  </a:extLst>
                </a:gridCol>
                <a:gridCol w="830974">
                  <a:extLst>
                    <a:ext uri="{9D8B030D-6E8A-4147-A177-3AD203B41FA5}">
                      <a16:colId xmlns:a16="http://schemas.microsoft.com/office/drawing/2014/main" val="20007"/>
                    </a:ext>
                  </a:extLst>
                </a:gridCol>
              </a:tblGrid>
              <a:tr h="572579">
                <a:tc>
                  <a:txBody>
                    <a:bodyPr/>
                    <a:lstStyle/>
                    <a:p>
                      <a:pPr algn="ctr"/>
                      <a:r>
                        <a:rPr lang="en-US" sz="1200" b="1" dirty="0">
                          <a:latin typeface="Verdana" pitchFamily="34" charset="0"/>
                          <a:ea typeface="Verdana" pitchFamily="34" charset="0"/>
                          <a:cs typeface="Verdana" pitchFamily="34" charset="0"/>
                        </a:rPr>
                        <a:t>Term</a:t>
                      </a:r>
                      <a:r>
                        <a:rPr lang="en-US" sz="1200" b="1" baseline="0" dirty="0">
                          <a:latin typeface="Verdana" pitchFamily="34" charset="0"/>
                          <a:ea typeface="Verdana" pitchFamily="34" charset="0"/>
                          <a:cs typeface="Verdana" pitchFamily="34" charset="0"/>
                        </a:rPr>
                        <a:t> to Maturity/</a:t>
                      </a:r>
                    </a:p>
                    <a:p>
                      <a:pPr algn="ctr"/>
                      <a:r>
                        <a:rPr lang="en-US" sz="1200" b="1" baseline="0" dirty="0">
                          <a:latin typeface="Verdana" pitchFamily="34" charset="0"/>
                          <a:ea typeface="Verdana" pitchFamily="34" charset="0"/>
                          <a:cs typeface="Verdana" pitchFamily="34" charset="0"/>
                        </a:rPr>
                        <a:t>Sector</a:t>
                      </a:r>
                      <a:endParaRPr lang="en-US" sz="1200" b="1" dirty="0">
                        <a:latin typeface="Verdana" pitchFamily="34" charset="0"/>
                        <a:ea typeface="Verdana" pitchFamily="34" charset="0"/>
                        <a:cs typeface="Verdana" pitchFamily="34" charset="0"/>
                      </a:endParaRPr>
                    </a:p>
                  </a:txBody>
                  <a:tcPr marL="77002" marR="77002" anchor="ctr"/>
                </a:tc>
                <a:tc>
                  <a:txBody>
                    <a:bodyPr/>
                    <a:lstStyle/>
                    <a:p>
                      <a:pPr algn="ctr"/>
                      <a:r>
                        <a:rPr lang="en-US" sz="1200" b="1" dirty="0">
                          <a:latin typeface="Verdana" pitchFamily="34" charset="0"/>
                          <a:ea typeface="Verdana" pitchFamily="34" charset="0"/>
                          <a:cs typeface="Verdana" pitchFamily="34" charset="0"/>
                        </a:rPr>
                        <a:t>Treasury</a:t>
                      </a:r>
                    </a:p>
                  </a:txBody>
                  <a:tcPr marL="77002" marR="77002" anchor="ctr"/>
                </a:tc>
                <a:tc>
                  <a:txBody>
                    <a:bodyPr/>
                    <a:lstStyle/>
                    <a:p>
                      <a:pPr algn="ctr"/>
                      <a:r>
                        <a:rPr lang="en-US" sz="1200" b="1" dirty="0">
                          <a:latin typeface="Verdana" pitchFamily="34" charset="0"/>
                          <a:ea typeface="Verdana" pitchFamily="34" charset="0"/>
                          <a:cs typeface="Verdana" pitchFamily="34" charset="0"/>
                        </a:rPr>
                        <a:t>Agency</a:t>
                      </a:r>
                    </a:p>
                  </a:txBody>
                  <a:tcPr marL="77002" marR="77002" anchor="ctr"/>
                </a:tc>
                <a:tc>
                  <a:txBody>
                    <a:bodyPr/>
                    <a:lstStyle/>
                    <a:p>
                      <a:pPr algn="ctr"/>
                      <a:r>
                        <a:rPr lang="en-US" sz="1200" b="1" dirty="0">
                          <a:latin typeface="Verdana" pitchFamily="34" charset="0"/>
                          <a:ea typeface="Verdana" pitchFamily="34" charset="0"/>
                          <a:cs typeface="Verdana" pitchFamily="34" charset="0"/>
                        </a:rPr>
                        <a:t>Mortgage-backed</a:t>
                      </a:r>
                    </a:p>
                  </a:txBody>
                  <a:tcPr marL="77002" marR="77002" anchor="ctr"/>
                </a:tc>
                <a:tc>
                  <a:txBody>
                    <a:bodyPr/>
                    <a:lstStyle/>
                    <a:p>
                      <a:pPr algn="ctr"/>
                      <a:r>
                        <a:rPr lang="en-US" sz="1200" b="1" dirty="0">
                          <a:latin typeface="Verdana" pitchFamily="34" charset="0"/>
                          <a:ea typeface="Verdana" pitchFamily="34" charset="0"/>
                          <a:cs typeface="Verdana" pitchFamily="34" charset="0"/>
                        </a:rPr>
                        <a:t>Industrial</a:t>
                      </a:r>
                    </a:p>
                  </a:txBody>
                  <a:tcPr marL="77002" marR="77002" anchor="ctr"/>
                </a:tc>
                <a:tc>
                  <a:txBody>
                    <a:bodyPr/>
                    <a:lstStyle/>
                    <a:p>
                      <a:pPr algn="ctr"/>
                      <a:r>
                        <a:rPr lang="en-US" sz="1200" b="1" dirty="0">
                          <a:latin typeface="Verdana" pitchFamily="34" charset="0"/>
                          <a:ea typeface="Verdana" pitchFamily="34" charset="0"/>
                          <a:cs typeface="Verdana" pitchFamily="34" charset="0"/>
                        </a:rPr>
                        <a:t>Finance</a:t>
                      </a:r>
                    </a:p>
                  </a:txBody>
                  <a:tcPr marL="77002" marR="77002" anchor="ctr"/>
                </a:tc>
                <a:tc>
                  <a:txBody>
                    <a:bodyPr/>
                    <a:lstStyle/>
                    <a:p>
                      <a:pPr algn="ctr"/>
                      <a:r>
                        <a:rPr lang="en-US" sz="1200" b="1" dirty="0">
                          <a:latin typeface="Verdana" pitchFamily="34" charset="0"/>
                          <a:ea typeface="Verdana" pitchFamily="34" charset="0"/>
                          <a:cs typeface="Verdana" pitchFamily="34" charset="0"/>
                        </a:rPr>
                        <a:t>Utility</a:t>
                      </a:r>
                    </a:p>
                  </a:txBody>
                  <a:tcPr marL="77002" marR="77002" anchor="ctr"/>
                </a:tc>
                <a:tc>
                  <a:txBody>
                    <a:bodyPr/>
                    <a:lstStyle/>
                    <a:p>
                      <a:pPr algn="ctr"/>
                      <a:r>
                        <a:rPr lang="en-US" sz="1200" b="1" dirty="0">
                          <a:latin typeface="Verdana" pitchFamily="34" charset="0"/>
                          <a:ea typeface="Verdana" pitchFamily="34" charset="0"/>
                          <a:cs typeface="Verdana" pitchFamily="34" charset="0"/>
                        </a:rPr>
                        <a:t>Yankee</a:t>
                      </a:r>
                    </a:p>
                  </a:txBody>
                  <a:tcPr marL="77002" marR="77002" anchor="ctr"/>
                </a:tc>
                <a:extLst>
                  <a:ext uri="{0D108BD9-81ED-4DB2-BD59-A6C34878D82A}">
                    <a16:rowId xmlns:a16="http://schemas.microsoft.com/office/drawing/2014/main" val="10000"/>
                  </a:ext>
                </a:extLst>
              </a:tr>
              <a:tr h="281916">
                <a:tc>
                  <a:txBody>
                    <a:bodyPr/>
                    <a:lstStyle/>
                    <a:p>
                      <a:pPr algn="ctr"/>
                      <a:r>
                        <a:rPr lang="en-US" sz="1200" dirty="0">
                          <a:latin typeface="Verdana" pitchFamily="34" charset="0"/>
                          <a:ea typeface="Verdana" pitchFamily="34" charset="0"/>
                          <a:cs typeface="Verdana" pitchFamily="34" charset="0"/>
                        </a:rPr>
                        <a:t>&lt;1 year</a:t>
                      </a:r>
                    </a:p>
                  </a:txBody>
                  <a:tcPr marL="77002" marR="77002" anchor="ctr"/>
                </a:tc>
                <a:tc>
                  <a:txBody>
                    <a:bodyPr/>
                    <a:lstStyle/>
                    <a:p>
                      <a:pPr algn="ctr"/>
                      <a:r>
                        <a:rPr lang="en-US" sz="1200" dirty="0">
                          <a:latin typeface="Verdana" pitchFamily="34" charset="0"/>
                          <a:ea typeface="Verdana" pitchFamily="34" charset="0"/>
                          <a:cs typeface="Verdana" pitchFamily="34" charset="0"/>
                        </a:rPr>
                        <a:t>12.1%</a:t>
                      </a:r>
                    </a:p>
                  </a:txBody>
                  <a:tcPr marL="77002" marR="77002" anchor="ctr"/>
                </a:tc>
                <a:tc>
                  <a:txBody>
                    <a:bodyPr/>
                    <a:lstStyle/>
                    <a:p>
                      <a:pPr algn="ctr"/>
                      <a:endParaRPr lang="en-US" sz="1200" dirty="0">
                        <a:latin typeface="Verdana" pitchFamily="34" charset="0"/>
                        <a:ea typeface="Verdana" pitchFamily="34" charset="0"/>
                        <a:cs typeface="Verdana" pitchFamily="34" charset="0"/>
                      </a:endParaRPr>
                    </a:p>
                  </a:txBody>
                  <a:tcPr marL="77002" marR="77002" anchor="ctr"/>
                </a:tc>
                <a:tc>
                  <a:txBody>
                    <a:bodyPr/>
                    <a:lstStyle/>
                    <a:p>
                      <a:pPr algn="ctr"/>
                      <a:endParaRPr lang="en-US" sz="1200" dirty="0">
                        <a:latin typeface="Verdana" pitchFamily="34" charset="0"/>
                        <a:ea typeface="Verdana" pitchFamily="34" charset="0"/>
                        <a:cs typeface="Verdana" pitchFamily="34" charset="0"/>
                      </a:endParaRPr>
                    </a:p>
                  </a:txBody>
                  <a:tcPr marL="77002" marR="77002" anchor="ctr"/>
                </a:tc>
                <a:tc>
                  <a:txBody>
                    <a:bodyPr/>
                    <a:lstStyle/>
                    <a:p>
                      <a:pPr algn="ctr"/>
                      <a:endParaRPr lang="en-US" sz="1200" dirty="0">
                        <a:latin typeface="Verdana" pitchFamily="34" charset="0"/>
                        <a:ea typeface="Verdana" pitchFamily="34" charset="0"/>
                        <a:cs typeface="Verdana" pitchFamily="34" charset="0"/>
                      </a:endParaRPr>
                    </a:p>
                  </a:txBody>
                  <a:tcPr marL="77002" marR="77002" anchor="ctr"/>
                </a:tc>
                <a:tc>
                  <a:txBody>
                    <a:bodyPr/>
                    <a:lstStyle/>
                    <a:p>
                      <a:pPr algn="ctr"/>
                      <a:endParaRPr lang="en-US" sz="1200" dirty="0">
                        <a:latin typeface="Verdana" pitchFamily="34" charset="0"/>
                        <a:ea typeface="Verdana" pitchFamily="34" charset="0"/>
                        <a:cs typeface="Verdana" pitchFamily="34" charset="0"/>
                      </a:endParaRP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extLst>
                  <a:ext uri="{0D108BD9-81ED-4DB2-BD59-A6C34878D82A}">
                    <a16:rowId xmlns:a16="http://schemas.microsoft.com/office/drawing/2014/main" val="10001"/>
                  </a:ext>
                </a:extLst>
              </a:tr>
              <a:tr h="281916">
                <a:tc>
                  <a:txBody>
                    <a:bodyPr/>
                    <a:lstStyle/>
                    <a:p>
                      <a:pPr algn="ctr"/>
                      <a:r>
                        <a:rPr lang="en-US" sz="1200" dirty="0">
                          <a:latin typeface="Verdana" pitchFamily="34" charset="0"/>
                          <a:ea typeface="Verdana" pitchFamily="34" charset="0"/>
                          <a:cs typeface="Verdana" pitchFamily="34" charset="0"/>
                        </a:rPr>
                        <a:t>1-3 years</a:t>
                      </a:r>
                    </a:p>
                  </a:txBody>
                  <a:tcPr marL="77002" marR="77002" anchor="ctr"/>
                </a:tc>
                <a:tc>
                  <a:txBody>
                    <a:bodyPr/>
                    <a:lstStyle/>
                    <a:p>
                      <a:pPr algn="ctr"/>
                      <a:r>
                        <a:rPr lang="en-US" sz="1200" dirty="0">
                          <a:latin typeface="Verdana" pitchFamily="34" charset="0"/>
                          <a:ea typeface="Verdana" pitchFamily="34" charset="0"/>
                          <a:cs typeface="Verdana" pitchFamily="34" charset="0"/>
                        </a:rPr>
                        <a:t>5.4%</a:t>
                      </a:r>
                    </a:p>
                  </a:txBody>
                  <a:tcPr marL="77002" marR="77002" anchor="ctr"/>
                </a:tc>
                <a:tc>
                  <a:txBody>
                    <a:bodyPr/>
                    <a:lstStyle/>
                    <a:p>
                      <a:pPr algn="ctr"/>
                      <a:endParaRPr lang="en-US" sz="1200" dirty="0">
                        <a:latin typeface="Verdana" pitchFamily="34" charset="0"/>
                        <a:ea typeface="Verdana" pitchFamily="34" charset="0"/>
                        <a:cs typeface="Verdana" pitchFamily="34" charset="0"/>
                      </a:endParaRPr>
                    </a:p>
                  </a:txBody>
                  <a:tcPr marL="77002" marR="77002" anchor="ctr"/>
                </a:tc>
                <a:tc>
                  <a:txBody>
                    <a:bodyPr/>
                    <a:lstStyle/>
                    <a:p>
                      <a:pPr algn="ctr"/>
                      <a:endParaRPr lang="en-US" sz="1200" dirty="0">
                        <a:latin typeface="Verdana" pitchFamily="34" charset="0"/>
                        <a:ea typeface="Verdana" pitchFamily="34" charset="0"/>
                        <a:cs typeface="Verdana" pitchFamily="34" charset="0"/>
                      </a:endParaRP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extLst>
                  <a:ext uri="{0D108BD9-81ED-4DB2-BD59-A6C34878D82A}">
                    <a16:rowId xmlns:a16="http://schemas.microsoft.com/office/drawing/2014/main" val="10002"/>
                  </a:ext>
                </a:extLst>
              </a:tr>
              <a:tr h="281916">
                <a:tc>
                  <a:txBody>
                    <a:bodyPr/>
                    <a:lstStyle/>
                    <a:p>
                      <a:pPr algn="ctr"/>
                      <a:r>
                        <a:rPr lang="en-US" sz="1200" dirty="0">
                          <a:latin typeface="Verdana" pitchFamily="34" charset="0"/>
                          <a:ea typeface="Verdana" pitchFamily="34" charset="0"/>
                          <a:cs typeface="Verdana" pitchFamily="34" charset="0"/>
                        </a:rPr>
                        <a:t>3-5 years</a:t>
                      </a:r>
                    </a:p>
                  </a:txBody>
                  <a:tcPr marL="77002" marR="77002" anchor="ctr"/>
                </a:tc>
                <a:tc>
                  <a:txBody>
                    <a:bodyPr/>
                    <a:lstStyle/>
                    <a:p>
                      <a:pPr algn="ctr"/>
                      <a:endParaRPr lang="en-US" sz="1200" dirty="0">
                        <a:latin typeface="Verdana" pitchFamily="34" charset="0"/>
                        <a:ea typeface="Verdana" pitchFamily="34" charset="0"/>
                        <a:cs typeface="Verdana" pitchFamily="34" charset="0"/>
                      </a:endParaRPr>
                    </a:p>
                  </a:txBody>
                  <a:tcPr marL="77002" marR="77002" anchor="ctr"/>
                </a:tc>
                <a:tc>
                  <a:txBody>
                    <a:bodyPr/>
                    <a:lstStyle/>
                    <a:p>
                      <a:pPr algn="ctr"/>
                      <a:endParaRPr lang="en-US" sz="1200" dirty="0">
                        <a:latin typeface="Verdana" pitchFamily="34" charset="0"/>
                        <a:ea typeface="Verdana" pitchFamily="34" charset="0"/>
                        <a:cs typeface="Verdana" pitchFamily="34" charset="0"/>
                      </a:endParaRPr>
                    </a:p>
                  </a:txBody>
                  <a:tcPr marL="77002" marR="77002" anchor="ctr"/>
                </a:tc>
                <a:tc>
                  <a:txBody>
                    <a:bodyPr/>
                    <a:lstStyle/>
                    <a:p>
                      <a:pPr algn="ctr"/>
                      <a:r>
                        <a:rPr lang="en-US" sz="1200" dirty="0">
                          <a:latin typeface="Verdana" pitchFamily="34" charset="0"/>
                          <a:ea typeface="Verdana" pitchFamily="34" charset="0"/>
                          <a:cs typeface="Verdana" pitchFamily="34" charset="0"/>
                        </a:rPr>
                        <a:t>4.1%</a:t>
                      </a: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extLst>
                  <a:ext uri="{0D108BD9-81ED-4DB2-BD59-A6C34878D82A}">
                    <a16:rowId xmlns:a16="http://schemas.microsoft.com/office/drawing/2014/main" val="10003"/>
                  </a:ext>
                </a:extLst>
              </a:tr>
              <a:tr h="281916">
                <a:tc>
                  <a:txBody>
                    <a:bodyPr/>
                    <a:lstStyle/>
                    <a:p>
                      <a:pPr algn="ctr"/>
                      <a:r>
                        <a:rPr lang="en-US" sz="1200" dirty="0">
                          <a:latin typeface="Verdana" pitchFamily="34" charset="0"/>
                          <a:ea typeface="Verdana" pitchFamily="34" charset="0"/>
                          <a:cs typeface="Verdana" pitchFamily="34" charset="0"/>
                        </a:rPr>
                        <a:t>5-7 years</a:t>
                      </a: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endParaRPr lang="en-US" sz="1200" dirty="0">
                        <a:latin typeface="Verdana" pitchFamily="34" charset="0"/>
                        <a:ea typeface="Verdana" pitchFamily="34" charset="0"/>
                        <a:cs typeface="Verdana" pitchFamily="34" charset="0"/>
                      </a:endParaRPr>
                    </a:p>
                  </a:txBody>
                  <a:tcPr marL="77002" marR="77002" anchor="ctr"/>
                </a:tc>
                <a:tc>
                  <a:txBody>
                    <a:bodyPr/>
                    <a:lstStyle/>
                    <a:p>
                      <a:pPr algn="ctr"/>
                      <a:endParaRPr lang="en-US" sz="1200" dirty="0">
                        <a:latin typeface="Verdana" pitchFamily="34" charset="0"/>
                        <a:ea typeface="Verdana" pitchFamily="34" charset="0"/>
                        <a:cs typeface="Verdana" pitchFamily="34" charset="0"/>
                      </a:endParaRPr>
                    </a:p>
                  </a:txBody>
                  <a:tcPr marL="77002" marR="77002" anchor="ctr"/>
                </a:tc>
                <a:tc>
                  <a:txBody>
                    <a:bodyPr/>
                    <a:lstStyle/>
                    <a:p>
                      <a:pPr algn="ctr"/>
                      <a:endParaRPr lang="en-US" sz="1200" dirty="0">
                        <a:latin typeface="Verdana" pitchFamily="34" charset="0"/>
                        <a:ea typeface="Verdana" pitchFamily="34" charset="0"/>
                        <a:cs typeface="Verdana" pitchFamily="34" charset="0"/>
                      </a:endParaRP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extLst>
                  <a:ext uri="{0D108BD9-81ED-4DB2-BD59-A6C34878D82A}">
                    <a16:rowId xmlns:a16="http://schemas.microsoft.com/office/drawing/2014/main" val="10004"/>
                  </a:ext>
                </a:extLst>
              </a:tr>
              <a:tr h="281916">
                <a:tc>
                  <a:txBody>
                    <a:bodyPr/>
                    <a:lstStyle/>
                    <a:p>
                      <a:pPr algn="ctr"/>
                      <a:r>
                        <a:rPr lang="en-US" sz="1200" dirty="0">
                          <a:latin typeface="Verdana" pitchFamily="34" charset="0"/>
                          <a:ea typeface="Verdana" pitchFamily="34" charset="0"/>
                          <a:cs typeface="Verdana" pitchFamily="34" charset="0"/>
                        </a:rPr>
                        <a:t>7-10 years</a:t>
                      </a: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r>
                        <a:rPr lang="en-US" sz="1200" dirty="0">
                          <a:latin typeface="Verdana" pitchFamily="34" charset="0"/>
                          <a:ea typeface="Verdana" pitchFamily="34" charset="0"/>
                          <a:cs typeface="Verdana" pitchFamily="34" charset="0"/>
                        </a:rPr>
                        <a:t>0.1%</a:t>
                      </a:r>
                    </a:p>
                  </a:txBody>
                  <a:tcPr marL="77002" marR="77002" anchor="ctr"/>
                </a:tc>
                <a:tc>
                  <a:txBody>
                    <a:bodyPr/>
                    <a:lstStyle/>
                    <a:p>
                      <a:pPr algn="ctr"/>
                      <a:endParaRPr lang="en-US" sz="1200" dirty="0">
                        <a:latin typeface="Verdana" pitchFamily="34" charset="0"/>
                        <a:ea typeface="Verdana" pitchFamily="34" charset="0"/>
                        <a:cs typeface="Verdana" pitchFamily="34" charset="0"/>
                      </a:endParaRPr>
                    </a:p>
                  </a:txBody>
                  <a:tcPr marL="77002" marR="77002" anchor="ctr"/>
                </a:tc>
                <a:tc>
                  <a:txBody>
                    <a:bodyPr/>
                    <a:lstStyle/>
                    <a:p>
                      <a:pPr algn="ctr"/>
                      <a:endParaRPr lang="en-US" sz="1200" dirty="0">
                        <a:latin typeface="Verdana" pitchFamily="34" charset="0"/>
                        <a:ea typeface="Verdana" pitchFamily="34" charset="0"/>
                        <a:cs typeface="Verdana" pitchFamily="34" charset="0"/>
                      </a:endParaRP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extLst>
                  <a:ext uri="{0D108BD9-81ED-4DB2-BD59-A6C34878D82A}">
                    <a16:rowId xmlns:a16="http://schemas.microsoft.com/office/drawing/2014/main" val="10005"/>
                  </a:ext>
                </a:extLst>
              </a:tr>
              <a:tr h="281916">
                <a:tc>
                  <a:txBody>
                    <a:bodyPr/>
                    <a:lstStyle/>
                    <a:p>
                      <a:pPr algn="ctr"/>
                      <a:r>
                        <a:rPr lang="en-US" sz="1200" dirty="0">
                          <a:latin typeface="Verdana" pitchFamily="34" charset="0"/>
                          <a:ea typeface="Verdana" pitchFamily="34" charset="0"/>
                          <a:cs typeface="Verdana" pitchFamily="34" charset="0"/>
                        </a:rPr>
                        <a:t>10-15 years</a:t>
                      </a: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endParaRPr lang="en-US" sz="1200" dirty="0">
                        <a:latin typeface="Verdana" pitchFamily="34" charset="0"/>
                        <a:ea typeface="Verdana" pitchFamily="34" charset="0"/>
                        <a:cs typeface="Verdana" pitchFamily="34" charset="0"/>
                      </a:endParaRPr>
                    </a:p>
                  </a:txBody>
                  <a:tcPr marL="77002" marR="77002" anchor="ctr"/>
                </a:tc>
                <a:tc>
                  <a:txBody>
                    <a:bodyPr/>
                    <a:lstStyle/>
                    <a:p>
                      <a:pPr algn="ctr"/>
                      <a:endParaRPr lang="en-US" sz="1200" dirty="0">
                        <a:latin typeface="Verdana" pitchFamily="34" charset="0"/>
                        <a:ea typeface="Verdana" pitchFamily="34" charset="0"/>
                        <a:cs typeface="Verdana" pitchFamily="34" charset="0"/>
                      </a:endParaRP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extLst>
                  <a:ext uri="{0D108BD9-81ED-4DB2-BD59-A6C34878D82A}">
                    <a16:rowId xmlns:a16="http://schemas.microsoft.com/office/drawing/2014/main" val="10006"/>
                  </a:ext>
                </a:extLst>
              </a:tr>
              <a:tr h="281916">
                <a:tc>
                  <a:txBody>
                    <a:bodyPr/>
                    <a:lstStyle/>
                    <a:p>
                      <a:pPr algn="ctr"/>
                      <a:r>
                        <a:rPr lang="en-US" sz="1200" dirty="0">
                          <a:latin typeface="Verdana" pitchFamily="34" charset="0"/>
                          <a:ea typeface="Verdana" pitchFamily="34" charset="0"/>
                          <a:cs typeface="Verdana" pitchFamily="34" charset="0"/>
                        </a:rPr>
                        <a:t>15-30 years</a:t>
                      </a: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r>
                        <a:rPr lang="en-US" sz="1200" dirty="0">
                          <a:latin typeface="Verdana" pitchFamily="34" charset="0"/>
                          <a:ea typeface="Verdana" pitchFamily="34" charset="0"/>
                          <a:cs typeface="Verdana" pitchFamily="34" charset="0"/>
                        </a:rPr>
                        <a:t>9.2%</a:t>
                      </a: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endParaRPr lang="en-US" sz="1200" dirty="0">
                        <a:latin typeface="Verdana" pitchFamily="34" charset="0"/>
                        <a:ea typeface="Verdana" pitchFamily="34" charset="0"/>
                        <a:cs typeface="Verdana" pitchFamily="34" charset="0"/>
                      </a:endParaRPr>
                    </a:p>
                  </a:txBody>
                  <a:tcPr marL="77002" marR="77002"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Verdana" pitchFamily="34" charset="0"/>
                          <a:ea typeface="Verdana" pitchFamily="34" charset="0"/>
                          <a:cs typeface="Verdana" pitchFamily="34" charset="0"/>
                        </a:rPr>
                        <a:t>3.4%</a:t>
                      </a: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extLst>
                  <a:ext uri="{0D108BD9-81ED-4DB2-BD59-A6C34878D82A}">
                    <a16:rowId xmlns:a16="http://schemas.microsoft.com/office/drawing/2014/main" val="10007"/>
                  </a:ext>
                </a:extLst>
              </a:tr>
              <a:tr h="281916">
                <a:tc>
                  <a:txBody>
                    <a:bodyPr/>
                    <a:lstStyle/>
                    <a:p>
                      <a:pPr algn="ctr"/>
                      <a:r>
                        <a:rPr lang="en-US" sz="1200" dirty="0">
                          <a:latin typeface="Verdana" pitchFamily="34" charset="0"/>
                          <a:ea typeface="Verdana" pitchFamily="34" charset="0"/>
                          <a:cs typeface="Verdana" pitchFamily="34" charset="0"/>
                        </a:rPr>
                        <a:t>30+ years</a:t>
                      </a: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endParaRPr lang="en-US" sz="1200">
                        <a:latin typeface="Verdana" pitchFamily="34" charset="0"/>
                        <a:ea typeface="Verdana" pitchFamily="34" charset="0"/>
                        <a:cs typeface="Verdana" pitchFamily="34" charset="0"/>
                      </a:endParaRPr>
                    </a:p>
                  </a:txBody>
                  <a:tcPr marL="77002" marR="77002" anchor="ctr"/>
                </a:tc>
                <a:tc>
                  <a:txBody>
                    <a:bodyPr/>
                    <a:lstStyle/>
                    <a:p>
                      <a:pPr algn="ctr"/>
                      <a:endParaRPr lang="en-US" sz="1200" dirty="0">
                        <a:latin typeface="Verdana" pitchFamily="34" charset="0"/>
                        <a:ea typeface="Verdana" pitchFamily="34" charset="0"/>
                        <a:cs typeface="Verdana" pitchFamily="34" charset="0"/>
                      </a:endParaRPr>
                    </a:p>
                  </a:txBody>
                  <a:tcPr marL="77002" marR="77002" anchor="ctr"/>
                </a:tc>
                <a:tc>
                  <a:txBody>
                    <a:bodyPr/>
                    <a:lstStyle/>
                    <a:p>
                      <a:pPr algn="ctr"/>
                      <a:endParaRPr lang="en-US" sz="1200" dirty="0">
                        <a:latin typeface="Verdana" pitchFamily="34" charset="0"/>
                        <a:ea typeface="Verdana" pitchFamily="34" charset="0"/>
                        <a:cs typeface="Verdana" pitchFamily="34" charset="0"/>
                      </a:endParaRPr>
                    </a:p>
                  </a:txBody>
                  <a:tcPr marL="77002" marR="77002" anchor="ctr"/>
                </a:tc>
                <a:tc>
                  <a:txBody>
                    <a:bodyPr/>
                    <a:lstStyle/>
                    <a:p>
                      <a:pPr algn="ctr"/>
                      <a:endParaRPr lang="en-US" sz="1200" dirty="0">
                        <a:latin typeface="Verdana" pitchFamily="34" charset="0"/>
                        <a:ea typeface="Verdana" pitchFamily="34" charset="0"/>
                        <a:cs typeface="Verdana" pitchFamily="34" charset="0"/>
                      </a:endParaRPr>
                    </a:p>
                  </a:txBody>
                  <a:tcPr marL="77002" marR="77002" anchor="ctr"/>
                </a:tc>
                <a:extLst>
                  <a:ext uri="{0D108BD9-81ED-4DB2-BD59-A6C34878D82A}">
                    <a16:rowId xmlns:a16="http://schemas.microsoft.com/office/drawing/2014/main" val="10008"/>
                  </a:ext>
                </a:extLst>
              </a:tr>
            </a:tbl>
          </a:graphicData>
        </a:graphic>
      </p:graphicFrame>
      <p:sp>
        <p:nvSpPr>
          <p:cNvPr id="8" name="Content Placeholder 7"/>
          <p:cNvSpPr>
            <a:spLocks noGrp="1"/>
          </p:cNvSpPr>
          <p:nvPr>
            <p:ph sz="quarter" idx="12"/>
          </p:nvPr>
        </p:nvSpPr>
        <p:spPr>
          <a:xfrm>
            <a:off x="304800" y="4291446"/>
            <a:ext cx="8458200" cy="484909"/>
          </a:xfrm>
        </p:spPr>
        <p:txBody>
          <a:bodyPr/>
          <a:lstStyle/>
          <a:p>
            <a:pPr marL="0" indent="0">
              <a:buNone/>
            </a:pPr>
            <a:r>
              <a:rPr lang="en-US" sz="2400" b="1" dirty="0"/>
              <a:t>Figure 16.8 </a:t>
            </a:r>
            <a:r>
              <a:rPr lang="en-US" sz="2400" dirty="0"/>
              <a:t>Stratification of bonds into cells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152400"/>
            <a:ext cx="8759536" cy="858753"/>
          </a:xfrm>
        </p:spPr>
        <p:txBody>
          <a:bodyPr/>
          <a:lstStyle/>
          <a:p>
            <a:r>
              <a:rPr lang="en-US" dirty="0"/>
              <a:t>Passive Management: Immunization</a:t>
            </a:r>
          </a:p>
        </p:txBody>
      </p:sp>
      <p:sp>
        <p:nvSpPr>
          <p:cNvPr id="8" name="Content Placeholder 7"/>
          <p:cNvSpPr>
            <a:spLocks noGrp="1"/>
          </p:cNvSpPr>
          <p:nvPr>
            <p:ph sz="quarter" idx="10"/>
          </p:nvPr>
        </p:nvSpPr>
        <p:spPr>
          <a:xfrm>
            <a:off x="304800" y="1280886"/>
            <a:ext cx="8458200" cy="4495800"/>
          </a:xfrm>
        </p:spPr>
        <p:txBody>
          <a:bodyPr/>
          <a:lstStyle/>
          <a:p>
            <a:pPr marL="465138" indent="-465138"/>
            <a:r>
              <a:rPr lang="en-US" dirty="0"/>
              <a:t>Control interest rate risk </a:t>
            </a:r>
          </a:p>
          <a:p>
            <a:pPr marL="465138" indent="-465138"/>
            <a:r>
              <a:rPr lang="en-US" dirty="0"/>
              <a:t>Widely used by pension funds, insurance companies, and banks</a:t>
            </a:r>
          </a:p>
          <a:p>
            <a:pPr marL="465138" indent="-465138"/>
            <a:r>
              <a:rPr lang="en-US" dirty="0"/>
              <a:t>The interest rate exposure of assets and liabilities are matched in the portfolio</a:t>
            </a:r>
          </a:p>
          <a:p>
            <a:pPr marL="914400" lvl="1" indent="-457200"/>
            <a:r>
              <a:rPr lang="en-US" dirty="0"/>
              <a:t>Match the duration of the assets and liabilities</a:t>
            </a:r>
          </a:p>
          <a:p>
            <a:pPr marL="914400" lvl="1" indent="-457200"/>
            <a:r>
              <a:rPr lang="en-US" dirty="0"/>
              <a:t>Price risk and reinvestment rate risk exactly cancel out</a:t>
            </a:r>
          </a:p>
          <a:p>
            <a:pPr marL="914400" lvl="1" indent="-457200"/>
            <a:r>
              <a:rPr lang="en-US" dirty="0"/>
              <a:t>Value of assets match liabilities whether rates rise/fall</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76200"/>
            <a:ext cx="8759536" cy="1295400"/>
          </a:xfrm>
        </p:spPr>
        <p:txBody>
          <a:bodyPr>
            <a:noAutofit/>
          </a:bodyPr>
          <a:lstStyle/>
          <a:p>
            <a:r>
              <a:rPr lang="en-US" dirty="0"/>
              <a:t>Terminal value of a </a:t>
            </a:r>
            <a:br>
              <a:rPr lang="en-US" dirty="0"/>
            </a:br>
            <a:r>
              <a:rPr lang="en-US" dirty="0"/>
              <a:t>Bond Portfolio After 5 Years (1 of 3)</a:t>
            </a:r>
          </a:p>
        </p:txBody>
      </p:sp>
      <p:graphicFrame>
        <p:nvGraphicFramePr>
          <p:cNvPr id="2" name="Object 1"/>
          <p:cNvGraphicFramePr>
            <a:graphicFrameLocks noChangeAspect="1"/>
          </p:cNvGraphicFramePr>
          <p:nvPr>
            <p:extLst>
              <p:ext uri="{D42A27DB-BD31-4B8C-83A1-F6EECF244321}">
                <p14:modId xmlns:p14="http://schemas.microsoft.com/office/powerpoint/2010/main" val="321601736"/>
              </p:ext>
            </p:extLst>
          </p:nvPr>
        </p:nvGraphicFramePr>
        <p:xfrm>
          <a:off x="272142" y="1676400"/>
          <a:ext cx="8556110" cy="2905991"/>
        </p:xfrm>
        <a:graphic>
          <a:graphicData uri="http://schemas.openxmlformats.org/presentationml/2006/ole">
            <mc:AlternateContent xmlns:mc="http://schemas.openxmlformats.org/markup-compatibility/2006">
              <mc:Choice xmlns:v="urn:schemas-microsoft-com:vml" Requires="v">
                <p:oleObj spid="_x0000_s25612" name="Equation" r:id="rId3" imgW="6730920" imgH="2286000" progId="Equation.3">
                  <p:embed/>
                </p:oleObj>
              </mc:Choice>
              <mc:Fallback>
                <p:oleObj name="Equation" r:id="rId3" imgW="6730920" imgH="2286000" progId="Equation.3">
                  <p:embed/>
                  <p:pic>
                    <p:nvPicPr>
                      <p:cNvPr id="0" name=""/>
                      <p:cNvPicPr/>
                      <p:nvPr/>
                    </p:nvPicPr>
                    <p:blipFill>
                      <a:blip r:embed="rId4"/>
                      <a:stretch>
                        <a:fillRect/>
                      </a:stretch>
                    </p:blipFill>
                    <p:spPr>
                      <a:xfrm>
                        <a:off x="272142" y="1676400"/>
                        <a:ext cx="8556110" cy="2905991"/>
                      </a:xfrm>
                      <a:prstGeom prst="rect">
                        <a:avLst/>
                      </a:prstGeom>
                    </p:spPr>
                  </p:pic>
                </p:oleObj>
              </mc:Fallback>
            </mc:AlternateContent>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dirty="0"/>
              <a:t>Terminal value of a </a:t>
            </a:r>
            <a:br>
              <a:rPr lang="en-US" dirty="0"/>
            </a:br>
            <a:r>
              <a:rPr lang="en-US" dirty="0"/>
              <a:t>Bond Portfolio After 5 Years (2 of 3)</a:t>
            </a:r>
          </a:p>
        </p:txBody>
      </p:sp>
      <p:graphicFrame>
        <p:nvGraphicFramePr>
          <p:cNvPr id="2" name="Object 1"/>
          <p:cNvGraphicFramePr>
            <a:graphicFrameLocks noChangeAspect="1"/>
          </p:cNvGraphicFramePr>
          <p:nvPr>
            <p:extLst>
              <p:ext uri="{D42A27DB-BD31-4B8C-83A1-F6EECF244321}">
                <p14:modId xmlns:p14="http://schemas.microsoft.com/office/powerpoint/2010/main" val="1481653690"/>
              </p:ext>
            </p:extLst>
          </p:nvPr>
        </p:nvGraphicFramePr>
        <p:xfrm>
          <a:off x="352425" y="1730084"/>
          <a:ext cx="8410575" cy="2962711"/>
        </p:xfrm>
        <a:graphic>
          <a:graphicData uri="http://schemas.openxmlformats.org/presentationml/2006/ole">
            <mc:AlternateContent xmlns:mc="http://schemas.openxmlformats.org/markup-compatibility/2006">
              <mc:Choice xmlns:v="urn:schemas-microsoft-com:vml" Requires="v">
                <p:oleObj spid="_x0000_s26635" name="Equation" r:id="rId3" imgW="6489360" imgH="2286000" progId="Equation.3">
                  <p:embed/>
                </p:oleObj>
              </mc:Choice>
              <mc:Fallback>
                <p:oleObj name="Equation" r:id="rId3" imgW="6489360" imgH="2286000" progId="Equation.3">
                  <p:embed/>
                  <p:pic>
                    <p:nvPicPr>
                      <p:cNvPr id="0" name="Object 1"/>
                      <p:cNvPicPr>
                        <a:picLocks noChangeAspect="1" noChangeArrowheads="1"/>
                      </p:cNvPicPr>
                      <p:nvPr/>
                    </p:nvPicPr>
                    <p:blipFill>
                      <a:blip r:embed="rId4"/>
                      <a:srcRect/>
                      <a:stretch>
                        <a:fillRect/>
                      </a:stretch>
                    </p:blipFill>
                    <p:spPr bwMode="auto">
                      <a:xfrm>
                        <a:off x="352425" y="1730084"/>
                        <a:ext cx="8410575" cy="2962711"/>
                      </a:xfrm>
                      <a:prstGeom prst="rect">
                        <a:avLst/>
                      </a:prstGeom>
                      <a:noFill/>
                      <a:ln>
                        <a:noFill/>
                      </a:ln>
                    </p:spPr>
                  </p:pic>
                </p:oleObj>
              </mc:Fallback>
            </mc:AlternateContent>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dirty="0"/>
              <a:t>Terminal value of a </a:t>
            </a:r>
            <a:br>
              <a:rPr lang="en-US" dirty="0"/>
            </a:br>
            <a:r>
              <a:rPr lang="en-US" dirty="0"/>
              <a:t>Bond Portfolio After 5 Years (3 of 3)</a:t>
            </a:r>
          </a:p>
        </p:txBody>
      </p:sp>
      <p:graphicFrame>
        <p:nvGraphicFramePr>
          <p:cNvPr id="2" name="Object 1"/>
          <p:cNvGraphicFramePr>
            <a:graphicFrameLocks noChangeAspect="1"/>
          </p:cNvGraphicFramePr>
          <p:nvPr>
            <p:extLst>
              <p:ext uri="{D42A27DB-BD31-4B8C-83A1-F6EECF244321}">
                <p14:modId xmlns:p14="http://schemas.microsoft.com/office/powerpoint/2010/main" val="548938867"/>
              </p:ext>
            </p:extLst>
          </p:nvPr>
        </p:nvGraphicFramePr>
        <p:xfrm>
          <a:off x="228600" y="1676400"/>
          <a:ext cx="8623177" cy="2895600"/>
        </p:xfrm>
        <a:graphic>
          <a:graphicData uri="http://schemas.openxmlformats.org/presentationml/2006/ole">
            <mc:AlternateContent xmlns:mc="http://schemas.openxmlformats.org/markup-compatibility/2006">
              <mc:Choice xmlns:v="urn:schemas-microsoft-com:vml" Requires="v">
                <p:oleObj spid="_x0000_s27656" name="Equation" r:id="rId3" imgW="6806880" imgH="2286000" progId="Equation.3">
                  <p:embed/>
                </p:oleObj>
              </mc:Choice>
              <mc:Fallback>
                <p:oleObj name="Equation" r:id="rId3" imgW="6806880" imgH="2286000" progId="Equation.3">
                  <p:embed/>
                  <p:pic>
                    <p:nvPicPr>
                      <p:cNvPr id="0" name="Object 1"/>
                      <p:cNvPicPr>
                        <a:picLocks noChangeAspect="1" noChangeArrowheads="1"/>
                      </p:cNvPicPr>
                      <p:nvPr/>
                    </p:nvPicPr>
                    <p:blipFill>
                      <a:blip r:embed="rId4"/>
                      <a:srcRect/>
                      <a:stretch>
                        <a:fillRect/>
                      </a:stretch>
                    </p:blipFill>
                    <p:spPr bwMode="auto">
                      <a:xfrm>
                        <a:off x="228600" y="1676400"/>
                        <a:ext cx="8623177" cy="2895600"/>
                      </a:xfrm>
                      <a:prstGeom prst="rect">
                        <a:avLst/>
                      </a:prstGeom>
                      <a:noFill/>
                      <a:ln>
                        <a:noFill/>
                      </a:ln>
                    </p:spPr>
                  </p:pic>
                </p:oleObj>
              </mc:Fallback>
            </mc:AlternateContent>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185058"/>
            <a:ext cx="8759536" cy="762000"/>
          </a:xfrm>
        </p:spPr>
        <p:txBody>
          <a:bodyPr/>
          <a:lstStyle/>
          <a:p>
            <a:r>
              <a:rPr lang="en-US" dirty="0"/>
              <a:t>Growth of Invested Funds</a:t>
            </a:r>
          </a:p>
        </p:txBody>
      </p:sp>
      <p:pic>
        <p:nvPicPr>
          <p:cNvPr id="22530" name="Picture 2" descr="Accumulated value of invested funds is on the vertical axis and time (t) on the horizontal. Investment fund growth slopes upward. A second curve starts below the growth curve at time t asterisk and intersects it at (D, Funds)."/>
          <p:cNvPicPr>
            <a:picLocks noChangeAspect="1" noChangeArrowheads="1"/>
          </p:cNvPicPr>
          <p:nvPr/>
        </p:nvPicPr>
        <p:blipFill>
          <a:blip r:embed="rId2" cstate="print"/>
          <a:srcRect/>
          <a:stretch>
            <a:fillRect/>
          </a:stretch>
        </p:blipFill>
        <p:spPr bwMode="auto">
          <a:xfrm>
            <a:off x="2069749" y="1020557"/>
            <a:ext cx="4955165" cy="3163907"/>
          </a:xfrm>
          <a:prstGeom prst="rect">
            <a:avLst/>
          </a:prstGeom>
          <a:noFill/>
          <a:ln w="9525">
            <a:noFill/>
            <a:miter lim="800000"/>
            <a:headEnd/>
            <a:tailEnd/>
          </a:ln>
        </p:spPr>
      </p:pic>
      <p:sp>
        <p:nvSpPr>
          <p:cNvPr id="9" name="Content Placeholder 8"/>
          <p:cNvSpPr>
            <a:spLocks noGrp="1"/>
          </p:cNvSpPr>
          <p:nvPr>
            <p:ph sz="quarter" idx="12"/>
          </p:nvPr>
        </p:nvSpPr>
        <p:spPr>
          <a:xfrm>
            <a:off x="557646" y="4267200"/>
            <a:ext cx="8104909" cy="1600200"/>
          </a:xfrm>
        </p:spPr>
        <p:txBody>
          <a:bodyPr/>
          <a:lstStyle/>
          <a:p>
            <a:pPr marL="0" indent="0">
              <a:buNone/>
            </a:pPr>
            <a:r>
              <a:rPr lang="en-US" sz="1800" b="1" dirty="0"/>
              <a:t>Figure 16.9 </a:t>
            </a:r>
            <a:r>
              <a:rPr lang="en-US" sz="1800" dirty="0"/>
              <a:t>Growth of invested funds. The solid colored curve represents the growth of portfolio value at the original interest rate. If interest rates increase at time </a:t>
            </a:r>
            <a:r>
              <a:rPr lang="en-US" sz="1800" i="1" dirty="0"/>
              <a:t>t</a:t>
            </a:r>
            <a:r>
              <a:rPr lang="en-US" sz="1800" dirty="0"/>
              <a:t>*, the portfolio value initially falls but increases thereafter  at the faster rate represented by the broken curve. At time </a:t>
            </a:r>
            <a:r>
              <a:rPr lang="en-US" sz="1800" i="1" dirty="0"/>
              <a:t>D </a:t>
            </a:r>
            <a:r>
              <a:rPr lang="en-US" sz="1800" dirty="0"/>
              <a:t>(duration), the curve cross.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76200"/>
            <a:ext cx="8759536" cy="1089660"/>
          </a:xfrm>
        </p:spPr>
        <p:txBody>
          <a:bodyPr>
            <a:noAutofit/>
          </a:bodyPr>
          <a:lstStyle/>
          <a:p>
            <a:r>
              <a:rPr lang="en-US" b="1" dirty="0"/>
              <a:t>Table 16.5 </a:t>
            </a:r>
            <a:r>
              <a:rPr lang="en-US" dirty="0"/>
              <a:t>Market Value Balance Sheet</a:t>
            </a:r>
          </a:p>
        </p:txBody>
      </p:sp>
      <p:graphicFrame>
        <p:nvGraphicFramePr>
          <p:cNvPr id="14" name="Table 6"/>
          <p:cNvGraphicFramePr>
            <a:graphicFrameLocks/>
          </p:cNvGraphicFramePr>
          <p:nvPr>
            <p:extLst>
              <p:ext uri="{D42A27DB-BD31-4B8C-83A1-F6EECF244321}">
                <p14:modId xmlns:p14="http://schemas.microsoft.com/office/powerpoint/2010/main" val="924073554"/>
              </p:ext>
            </p:extLst>
          </p:nvPr>
        </p:nvGraphicFramePr>
        <p:xfrm>
          <a:off x="838201" y="1410516"/>
          <a:ext cx="7391399" cy="2094684"/>
        </p:xfrm>
        <a:graphic>
          <a:graphicData uri="http://schemas.openxmlformats.org/drawingml/2006/table">
            <a:tbl>
              <a:tblPr firstRow="1" bandRow="1">
                <a:tableStyleId>{5940675A-B579-460E-94D1-54222C63F5DA}</a:tableStyleId>
              </a:tblPr>
              <a:tblGrid>
                <a:gridCol w="2663567">
                  <a:extLst>
                    <a:ext uri="{9D8B030D-6E8A-4147-A177-3AD203B41FA5}">
                      <a16:colId xmlns:a16="http://schemas.microsoft.com/office/drawing/2014/main" val="20000"/>
                    </a:ext>
                  </a:extLst>
                </a:gridCol>
                <a:gridCol w="1664730">
                  <a:extLst>
                    <a:ext uri="{9D8B030D-6E8A-4147-A177-3AD203B41FA5}">
                      <a16:colId xmlns:a16="http://schemas.microsoft.com/office/drawing/2014/main" val="20001"/>
                    </a:ext>
                  </a:extLst>
                </a:gridCol>
                <a:gridCol w="1531551">
                  <a:extLst>
                    <a:ext uri="{9D8B030D-6E8A-4147-A177-3AD203B41FA5}">
                      <a16:colId xmlns:a16="http://schemas.microsoft.com/office/drawing/2014/main" val="20002"/>
                    </a:ext>
                  </a:extLst>
                </a:gridCol>
                <a:gridCol w="1531551">
                  <a:extLst>
                    <a:ext uri="{9D8B030D-6E8A-4147-A177-3AD203B41FA5}">
                      <a16:colId xmlns:a16="http://schemas.microsoft.com/office/drawing/2014/main" val="20003"/>
                    </a:ext>
                  </a:extLst>
                </a:gridCol>
              </a:tblGrid>
              <a:tr h="361542">
                <a:tc>
                  <a:txBody>
                    <a:bodyPr/>
                    <a:lstStyle/>
                    <a:p>
                      <a:r>
                        <a:rPr lang="en-US" sz="1200" b="1" dirty="0">
                          <a:latin typeface="Verdana" pitchFamily="34" charset="0"/>
                          <a:ea typeface="Verdana" pitchFamily="34" charset="0"/>
                          <a:cs typeface="Verdana" pitchFamily="34" charset="0"/>
                        </a:rPr>
                        <a:t>Assets</a:t>
                      </a:r>
                    </a:p>
                  </a:txBody>
                  <a:tcPr marL="80044" marR="8004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Verdana" pitchFamily="34" charset="0"/>
                          <a:ea typeface="Verdana" pitchFamily="34" charset="0"/>
                          <a:cs typeface="Verdana" pitchFamily="34" charset="0"/>
                        </a:rPr>
                        <a:t>Assets</a:t>
                      </a:r>
                    </a:p>
                  </a:txBody>
                  <a:tcPr marL="80044" marR="80044"/>
                </a:tc>
                <a:tc>
                  <a:txBody>
                    <a:bodyPr/>
                    <a:lstStyle/>
                    <a:p>
                      <a:r>
                        <a:rPr lang="en-US" sz="1200" b="1" dirty="0">
                          <a:latin typeface="Verdana" pitchFamily="34" charset="0"/>
                          <a:ea typeface="Verdana" pitchFamily="34" charset="0"/>
                          <a:cs typeface="Verdana" pitchFamily="34" charset="0"/>
                        </a:rPr>
                        <a:t>Liabilities</a:t>
                      </a:r>
                    </a:p>
                  </a:txBody>
                  <a:tcPr marL="80044" marR="8004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Verdana" pitchFamily="34" charset="0"/>
                          <a:ea typeface="Verdana" pitchFamily="34" charset="0"/>
                          <a:cs typeface="Verdana" pitchFamily="34" charset="0"/>
                        </a:rPr>
                        <a:t>Liabilities</a:t>
                      </a:r>
                    </a:p>
                  </a:txBody>
                  <a:tcPr marL="80044" marR="80044"/>
                </a:tc>
                <a:extLst>
                  <a:ext uri="{0D108BD9-81ED-4DB2-BD59-A6C34878D82A}">
                    <a16:rowId xmlns:a16="http://schemas.microsoft.com/office/drawing/2014/main" val="10000"/>
                  </a:ext>
                </a:extLst>
              </a:tr>
              <a:tr h="268241">
                <a:tc>
                  <a:txBody>
                    <a:bodyPr/>
                    <a:lstStyle/>
                    <a:p>
                      <a:r>
                        <a:rPr lang="en-US" sz="1200" b="1" dirty="0">
                          <a:latin typeface="Verdana" pitchFamily="34" charset="0"/>
                          <a:ea typeface="Verdana" pitchFamily="34" charset="0"/>
                          <a:cs typeface="Verdana" pitchFamily="34" charset="0"/>
                        </a:rPr>
                        <a:t>A. Interest Rate=8%</a:t>
                      </a:r>
                    </a:p>
                  </a:txBody>
                  <a:tcPr marL="80044" marR="80044"/>
                </a:tc>
                <a:tc>
                  <a:txBody>
                    <a:bodyPr/>
                    <a:lstStyle/>
                    <a:p>
                      <a:endParaRPr lang="en-US" sz="1200" b="1" dirty="0">
                        <a:latin typeface="Verdana" pitchFamily="34" charset="0"/>
                        <a:ea typeface="Verdana" pitchFamily="34" charset="0"/>
                        <a:cs typeface="Verdana" pitchFamily="34" charset="0"/>
                      </a:endParaRPr>
                    </a:p>
                  </a:txBody>
                  <a:tcPr marL="80044" marR="80044"/>
                </a:tc>
                <a:tc>
                  <a:txBody>
                    <a:bodyPr/>
                    <a:lstStyle/>
                    <a:p>
                      <a:endParaRPr lang="en-US" sz="1200" b="1" dirty="0">
                        <a:latin typeface="Verdana" pitchFamily="34" charset="0"/>
                        <a:ea typeface="Verdana" pitchFamily="34" charset="0"/>
                        <a:cs typeface="Verdana" pitchFamily="34" charset="0"/>
                      </a:endParaRPr>
                    </a:p>
                  </a:txBody>
                  <a:tcPr marL="80044" marR="80044"/>
                </a:tc>
                <a:tc>
                  <a:txBody>
                    <a:bodyPr/>
                    <a:lstStyle/>
                    <a:p>
                      <a:endParaRPr lang="en-US" sz="1200" b="1" dirty="0">
                        <a:latin typeface="Verdana" pitchFamily="34" charset="0"/>
                        <a:ea typeface="Verdana" pitchFamily="34" charset="0"/>
                        <a:cs typeface="Verdana" pitchFamily="34" charset="0"/>
                      </a:endParaRPr>
                    </a:p>
                  </a:txBody>
                  <a:tcPr marL="80044" marR="80044"/>
                </a:tc>
                <a:extLst>
                  <a:ext uri="{0D108BD9-81ED-4DB2-BD59-A6C34878D82A}">
                    <a16:rowId xmlns:a16="http://schemas.microsoft.com/office/drawing/2014/main" val="10001"/>
                  </a:ext>
                </a:extLst>
              </a:tr>
              <a:tr h="251913">
                <a:tc>
                  <a:txBody>
                    <a:bodyPr/>
                    <a:lstStyle/>
                    <a:p>
                      <a:r>
                        <a:rPr lang="en-US" sz="1200" b="0" dirty="0">
                          <a:latin typeface="Verdana" pitchFamily="34" charset="0"/>
                          <a:ea typeface="Verdana" pitchFamily="34" charset="0"/>
                          <a:cs typeface="Verdana" pitchFamily="34" charset="0"/>
                        </a:rPr>
                        <a:t>Bonds </a:t>
                      </a:r>
                    </a:p>
                  </a:txBody>
                  <a:tcPr marL="80044" marR="80044"/>
                </a:tc>
                <a:tc>
                  <a:txBody>
                    <a:bodyPr/>
                    <a:lstStyle/>
                    <a:p>
                      <a:r>
                        <a:rPr lang="en-US" sz="1200" b="0" dirty="0">
                          <a:latin typeface="Verdana" pitchFamily="34" charset="0"/>
                          <a:ea typeface="Verdana" pitchFamily="34" charset="0"/>
                          <a:cs typeface="Verdana" pitchFamily="34" charset="0"/>
                        </a:rPr>
                        <a:t>$10,000</a:t>
                      </a:r>
                    </a:p>
                  </a:txBody>
                  <a:tcPr marL="80044" marR="80044"/>
                </a:tc>
                <a:tc>
                  <a:txBody>
                    <a:bodyPr/>
                    <a:lstStyle/>
                    <a:p>
                      <a:r>
                        <a:rPr lang="en-US" sz="1200" dirty="0">
                          <a:latin typeface="Verdana" pitchFamily="34" charset="0"/>
                          <a:ea typeface="Verdana" pitchFamily="34" charset="0"/>
                          <a:cs typeface="Verdana" pitchFamily="34" charset="0"/>
                        </a:rPr>
                        <a:t>obligation</a:t>
                      </a:r>
                    </a:p>
                  </a:txBody>
                  <a:tcPr marL="80044" marR="80044"/>
                </a:tc>
                <a:tc>
                  <a:txBody>
                    <a:bodyPr/>
                    <a:lstStyle/>
                    <a:p>
                      <a:r>
                        <a:rPr lang="en-US" sz="1200" dirty="0">
                          <a:latin typeface="Verdana" pitchFamily="34" charset="0"/>
                          <a:ea typeface="Verdana" pitchFamily="34" charset="0"/>
                          <a:cs typeface="Verdana" pitchFamily="34" charset="0"/>
                        </a:rPr>
                        <a:t>$10,000</a:t>
                      </a:r>
                    </a:p>
                  </a:txBody>
                  <a:tcPr marL="80044" marR="80044"/>
                </a:tc>
                <a:extLst>
                  <a:ext uri="{0D108BD9-81ED-4DB2-BD59-A6C34878D82A}">
                    <a16:rowId xmlns:a16="http://schemas.microsoft.com/office/drawing/2014/main" val="10002"/>
                  </a:ext>
                </a:extLst>
              </a:tr>
              <a:tr h="2519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Verdana" pitchFamily="34" charset="0"/>
                          <a:ea typeface="Verdana" pitchFamily="34" charset="0"/>
                          <a:cs typeface="Verdana" pitchFamily="34" charset="0"/>
                        </a:rPr>
                        <a:t>B. Interest Rate=7%</a:t>
                      </a:r>
                    </a:p>
                  </a:txBody>
                  <a:tcPr marL="80044" marR="80044"/>
                </a:tc>
                <a:tc>
                  <a:txBody>
                    <a:bodyPr/>
                    <a:lstStyle/>
                    <a:p>
                      <a:endParaRPr lang="en-US" sz="1200">
                        <a:latin typeface="Verdana" pitchFamily="34" charset="0"/>
                        <a:ea typeface="Verdana" pitchFamily="34" charset="0"/>
                        <a:cs typeface="Verdana" pitchFamily="34" charset="0"/>
                      </a:endParaRPr>
                    </a:p>
                  </a:txBody>
                  <a:tcPr marL="80044" marR="80044"/>
                </a:tc>
                <a:tc>
                  <a:txBody>
                    <a:bodyPr/>
                    <a:lstStyle/>
                    <a:p>
                      <a:endParaRPr lang="en-US" sz="1200">
                        <a:latin typeface="Verdana" pitchFamily="34" charset="0"/>
                        <a:ea typeface="Verdana" pitchFamily="34" charset="0"/>
                        <a:cs typeface="Verdana" pitchFamily="34" charset="0"/>
                      </a:endParaRPr>
                    </a:p>
                  </a:txBody>
                  <a:tcPr marL="80044" marR="80044"/>
                </a:tc>
                <a:tc>
                  <a:txBody>
                    <a:bodyPr/>
                    <a:lstStyle/>
                    <a:p>
                      <a:endParaRPr lang="en-US" sz="1200" dirty="0">
                        <a:latin typeface="Verdana" pitchFamily="34" charset="0"/>
                        <a:ea typeface="Verdana" pitchFamily="34" charset="0"/>
                        <a:cs typeface="Verdana" pitchFamily="34" charset="0"/>
                      </a:endParaRPr>
                    </a:p>
                  </a:txBody>
                  <a:tcPr marL="80044" marR="80044"/>
                </a:tc>
                <a:extLst>
                  <a:ext uri="{0D108BD9-81ED-4DB2-BD59-A6C34878D82A}">
                    <a16:rowId xmlns:a16="http://schemas.microsoft.com/office/drawing/2014/main" val="10003"/>
                  </a:ext>
                </a:extLst>
              </a:tr>
              <a:tr h="2519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a:latin typeface="Verdana" pitchFamily="34" charset="0"/>
                          <a:ea typeface="Verdana" pitchFamily="34" charset="0"/>
                          <a:cs typeface="Verdana" pitchFamily="34" charset="0"/>
                        </a:rPr>
                        <a:t>Bonds </a:t>
                      </a:r>
                    </a:p>
                  </a:txBody>
                  <a:tcPr marL="80044" marR="80044"/>
                </a:tc>
                <a:tc>
                  <a:txBody>
                    <a:bodyPr/>
                    <a:lstStyle/>
                    <a:p>
                      <a:r>
                        <a:rPr lang="en-US" sz="1200" dirty="0">
                          <a:latin typeface="Verdana" pitchFamily="34" charset="0"/>
                          <a:ea typeface="Verdana" pitchFamily="34" charset="0"/>
                          <a:cs typeface="Verdana" pitchFamily="34" charset="0"/>
                        </a:rPr>
                        <a:t>$10,476.65</a:t>
                      </a:r>
                    </a:p>
                  </a:txBody>
                  <a:tcPr marL="80044" marR="8004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Verdana" pitchFamily="34" charset="0"/>
                          <a:ea typeface="Verdana" pitchFamily="34" charset="0"/>
                          <a:cs typeface="Verdana" pitchFamily="34" charset="0"/>
                        </a:rPr>
                        <a:t>obligation</a:t>
                      </a:r>
                    </a:p>
                  </a:txBody>
                  <a:tcPr marL="80044" marR="8004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Verdana" pitchFamily="34" charset="0"/>
                          <a:ea typeface="Verdana" pitchFamily="34" charset="0"/>
                          <a:cs typeface="Verdana" pitchFamily="34" charset="0"/>
                        </a:rPr>
                        <a:t>$10,476.11</a:t>
                      </a:r>
                    </a:p>
                  </a:txBody>
                  <a:tcPr marL="80044" marR="80044"/>
                </a:tc>
                <a:extLst>
                  <a:ext uri="{0D108BD9-81ED-4DB2-BD59-A6C34878D82A}">
                    <a16:rowId xmlns:a16="http://schemas.microsoft.com/office/drawing/2014/main" val="10004"/>
                  </a:ext>
                </a:extLst>
              </a:tr>
              <a:tr h="2519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Verdana" pitchFamily="34" charset="0"/>
                          <a:ea typeface="Verdana" pitchFamily="34" charset="0"/>
                          <a:cs typeface="Verdana" pitchFamily="34" charset="0"/>
                        </a:rPr>
                        <a:t>C. Interest Rate=9%</a:t>
                      </a:r>
                    </a:p>
                  </a:txBody>
                  <a:tcPr marL="80044" marR="80044"/>
                </a:tc>
                <a:tc>
                  <a:txBody>
                    <a:bodyPr/>
                    <a:lstStyle/>
                    <a:p>
                      <a:endParaRPr lang="en-US" sz="1200">
                        <a:latin typeface="Verdana" pitchFamily="34" charset="0"/>
                        <a:ea typeface="Verdana" pitchFamily="34" charset="0"/>
                        <a:cs typeface="Verdana" pitchFamily="34" charset="0"/>
                      </a:endParaRPr>
                    </a:p>
                  </a:txBody>
                  <a:tcPr marL="80044" marR="80044"/>
                </a:tc>
                <a:tc>
                  <a:txBody>
                    <a:bodyPr/>
                    <a:lstStyle/>
                    <a:p>
                      <a:endParaRPr lang="en-US" sz="1200">
                        <a:latin typeface="Verdana" pitchFamily="34" charset="0"/>
                        <a:ea typeface="Verdana" pitchFamily="34" charset="0"/>
                        <a:cs typeface="Verdana" pitchFamily="34" charset="0"/>
                      </a:endParaRPr>
                    </a:p>
                  </a:txBody>
                  <a:tcPr marL="80044" marR="80044"/>
                </a:tc>
                <a:tc>
                  <a:txBody>
                    <a:bodyPr/>
                    <a:lstStyle/>
                    <a:p>
                      <a:endParaRPr lang="en-US" sz="1200" dirty="0">
                        <a:latin typeface="Verdana" pitchFamily="34" charset="0"/>
                        <a:ea typeface="Verdana" pitchFamily="34" charset="0"/>
                        <a:cs typeface="Verdana" pitchFamily="34" charset="0"/>
                      </a:endParaRPr>
                    </a:p>
                  </a:txBody>
                  <a:tcPr marL="80044" marR="80044"/>
                </a:tc>
                <a:extLst>
                  <a:ext uri="{0D108BD9-81ED-4DB2-BD59-A6C34878D82A}">
                    <a16:rowId xmlns:a16="http://schemas.microsoft.com/office/drawing/2014/main" val="10005"/>
                  </a:ext>
                </a:extLst>
              </a:tr>
              <a:tr h="3615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a:latin typeface="Verdana" pitchFamily="34" charset="0"/>
                          <a:ea typeface="Verdana" pitchFamily="34" charset="0"/>
                          <a:cs typeface="Verdana" pitchFamily="34" charset="0"/>
                        </a:rPr>
                        <a:t>Bonds </a:t>
                      </a:r>
                    </a:p>
                  </a:txBody>
                  <a:tcPr marL="80044" marR="80044"/>
                </a:tc>
                <a:tc>
                  <a:txBody>
                    <a:bodyPr/>
                    <a:lstStyle/>
                    <a:p>
                      <a:r>
                        <a:rPr lang="en-US" sz="1200" dirty="0">
                          <a:latin typeface="Verdana" pitchFamily="34" charset="0"/>
                          <a:ea typeface="Verdana" pitchFamily="34" charset="0"/>
                          <a:cs typeface="Verdana" pitchFamily="34" charset="0"/>
                        </a:rPr>
                        <a:t>$9,551.41</a:t>
                      </a:r>
                    </a:p>
                  </a:txBody>
                  <a:tcPr marL="80044" marR="8004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Verdana" pitchFamily="34" charset="0"/>
                          <a:ea typeface="Verdana" pitchFamily="34" charset="0"/>
                          <a:cs typeface="Verdana" pitchFamily="34" charset="0"/>
                        </a:rPr>
                        <a:t>obligation</a:t>
                      </a:r>
                    </a:p>
                  </a:txBody>
                  <a:tcPr marL="80044" marR="80044"/>
                </a:tc>
                <a:tc>
                  <a:txBody>
                    <a:bodyPr/>
                    <a:lstStyle/>
                    <a:p>
                      <a:r>
                        <a:rPr lang="en-US" sz="1200" dirty="0">
                          <a:latin typeface="Verdana" pitchFamily="34" charset="0"/>
                          <a:ea typeface="Verdana" pitchFamily="34" charset="0"/>
                          <a:cs typeface="Verdana" pitchFamily="34" charset="0"/>
                        </a:rPr>
                        <a:t>$9,549.62</a:t>
                      </a:r>
                    </a:p>
                  </a:txBody>
                  <a:tcPr marL="80044" marR="80044"/>
                </a:tc>
                <a:extLst>
                  <a:ext uri="{0D108BD9-81ED-4DB2-BD59-A6C34878D82A}">
                    <a16:rowId xmlns:a16="http://schemas.microsoft.com/office/drawing/2014/main" val="10006"/>
                  </a:ext>
                </a:extLst>
              </a:tr>
            </a:tbl>
          </a:graphicData>
        </a:graphic>
      </p:graphicFrame>
      <p:sp>
        <p:nvSpPr>
          <p:cNvPr id="12" name="Content Placeholder 11"/>
          <p:cNvSpPr>
            <a:spLocks noGrp="1"/>
          </p:cNvSpPr>
          <p:nvPr>
            <p:ph sz="quarter" idx="12"/>
          </p:nvPr>
        </p:nvSpPr>
        <p:spPr>
          <a:xfrm>
            <a:off x="395514" y="3657600"/>
            <a:ext cx="8458200" cy="1143000"/>
          </a:xfrm>
        </p:spPr>
        <p:txBody>
          <a:bodyPr/>
          <a:lstStyle/>
          <a:p>
            <a:pPr>
              <a:buNone/>
            </a:pPr>
            <a:r>
              <a:rPr lang="en-US" sz="2200" dirty="0"/>
              <a:t>Notes: </a:t>
            </a:r>
          </a:p>
          <a:p>
            <a:pPr marL="0" indent="0">
              <a:buNone/>
            </a:pPr>
            <a:r>
              <a:rPr lang="en-US" sz="2200" dirty="0"/>
              <a:t>Value of bonds = 800 × Annuity factor (</a:t>
            </a:r>
            <a:r>
              <a:rPr lang="en-US" sz="2200" i="1" dirty="0"/>
              <a:t>r</a:t>
            </a:r>
            <a:r>
              <a:rPr lang="en-US" sz="2200" dirty="0"/>
              <a:t>, 6) + 10,000 × PV factor (</a:t>
            </a:r>
            <a:r>
              <a:rPr lang="en-US" sz="2200" i="1" dirty="0"/>
              <a:t>r</a:t>
            </a:r>
            <a:r>
              <a:rPr lang="en-US" sz="2200" dirty="0"/>
              <a:t>, 6)</a:t>
            </a:r>
          </a:p>
        </p:txBody>
      </p:sp>
      <p:graphicFrame>
        <p:nvGraphicFramePr>
          <p:cNvPr id="13" name="Object 12"/>
          <p:cNvGraphicFramePr>
            <a:graphicFrameLocks noChangeAspect="1"/>
          </p:cNvGraphicFramePr>
          <p:nvPr>
            <p:extLst>
              <p:ext uri="{D42A27DB-BD31-4B8C-83A1-F6EECF244321}">
                <p14:modId xmlns:p14="http://schemas.microsoft.com/office/powerpoint/2010/main" val="452695859"/>
              </p:ext>
            </p:extLst>
          </p:nvPr>
        </p:nvGraphicFramePr>
        <p:xfrm>
          <a:off x="457200" y="4915033"/>
          <a:ext cx="7750846" cy="835270"/>
        </p:xfrm>
        <a:graphic>
          <a:graphicData uri="http://schemas.openxmlformats.org/presentationml/2006/ole">
            <mc:AlternateContent xmlns:mc="http://schemas.openxmlformats.org/markup-compatibility/2006">
              <mc:Choice xmlns:v="urn:schemas-microsoft-com:vml" Requires="v">
                <p:oleObj spid="_x0000_s23669" name="Equation" r:id="rId3" imgW="3898800" imgH="419040" progId="Equation.3">
                  <p:embed/>
                </p:oleObj>
              </mc:Choice>
              <mc:Fallback>
                <p:oleObj name="Equation" r:id="rId3" imgW="3898800" imgH="419040" progId="Equation.3">
                  <p:embed/>
                  <p:pic>
                    <p:nvPicPr>
                      <p:cNvPr id="0" name="Picture 2"/>
                      <p:cNvPicPr>
                        <a:picLocks noChangeAspect="1" noChangeArrowheads="1"/>
                      </p:cNvPicPr>
                      <p:nvPr/>
                    </p:nvPicPr>
                    <p:blipFill>
                      <a:blip r:embed="rId4"/>
                      <a:srcRect/>
                      <a:stretch>
                        <a:fillRect/>
                      </a:stretch>
                    </p:blipFill>
                    <p:spPr bwMode="auto">
                      <a:xfrm>
                        <a:off x="457200" y="4915033"/>
                        <a:ext cx="7750846" cy="83527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157842"/>
            <a:ext cx="8759536" cy="762000"/>
          </a:xfrm>
        </p:spPr>
        <p:txBody>
          <a:bodyPr/>
          <a:lstStyle/>
          <a:p>
            <a:r>
              <a:rPr lang="en-US" dirty="0"/>
              <a:t>Immunization</a:t>
            </a:r>
          </a:p>
        </p:txBody>
      </p:sp>
      <p:pic>
        <p:nvPicPr>
          <p:cNvPr id="24578" name="Picture 2" descr="Values ($) is on the vertical axis, and interest rate (percent) is on the horizontal. Coupon bond and Single payment obligation are both a downward sloping curves. Coupon bond is slightly more convex, and the curves are tangent at (8, 10,000)."/>
          <p:cNvPicPr>
            <a:picLocks noChangeAspect="1" noChangeArrowheads="1"/>
          </p:cNvPicPr>
          <p:nvPr/>
        </p:nvPicPr>
        <p:blipFill>
          <a:blip r:embed="rId2" cstate="print"/>
          <a:srcRect/>
          <a:stretch>
            <a:fillRect/>
          </a:stretch>
        </p:blipFill>
        <p:spPr bwMode="auto">
          <a:xfrm>
            <a:off x="2347686" y="1005114"/>
            <a:ext cx="4419600" cy="3408639"/>
          </a:xfrm>
          <a:prstGeom prst="rect">
            <a:avLst/>
          </a:prstGeom>
          <a:noFill/>
          <a:ln w="9525">
            <a:noFill/>
            <a:miter lim="800000"/>
            <a:headEnd/>
            <a:tailEnd/>
          </a:ln>
        </p:spPr>
      </p:pic>
      <p:sp>
        <p:nvSpPr>
          <p:cNvPr id="8" name="Content Placeholder 7"/>
          <p:cNvSpPr>
            <a:spLocks noGrp="1"/>
          </p:cNvSpPr>
          <p:nvPr>
            <p:ph sz="quarter" idx="12"/>
          </p:nvPr>
        </p:nvSpPr>
        <p:spPr>
          <a:xfrm>
            <a:off x="484909" y="4495800"/>
            <a:ext cx="8174182" cy="1371600"/>
          </a:xfrm>
        </p:spPr>
        <p:txBody>
          <a:bodyPr/>
          <a:lstStyle/>
          <a:p>
            <a:pPr marL="0" indent="0">
              <a:buNone/>
            </a:pPr>
            <a:r>
              <a:rPr lang="en-US" sz="2000" b="1" dirty="0"/>
              <a:t>Figure 16.10 </a:t>
            </a:r>
            <a:r>
              <a:rPr lang="en-US" sz="2000" dirty="0"/>
              <a:t>Immunization. The coupon bond fully funds the obligation at an interest rate of 8%. Moreover, the present value curves are tangent at 8%, so the obligation will remain fully funded even if rates change by a small amount.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76200"/>
            <a:ext cx="8759536" cy="1143000"/>
          </a:xfrm>
        </p:spPr>
        <p:txBody>
          <a:bodyPr>
            <a:noAutofit/>
          </a:bodyPr>
          <a:lstStyle/>
          <a:p>
            <a:r>
              <a:rPr lang="en-US" dirty="0"/>
              <a:t>Change in Bond Price as a Function of Change in Yield to Maturity</a:t>
            </a:r>
          </a:p>
        </p:txBody>
      </p:sp>
      <p:pic>
        <p:nvPicPr>
          <p:cNvPr id="7" name="Picture 2" descr="Reproduced Figure 16.1 from the text. Percentage change in bond price is on the vertical axis and change in yield to maturity (percent) is on the horizontal. Curve A slopes less steeply than curve B, which is less than C, which is less than D. All cross at (0, 0). "/>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385455" y="1456017"/>
            <a:ext cx="6373091" cy="40303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152400"/>
            <a:ext cx="8759536" cy="944628"/>
          </a:xfrm>
        </p:spPr>
        <p:txBody>
          <a:bodyPr/>
          <a:lstStyle/>
          <a:p>
            <a:r>
              <a:rPr lang="en-US" dirty="0"/>
              <a:t>Cash Flow Matching</a:t>
            </a:r>
          </a:p>
        </p:txBody>
      </p:sp>
      <p:sp>
        <p:nvSpPr>
          <p:cNvPr id="8" name="Content Placeholder 7"/>
          <p:cNvSpPr>
            <a:spLocks noGrp="1"/>
          </p:cNvSpPr>
          <p:nvPr>
            <p:ph sz="quarter" idx="10"/>
          </p:nvPr>
        </p:nvSpPr>
        <p:spPr>
          <a:xfrm>
            <a:off x="304800" y="1360716"/>
            <a:ext cx="8382000" cy="4191000"/>
          </a:xfrm>
        </p:spPr>
        <p:txBody>
          <a:bodyPr/>
          <a:lstStyle/>
          <a:p>
            <a:pPr marL="465138" indent="-465138"/>
            <a:r>
              <a:rPr lang="en-US" dirty="0"/>
              <a:t>Cash Flow Matching and Dedication</a:t>
            </a:r>
          </a:p>
          <a:p>
            <a:pPr marL="908050" lvl="1" indent="-442913"/>
            <a:r>
              <a:rPr lang="en-US" dirty="0"/>
              <a:t>Cash flow matching = Automatic immunization</a:t>
            </a:r>
          </a:p>
          <a:p>
            <a:pPr marL="908050" lvl="1" indent="-442913"/>
            <a:r>
              <a:rPr lang="en-US" dirty="0"/>
              <a:t>Cash flow matching is a dedication strategy</a:t>
            </a:r>
          </a:p>
          <a:p>
            <a:pPr marL="908050" lvl="1" indent="-442913"/>
            <a:r>
              <a:rPr lang="en-US" dirty="0"/>
              <a:t>Not widely used because of constraints associated with bond choices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76200"/>
            <a:ext cx="8759536" cy="1143000"/>
          </a:xfrm>
        </p:spPr>
        <p:txBody>
          <a:bodyPr>
            <a:noAutofit/>
          </a:bodyPr>
          <a:lstStyle/>
          <a:p>
            <a:r>
              <a:rPr lang="en-US" dirty="0"/>
              <a:t>Active Management</a:t>
            </a:r>
            <a:br>
              <a:rPr lang="en-US" dirty="0"/>
            </a:br>
            <a:r>
              <a:rPr lang="en-US" dirty="0"/>
              <a:t>(1 of 3)</a:t>
            </a:r>
          </a:p>
        </p:txBody>
      </p:sp>
      <p:sp>
        <p:nvSpPr>
          <p:cNvPr id="8" name="Content Placeholder 7"/>
          <p:cNvSpPr>
            <a:spLocks noGrp="1"/>
          </p:cNvSpPr>
          <p:nvPr>
            <p:ph sz="quarter" idx="10"/>
          </p:nvPr>
        </p:nvSpPr>
        <p:spPr>
          <a:xfrm>
            <a:off x="304800" y="1349832"/>
            <a:ext cx="8382000" cy="4114800"/>
          </a:xfrm>
        </p:spPr>
        <p:txBody>
          <a:bodyPr/>
          <a:lstStyle/>
          <a:p>
            <a:pPr marL="465138" indent="-465138"/>
            <a:r>
              <a:rPr lang="en-US" dirty="0"/>
              <a:t>Swapping Strategies</a:t>
            </a:r>
          </a:p>
          <a:p>
            <a:pPr marL="914400" lvl="1" indent="-457200">
              <a:buFont typeface="+mj-lt"/>
              <a:buAutoNum type="arabicPeriod"/>
            </a:pPr>
            <a:r>
              <a:rPr lang="en-US" dirty="0"/>
              <a:t>Substitution swap</a:t>
            </a:r>
          </a:p>
          <a:p>
            <a:pPr marL="914400" lvl="1" indent="-457200">
              <a:buFont typeface="+mj-lt"/>
              <a:buAutoNum type="arabicPeriod"/>
            </a:pPr>
            <a:r>
              <a:rPr lang="en-US" dirty="0"/>
              <a:t>Intermarket spread swap</a:t>
            </a:r>
          </a:p>
          <a:p>
            <a:pPr marL="914400" lvl="1" indent="-457200">
              <a:buFont typeface="+mj-lt"/>
              <a:buAutoNum type="arabicPeriod" startAt="3"/>
            </a:pPr>
            <a:r>
              <a:rPr lang="en-US" dirty="0"/>
              <a:t>Rate anticipation swap</a:t>
            </a:r>
          </a:p>
          <a:p>
            <a:pPr marL="914400" lvl="1" indent="-457200">
              <a:buFont typeface="+mj-lt"/>
              <a:buAutoNum type="arabicPeriod" startAt="3"/>
            </a:pPr>
            <a:r>
              <a:rPr lang="en-US" dirty="0"/>
              <a:t>Pure yield pickup swap </a:t>
            </a:r>
          </a:p>
          <a:p>
            <a:pPr marL="914400" lvl="1" indent="-457200">
              <a:buFont typeface="+mj-lt"/>
              <a:buAutoNum type="arabicPeriod" startAt="3"/>
            </a:pPr>
            <a:r>
              <a:rPr lang="en-US" dirty="0"/>
              <a:t>Tax swap</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123372"/>
            <a:ext cx="8759536" cy="1066800"/>
          </a:xfrm>
        </p:spPr>
        <p:txBody>
          <a:bodyPr>
            <a:noAutofit/>
          </a:bodyPr>
          <a:lstStyle/>
          <a:p>
            <a:r>
              <a:rPr lang="en-US" dirty="0"/>
              <a:t>Active Management</a:t>
            </a:r>
            <a:br>
              <a:rPr lang="en-US" dirty="0"/>
            </a:br>
            <a:r>
              <a:rPr lang="en-US" dirty="0"/>
              <a:t>(2 of 3)</a:t>
            </a:r>
          </a:p>
        </p:txBody>
      </p:sp>
      <p:sp>
        <p:nvSpPr>
          <p:cNvPr id="8" name="Content Placeholder 7"/>
          <p:cNvSpPr>
            <a:spLocks noGrp="1"/>
          </p:cNvSpPr>
          <p:nvPr>
            <p:ph sz="quarter" idx="10"/>
          </p:nvPr>
        </p:nvSpPr>
        <p:spPr>
          <a:xfrm>
            <a:off x="297180" y="1342572"/>
            <a:ext cx="8465820" cy="4191000"/>
          </a:xfrm>
        </p:spPr>
        <p:txBody>
          <a:bodyPr/>
          <a:lstStyle/>
          <a:p>
            <a:pPr marL="465138" indent="-465138"/>
            <a:r>
              <a:rPr lang="en-US" dirty="0"/>
              <a:t>Horizon Analysis</a:t>
            </a:r>
          </a:p>
          <a:p>
            <a:pPr marL="914400" lvl="1" indent="-457200"/>
            <a:r>
              <a:rPr lang="en-US" dirty="0"/>
              <a:t>Select a particular holding period and predict the yield curve at end of period</a:t>
            </a:r>
          </a:p>
          <a:p>
            <a:pPr marL="914400" lvl="1" indent="-457200"/>
            <a:r>
              <a:rPr lang="en-US" dirty="0"/>
              <a:t>Given a bond</a:t>
            </a:r>
            <a:r>
              <a:rPr lang="en-US" altLang="ja-JP" dirty="0"/>
              <a:t>’</a:t>
            </a:r>
            <a:r>
              <a:rPr lang="en-US" dirty="0"/>
              <a:t>s time to maturity at the end of the holding period its yield can be read from the predicted yield curve and the end-of-period price can be calculated</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066800" y="2590800"/>
            <a:ext cx="7315200" cy="990600"/>
          </a:xfrm>
        </p:spPr>
        <p:txBody>
          <a:bodyPr/>
          <a:lstStyle/>
          <a:p>
            <a:r>
              <a:rPr lang="en-US" dirty="0"/>
              <a:t>End of Presentation</a:t>
            </a:r>
          </a:p>
        </p:txBody>
      </p:sp>
    </p:spTree>
    <p:extLst>
      <p:ext uri="{BB962C8B-B14F-4D97-AF65-F5344CB8AC3E}">
        <p14:creationId xmlns:p14="http://schemas.microsoft.com/office/powerpoint/2010/main" val="1251918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98871"/>
            <a:ext cx="8759536" cy="1196529"/>
          </a:xfrm>
        </p:spPr>
        <p:txBody>
          <a:bodyPr>
            <a:noAutofit/>
          </a:bodyPr>
          <a:lstStyle/>
          <a:p>
            <a:r>
              <a:rPr lang="en-US" dirty="0"/>
              <a:t>Prices of 8% Coupon Bond </a:t>
            </a:r>
            <a:br>
              <a:rPr lang="en-US" dirty="0"/>
            </a:br>
            <a:r>
              <a:rPr lang="en-US" dirty="0"/>
              <a:t>(Coupons Paid Semiannually)</a:t>
            </a:r>
          </a:p>
        </p:txBody>
      </p:sp>
      <p:graphicFrame>
        <p:nvGraphicFramePr>
          <p:cNvPr id="2" name="Table 1"/>
          <p:cNvGraphicFramePr>
            <a:graphicFrameLocks noGrp="1"/>
          </p:cNvGraphicFramePr>
          <p:nvPr>
            <p:extLst>
              <p:ext uri="{D42A27DB-BD31-4B8C-83A1-F6EECF244321}">
                <p14:modId xmlns:p14="http://schemas.microsoft.com/office/powerpoint/2010/main" val="3824739137"/>
              </p:ext>
            </p:extLst>
          </p:nvPr>
        </p:nvGraphicFramePr>
        <p:xfrm>
          <a:off x="762001" y="1600200"/>
          <a:ext cx="7543799" cy="1676400"/>
        </p:xfrm>
        <a:graphic>
          <a:graphicData uri="http://schemas.openxmlformats.org/drawingml/2006/table">
            <a:tbl>
              <a:tblPr firstRow="1" bandRow="1">
                <a:tableStyleId>{5940675A-B579-460E-94D1-54222C63F5DA}</a:tableStyleId>
              </a:tblPr>
              <a:tblGrid>
                <a:gridCol w="3117604">
                  <a:extLst>
                    <a:ext uri="{9D8B030D-6E8A-4147-A177-3AD203B41FA5}">
                      <a16:colId xmlns:a16="http://schemas.microsoft.com/office/drawing/2014/main" val="20000"/>
                    </a:ext>
                  </a:extLst>
                </a:gridCol>
                <a:gridCol w="1335379">
                  <a:extLst>
                    <a:ext uri="{9D8B030D-6E8A-4147-A177-3AD203B41FA5}">
                      <a16:colId xmlns:a16="http://schemas.microsoft.com/office/drawing/2014/main" val="20001"/>
                    </a:ext>
                  </a:extLst>
                </a:gridCol>
                <a:gridCol w="1484072">
                  <a:extLst>
                    <a:ext uri="{9D8B030D-6E8A-4147-A177-3AD203B41FA5}">
                      <a16:colId xmlns:a16="http://schemas.microsoft.com/office/drawing/2014/main" val="20002"/>
                    </a:ext>
                  </a:extLst>
                </a:gridCol>
                <a:gridCol w="1606744">
                  <a:extLst>
                    <a:ext uri="{9D8B030D-6E8A-4147-A177-3AD203B41FA5}">
                      <a16:colId xmlns:a16="http://schemas.microsoft.com/office/drawing/2014/main" val="20003"/>
                    </a:ext>
                  </a:extLst>
                </a:gridCol>
              </a:tblGrid>
              <a:tr h="356805">
                <a:tc>
                  <a:txBody>
                    <a:bodyPr/>
                    <a:lstStyle/>
                    <a:p>
                      <a:pPr algn="ctr"/>
                      <a:r>
                        <a:rPr lang="en-US" sz="1400" b="1" dirty="0">
                          <a:latin typeface="Verdana" pitchFamily="34" charset="0"/>
                          <a:ea typeface="Verdana" pitchFamily="34" charset="0"/>
                          <a:cs typeface="Verdana" pitchFamily="34" charset="0"/>
                        </a:rPr>
                        <a:t>Yield to Maturity (ARP)</a:t>
                      </a:r>
                    </a:p>
                  </a:txBody>
                  <a:tcPr marL="80534" marR="80534" anchor="ctr"/>
                </a:tc>
                <a:tc>
                  <a:txBody>
                    <a:bodyPr/>
                    <a:lstStyle/>
                    <a:p>
                      <a:pPr algn="ctr"/>
                      <a:r>
                        <a:rPr lang="en-US" sz="1400" b="1" i="1" dirty="0">
                          <a:latin typeface="Verdana" pitchFamily="34" charset="0"/>
                          <a:ea typeface="Verdana" pitchFamily="34" charset="0"/>
                          <a:cs typeface="Verdana" pitchFamily="34" charset="0"/>
                        </a:rPr>
                        <a:t>T</a:t>
                      </a:r>
                      <a:r>
                        <a:rPr lang="en-US" sz="1400" b="1" dirty="0">
                          <a:latin typeface="Verdana" pitchFamily="34" charset="0"/>
                          <a:ea typeface="Verdana" pitchFamily="34" charset="0"/>
                          <a:cs typeface="Verdana" pitchFamily="34" charset="0"/>
                        </a:rPr>
                        <a:t>=1 Year</a:t>
                      </a:r>
                    </a:p>
                  </a:txBody>
                  <a:tcPr marL="80534" marR="8053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i="1" dirty="0">
                          <a:latin typeface="Verdana" pitchFamily="34" charset="0"/>
                          <a:ea typeface="Verdana" pitchFamily="34" charset="0"/>
                          <a:cs typeface="Verdana" pitchFamily="34" charset="0"/>
                        </a:rPr>
                        <a:t>T</a:t>
                      </a:r>
                      <a:r>
                        <a:rPr lang="en-US" sz="1400" b="1" dirty="0">
                          <a:latin typeface="Verdana" pitchFamily="34" charset="0"/>
                          <a:ea typeface="Verdana" pitchFamily="34" charset="0"/>
                          <a:cs typeface="Verdana" pitchFamily="34" charset="0"/>
                        </a:rPr>
                        <a:t>=10 Year</a:t>
                      </a:r>
                    </a:p>
                  </a:txBody>
                  <a:tcPr marL="80534" marR="8053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i="1" dirty="0">
                          <a:latin typeface="Verdana" pitchFamily="34" charset="0"/>
                          <a:ea typeface="Verdana" pitchFamily="34" charset="0"/>
                          <a:cs typeface="Verdana" pitchFamily="34" charset="0"/>
                        </a:rPr>
                        <a:t>T</a:t>
                      </a:r>
                      <a:r>
                        <a:rPr lang="en-US" sz="1400" b="1" dirty="0">
                          <a:latin typeface="Verdana" pitchFamily="34" charset="0"/>
                          <a:ea typeface="Verdana" pitchFamily="34" charset="0"/>
                          <a:cs typeface="Verdana" pitchFamily="34" charset="0"/>
                        </a:rPr>
                        <a:t>=20 Years</a:t>
                      </a:r>
                    </a:p>
                  </a:txBody>
                  <a:tcPr marL="80534" marR="80534" anchor="ctr"/>
                </a:tc>
                <a:extLst>
                  <a:ext uri="{0D108BD9-81ED-4DB2-BD59-A6C34878D82A}">
                    <a16:rowId xmlns:a16="http://schemas.microsoft.com/office/drawing/2014/main" val="10000"/>
                  </a:ext>
                </a:extLst>
              </a:tr>
              <a:tr h="439865">
                <a:tc>
                  <a:txBody>
                    <a:bodyPr/>
                    <a:lstStyle/>
                    <a:p>
                      <a:r>
                        <a:rPr lang="en-US" sz="1400" dirty="0">
                          <a:latin typeface="Verdana" pitchFamily="34" charset="0"/>
                          <a:ea typeface="Verdana" pitchFamily="34" charset="0"/>
                          <a:cs typeface="Verdana" pitchFamily="34" charset="0"/>
                        </a:rPr>
                        <a:t>8%</a:t>
                      </a:r>
                    </a:p>
                  </a:txBody>
                  <a:tcPr marL="80534" marR="80534" anchor="ctr"/>
                </a:tc>
                <a:tc>
                  <a:txBody>
                    <a:bodyPr/>
                    <a:lstStyle/>
                    <a:p>
                      <a:pPr algn="r"/>
                      <a:r>
                        <a:rPr lang="en-US" sz="1400" dirty="0">
                          <a:latin typeface="Verdana" pitchFamily="34" charset="0"/>
                          <a:ea typeface="Verdana" pitchFamily="34" charset="0"/>
                          <a:cs typeface="Verdana" pitchFamily="34" charset="0"/>
                        </a:rPr>
                        <a:t>1,000.00</a:t>
                      </a:r>
                    </a:p>
                  </a:txBody>
                  <a:tcPr marL="80534" marR="80534"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a:latin typeface="Verdana" pitchFamily="34" charset="0"/>
                          <a:ea typeface="Verdana" pitchFamily="34" charset="0"/>
                          <a:cs typeface="Verdana" pitchFamily="34" charset="0"/>
                        </a:rPr>
                        <a:t>1,000.00</a:t>
                      </a:r>
                    </a:p>
                  </a:txBody>
                  <a:tcPr marL="80534" marR="80534"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a:latin typeface="Verdana" pitchFamily="34" charset="0"/>
                          <a:ea typeface="Verdana" pitchFamily="34" charset="0"/>
                          <a:cs typeface="Verdana" pitchFamily="34" charset="0"/>
                        </a:rPr>
                        <a:t>1,000.00</a:t>
                      </a:r>
                    </a:p>
                  </a:txBody>
                  <a:tcPr marL="80534" marR="80534" anchor="ctr"/>
                </a:tc>
                <a:extLst>
                  <a:ext uri="{0D108BD9-81ED-4DB2-BD59-A6C34878D82A}">
                    <a16:rowId xmlns:a16="http://schemas.microsoft.com/office/drawing/2014/main" val="10001"/>
                  </a:ext>
                </a:extLst>
              </a:tr>
              <a:tr h="439865">
                <a:tc>
                  <a:txBody>
                    <a:bodyPr/>
                    <a:lstStyle/>
                    <a:p>
                      <a:r>
                        <a:rPr lang="en-US" sz="1400" dirty="0">
                          <a:latin typeface="Verdana" pitchFamily="34" charset="0"/>
                          <a:ea typeface="Verdana" pitchFamily="34" charset="0"/>
                          <a:cs typeface="Verdana" pitchFamily="34" charset="0"/>
                        </a:rPr>
                        <a:t>9%</a:t>
                      </a:r>
                    </a:p>
                  </a:txBody>
                  <a:tcPr marL="80534" marR="80534" anchor="ctr"/>
                </a:tc>
                <a:tc>
                  <a:txBody>
                    <a:bodyPr/>
                    <a:lstStyle/>
                    <a:p>
                      <a:pPr algn="r"/>
                      <a:r>
                        <a:rPr lang="en-US" sz="1400" u="sng" dirty="0">
                          <a:latin typeface="Verdana" pitchFamily="34" charset="0"/>
                          <a:ea typeface="Verdana" pitchFamily="34" charset="0"/>
                          <a:cs typeface="Verdana" pitchFamily="34" charset="0"/>
                        </a:rPr>
                        <a:t>990.64</a:t>
                      </a:r>
                    </a:p>
                  </a:txBody>
                  <a:tcPr marL="80534" marR="80534" anchor="ctr"/>
                </a:tc>
                <a:tc>
                  <a:txBody>
                    <a:bodyPr/>
                    <a:lstStyle/>
                    <a:p>
                      <a:pPr algn="r"/>
                      <a:r>
                        <a:rPr lang="en-US" sz="1400" u="sng" dirty="0">
                          <a:latin typeface="Verdana" pitchFamily="34" charset="0"/>
                          <a:ea typeface="Verdana" pitchFamily="34" charset="0"/>
                          <a:cs typeface="Verdana" pitchFamily="34" charset="0"/>
                        </a:rPr>
                        <a:t>934.96</a:t>
                      </a:r>
                    </a:p>
                  </a:txBody>
                  <a:tcPr marL="80534" marR="80534" anchor="ctr"/>
                </a:tc>
                <a:tc>
                  <a:txBody>
                    <a:bodyPr/>
                    <a:lstStyle/>
                    <a:p>
                      <a:pPr algn="r"/>
                      <a:r>
                        <a:rPr lang="en-US" sz="1400" u="sng" dirty="0">
                          <a:latin typeface="Verdana" pitchFamily="34" charset="0"/>
                          <a:ea typeface="Verdana" pitchFamily="34" charset="0"/>
                          <a:cs typeface="Verdana" pitchFamily="34" charset="0"/>
                        </a:rPr>
                        <a:t>907.99</a:t>
                      </a:r>
                    </a:p>
                  </a:txBody>
                  <a:tcPr marL="80534" marR="80534" anchor="ctr"/>
                </a:tc>
                <a:extLst>
                  <a:ext uri="{0D108BD9-81ED-4DB2-BD59-A6C34878D82A}">
                    <a16:rowId xmlns:a16="http://schemas.microsoft.com/office/drawing/2014/main" val="10002"/>
                  </a:ext>
                </a:extLst>
              </a:tr>
              <a:tr h="439865">
                <a:tc>
                  <a:txBody>
                    <a:bodyPr/>
                    <a:lstStyle/>
                    <a:p>
                      <a:r>
                        <a:rPr lang="en-US" sz="1400" dirty="0">
                          <a:latin typeface="Verdana" pitchFamily="34" charset="0"/>
                          <a:ea typeface="Verdana" pitchFamily="34" charset="0"/>
                          <a:cs typeface="Verdana" pitchFamily="34" charset="0"/>
                        </a:rPr>
                        <a:t>Fall in price (%)</a:t>
                      </a:r>
                      <a:r>
                        <a:rPr lang="en-US" sz="1400" baseline="30000" dirty="0">
                          <a:latin typeface="Verdana" pitchFamily="34" charset="0"/>
                          <a:ea typeface="Verdana" pitchFamily="34" charset="0"/>
                          <a:cs typeface="Verdana" pitchFamily="34" charset="0"/>
                        </a:rPr>
                        <a:t>*</a:t>
                      </a:r>
                    </a:p>
                  </a:txBody>
                  <a:tcPr marL="80534" marR="80534" anchor="ctr"/>
                </a:tc>
                <a:tc>
                  <a:txBody>
                    <a:bodyPr/>
                    <a:lstStyle/>
                    <a:p>
                      <a:pPr algn="r"/>
                      <a:r>
                        <a:rPr lang="en-US" sz="1400" dirty="0">
                          <a:latin typeface="Verdana" pitchFamily="34" charset="0"/>
                          <a:ea typeface="Verdana" pitchFamily="34" charset="0"/>
                          <a:cs typeface="Verdana" pitchFamily="34" charset="0"/>
                        </a:rPr>
                        <a:t>0.94%</a:t>
                      </a:r>
                    </a:p>
                  </a:txBody>
                  <a:tcPr marL="80534" marR="80534" anchor="ctr"/>
                </a:tc>
                <a:tc>
                  <a:txBody>
                    <a:bodyPr/>
                    <a:lstStyle/>
                    <a:p>
                      <a:pPr algn="r"/>
                      <a:r>
                        <a:rPr lang="en-US" sz="1400" dirty="0">
                          <a:latin typeface="Verdana" pitchFamily="34" charset="0"/>
                          <a:ea typeface="Verdana" pitchFamily="34" charset="0"/>
                          <a:cs typeface="Verdana" pitchFamily="34" charset="0"/>
                        </a:rPr>
                        <a:t>6.50%</a:t>
                      </a:r>
                    </a:p>
                  </a:txBody>
                  <a:tcPr marL="80534" marR="80534" anchor="ctr"/>
                </a:tc>
                <a:tc>
                  <a:txBody>
                    <a:bodyPr/>
                    <a:lstStyle/>
                    <a:p>
                      <a:pPr algn="r"/>
                      <a:r>
                        <a:rPr lang="en-US" sz="1400" dirty="0">
                          <a:latin typeface="Verdana" pitchFamily="34" charset="0"/>
                          <a:ea typeface="Verdana" pitchFamily="34" charset="0"/>
                          <a:cs typeface="Verdana" pitchFamily="34" charset="0"/>
                        </a:rPr>
                        <a:t>9.20%</a:t>
                      </a:r>
                    </a:p>
                  </a:txBody>
                  <a:tcPr marL="80534" marR="80534" anchor="ctr"/>
                </a:tc>
                <a:extLst>
                  <a:ext uri="{0D108BD9-81ED-4DB2-BD59-A6C34878D82A}">
                    <a16:rowId xmlns:a16="http://schemas.microsoft.com/office/drawing/2014/main" val="10003"/>
                  </a:ext>
                </a:extLst>
              </a:tr>
            </a:tbl>
          </a:graphicData>
        </a:graphic>
      </p:graphicFrame>
      <p:sp>
        <p:nvSpPr>
          <p:cNvPr id="8" name="Content Placeholder 7"/>
          <p:cNvSpPr>
            <a:spLocks noGrp="1"/>
          </p:cNvSpPr>
          <p:nvPr>
            <p:ph sz="quarter" idx="12"/>
          </p:nvPr>
        </p:nvSpPr>
        <p:spPr>
          <a:xfrm>
            <a:off x="609600" y="3429000"/>
            <a:ext cx="7966364" cy="1115644"/>
          </a:xfrm>
        </p:spPr>
        <p:txBody>
          <a:bodyPr/>
          <a:lstStyle/>
          <a:p>
            <a:pPr marL="0" indent="0">
              <a:buNone/>
            </a:pPr>
            <a:r>
              <a:rPr lang="en-US" sz="2400" baseline="30000" dirty="0"/>
              <a:t>*</a:t>
            </a:r>
            <a:r>
              <a:rPr lang="en-US" sz="2400" dirty="0"/>
              <a:t>Equals value of bond at a 9% yield to maturity divided by value of bond at (the original) 8%yield, minus 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90714"/>
            <a:ext cx="8759536" cy="1143000"/>
          </a:xfrm>
        </p:spPr>
        <p:txBody>
          <a:bodyPr>
            <a:noAutofit/>
          </a:bodyPr>
          <a:lstStyle/>
          <a:p>
            <a:r>
              <a:rPr lang="en-US" dirty="0"/>
              <a:t>Prices of Zero-Coupon Bond</a:t>
            </a:r>
            <a:br>
              <a:rPr lang="en-US" dirty="0"/>
            </a:br>
            <a:r>
              <a:rPr lang="en-US" dirty="0"/>
              <a:t>(Semiannual Compounding)</a:t>
            </a:r>
          </a:p>
        </p:txBody>
      </p:sp>
      <p:graphicFrame>
        <p:nvGraphicFramePr>
          <p:cNvPr id="2" name="Table 1"/>
          <p:cNvGraphicFramePr>
            <a:graphicFrameLocks noGrp="1"/>
          </p:cNvGraphicFramePr>
          <p:nvPr>
            <p:extLst>
              <p:ext uri="{D42A27DB-BD31-4B8C-83A1-F6EECF244321}">
                <p14:modId xmlns:p14="http://schemas.microsoft.com/office/powerpoint/2010/main" val="1611497446"/>
              </p:ext>
            </p:extLst>
          </p:nvPr>
        </p:nvGraphicFramePr>
        <p:xfrm>
          <a:off x="899887" y="1571172"/>
          <a:ext cx="7315199" cy="1339971"/>
        </p:xfrm>
        <a:graphic>
          <a:graphicData uri="http://schemas.openxmlformats.org/drawingml/2006/table">
            <a:tbl>
              <a:tblPr firstRow="1" bandRow="1">
                <a:tableStyleId>{5940675A-B579-460E-94D1-54222C63F5DA}</a:tableStyleId>
              </a:tblPr>
              <a:tblGrid>
                <a:gridCol w="2570205">
                  <a:extLst>
                    <a:ext uri="{9D8B030D-6E8A-4147-A177-3AD203B41FA5}">
                      <a16:colId xmlns:a16="http://schemas.microsoft.com/office/drawing/2014/main" val="20000"/>
                    </a:ext>
                  </a:extLst>
                </a:gridCol>
                <a:gridCol w="1779373">
                  <a:extLst>
                    <a:ext uri="{9D8B030D-6E8A-4147-A177-3AD203B41FA5}">
                      <a16:colId xmlns:a16="http://schemas.microsoft.com/office/drawing/2014/main" val="20001"/>
                    </a:ext>
                  </a:extLst>
                </a:gridCol>
                <a:gridCol w="1449859">
                  <a:extLst>
                    <a:ext uri="{9D8B030D-6E8A-4147-A177-3AD203B41FA5}">
                      <a16:colId xmlns:a16="http://schemas.microsoft.com/office/drawing/2014/main" val="20002"/>
                    </a:ext>
                  </a:extLst>
                </a:gridCol>
                <a:gridCol w="1515762">
                  <a:extLst>
                    <a:ext uri="{9D8B030D-6E8A-4147-A177-3AD203B41FA5}">
                      <a16:colId xmlns:a16="http://schemas.microsoft.com/office/drawing/2014/main" val="20003"/>
                    </a:ext>
                  </a:extLst>
                </a:gridCol>
              </a:tblGrid>
              <a:tr h="304800">
                <a:tc>
                  <a:txBody>
                    <a:bodyPr/>
                    <a:lstStyle/>
                    <a:p>
                      <a:pPr algn="ctr"/>
                      <a:r>
                        <a:rPr lang="en-US" sz="1400" b="1" dirty="0">
                          <a:latin typeface="Verdana" pitchFamily="34" charset="0"/>
                          <a:ea typeface="Verdana" pitchFamily="34" charset="0"/>
                          <a:cs typeface="Verdana" pitchFamily="34" charset="0"/>
                        </a:rPr>
                        <a:t>Yield to Maturity (ARP)</a:t>
                      </a:r>
                    </a:p>
                  </a:txBody>
                  <a:tcPr marL="69651" marR="69651" anchor="ctr"/>
                </a:tc>
                <a:tc>
                  <a:txBody>
                    <a:bodyPr/>
                    <a:lstStyle/>
                    <a:p>
                      <a:pPr algn="ctr"/>
                      <a:r>
                        <a:rPr lang="en-US" sz="1400" b="1" i="1" dirty="0">
                          <a:latin typeface="Verdana" pitchFamily="34" charset="0"/>
                          <a:ea typeface="Verdana" pitchFamily="34" charset="0"/>
                          <a:cs typeface="Verdana" pitchFamily="34" charset="0"/>
                        </a:rPr>
                        <a:t>T</a:t>
                      </a:r>
                      <a:r>
                        <a:rPr lang="en-US" sz="1400" b="1" dirty="0">
                          <a:latin typeface="Verdana" pitchFamily="34" charset="0"/>
                          <a:ea typeface="Verdana" pitchFamily="34" charset="0"/>
                          <a:cs typeface="Verdana" pitchFamily="34" charset="0"/>
                        </a:rPr>
                        <a:t>=1 Year</a:t>
                      </a:r>
                    </a:p>
                  </a:txBody>
                  <a:tcPr marL="69651" marR="6965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i="1" dirty="0">
                          <a:latin typeface="Verdana" pitchFamily="34" charset="0"/>
                          <a:ea typeface="Verdana" pitchFamily="34" charset="0"/>
                          <a:cs typeface="Verdana" pitchFamily="34" charset="0"/>
                        </a:rPr>
                        <a:t>T</a:t>
                      </a:r>
                      <a:r>
                        <a:rPr lang="en-US" sz="1400" b="1" dirty="0">
                          <a:latin typeface="Verdana" pitchFamily="34" charset="0"/>
                          <a:ea typeface="Verdana" pitchFamily="34" charset="0"/>
                          <a:cs typeface="Verdana" pitchFamily="34" charset="0"/>
                        </a:rPr>
                        <a:t>=10 Year</a:t>
                      </a:r>
                    </a:p>
                  </a:txBody>
                  <a:tcPr marL="69651" marR="6965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i="1" dirty="0">
                          <a:latin typeface="Verdana" pitchFamily="34" charset="0"/>
                          <a:ea typeface="Verdana" pitchFamily="34" charset="0"/>
                          <a:cs typeface="Verdana" pitchFamily="34" charset="0"/>
                        </a:rPr>
                        <a:t>T</a:t>
                      </a:r>
                      <a:r>
                        <a:rPr lang="en-US" sz="1400" b="1" dirty="0">
                          <a:latin typeface="Verdana" pitchFamily="34" charset="0"/>
                          <a:ea typeface="Verdana" pitchFamily="34" charset="0"/>
                          <a:cs typeface="Verdana" pitchFamily="34" charset="0"/>
                        </a:rPr>
                        <a:t>=20 Years</a:t>
                      </a:r>
                    </a:p>
                  </a:txBody>
                  <a:tcPr marL="69651" marR="69651" anchor="ctr"/>
                </a:tc>
                <a:extLst>
                  <a:ext uri="{0D108BD9-81ED-4DB2-BD59-A6C34878D82A}">
                    <a16:rowId xmlns:a16="http://schemas.microsoft.com/office/drawing/2014/main" val="10000"/>
                  </a:ext>
                </a:extLst>
              </a:tr>
              <a:tr h="345057">
                <a:tc>
                  <a:txBody>
                    <a:bodyPr/>
                    <a:lstStyle/>
                    <a:p>
                      <a:r>
                        <a:rPr lang="en-US" sz="1400" dirty="0">
                          <a:latin typeface="Verdana" pitchFamily="34" charset="0"/>
                          <a:ea typeface="Verdana" pitchFamily="34" charset="0"/>
                          <a:cs typeface="Verdana" pitchFamily="34" charset="0"/>
                        </a:rPr>
                        <a:t>8%</a:t>
                      </a:r>
                    </a:p>
                  </a:txBody>
                  <a:tcPr marL="69651" marR="69651" anchor="ctr"/>
                </a:tc>
                <a:tc>
                  <a:txBody>
                    <a:bodyPr/>
                    <a:lstStyle/>
                    <a:p>
                      <a:pPr algn="r"/>
                      <a:r>
                        <a:rPr lang="en-US" sz="1400" dirty="0">
                          <a:latin typeface="Verdana" pitchFamily="34" charset="0"/>
                          <a:ea typeface="Verdana" pitchFamily="34" charset="0"/>
                          <a:cs typeface="Verdana" pitchFamily="34" charset="0"/>
                        </a:rPr>
                        <a:t>924.56</a:t>
                      </a:r>
                    </a:p>
                  </a:txBody>
                  <a:tcPr marL="79083" marR="79083" anchor="ctr"/>
                </a:tc>
                <a:tc>
                  <a:txBody>
                    <a:bodyPr/>
                    <a:lstStyle/>
                    <a:p>
                      <a:pPr algn="r"/>
                      <a:r>
                        <a:rPr lang="en-US" sz="1400" dirty="0">
                          <a:latin typeface="Verdana" pitchFamily="34" charset="0"/>
                          <a:ea typeface="Verdana" pitchFamily="34" charset="0"/>
                          <a:cs typeface="Verdana" pitchFamily="34" charset="0"/>
                        </a:rPr>
                        <a:t>456.39</a:t>
                      </a:r>
                    </a:p>
                  </a:txBody>
                  <a:tcPr marL="79083" marR="79083" anchor="ctr"/>
                </a:tc>
                <a:tc>
                  <a:txBody>
                    <a:bodyPr/>
                    <a:lstStyle/>
                    <a:p>
                      <a:pPr algn="r"/>
                      <a:r>
                        <a:rPr lang="en-US" sz="1400" dirty="0">
                          <a:latin typeface="Verdana" pitchFamily="34" charset="0"/>
                          <a:ea typeface="Verdana" pitchFamily="34" charset="0"/>
                          <a:cs typeface="Verdana" pitchFamily="34" charset="0"/>
                        </a:rPr>
                        <a:t>208.29</a:t>
                      </a:r>
                    </a:p>
                  </a:txBody>
                  <a:tcPr marL="79083" marR="79083" anchor="ctr"/>
                </a:tc>
                <a:extLst>
                  <a:ext uri="{0D108BD9-81ED-4DB2-BD59-A6C34878D82A}">
                    <a16:rowId xmlns:a16="http://schemas.microsoft.com/office/drawing/2014/main" val="10001"/>
                  </a:ext>
                </a:extLst>
              </a:tr>
              <a:tr h="345057">
                <a:tc>
                  <a:txBody>
                    <a:bodyPr/>
                    <a:lstStyle/>
                    <a:p>
                      <a:r>
                        <a:rPr lang="en-US" sz="1400" dirty="0">
                          <a:latin typeface="Verdana" pitchFamily="34" charset="0"/>
                          <a:ea typeface="Verdana" pitchFamily="34" charset="0"/>
                          <a:cs typeface="Verdana" pitchFamily="34" charset="0"/>
                        </a:rPr>
                        <a:t>9%</a:t>
                      </a:r>
                    </a:p>
                  </a:txBody>
                  <a:tcPr marL="69651" marR="69651" anchor="ctr"/>
                </a:tc>
                <a:tc>
                  <a:txBody>
                    <a:bodyPr/>
                    <a:lstStyle/>
                    <a:p>
                      <a:pPr algn="r"/>
                      <a:r>
                        <a:rPr lang="en-US" sz="1400" u="sng" dirty="0">
                          <a:latin typeface="Verdana" pitchFamily="34" charset="0"/>
                          <a:ea typeface="Verdana" pitchFamily="34" charset="0"/>
                          <a:cs typeface="Verdana" pitchFamily="34" charset="0"/>
                        </a:rPr>
                        <a:t>915.73</a:t>
                      </a:r>
                    </a:p>
                  </a:txBody>
                  <a:tcPr marL="79083" marR="79083" anchor="ctr"/>
                </a:tc>
                <a:tc>
                  <a:txBody>
                    <a:bodyPr/>
                    <a:lstStyle/>
                    <a:p>
                      <a:pPr algn="r"/>
                      <a:r>
                        <a:rPr lang="en-US" sz="1400" u="sng" dirty="0">
                          <a:latin typeface="Verdana" pitchFamily="34" charset="0"/>
                          <a:ea typeface="Verdana" pitchFamily="34" charset="0"/>
                          <a:cs typeface="Verdana" pitchFamily="34" charset="0"/>
                        </a:rPr>
                        <a:t>414.64</a:t>
                      </a:r>
                    </a:p>
                  </a:txBody>
                  <a:tcPr marL="79083" marR="79083" anchor="ctr"/>
                </a:tc>
                <a:tc>
                  <a:txBody>
                    <a:bodyPr/>
                    <a:lstStyle/>
                    <a:p>
                      <a:pPr algn="r"/>
                      <a:r>
                        <a:rPr lang="en-US" sz="1400" u="sng" dirty="0">
                          <a:latin typeface="Verdana" pitchFamily="34" charset="0"/>
                          <a:ea typeface="Verdana" pitchFamily="34" charset="0"/>
                          <a:cs typeface="Verdana" pitchFamily="34" charset="0"/>
                        </a:rPr>
                        <a:t>171.93</a:t>
                      </a:r>
                    </a:p>
                  </a:txBody>
                  <a:tcPr marL="79083" marR="79083" anchor="ctr"/>
                </a:tc>
                <a:extLst>
                  <a:ext uri="{0D108BD9-81ED-4DB2-BD59-A6C34878D82A}">
                    <a16:rowId xmlns:a16="http://schemas.microsoft.com/office/drawing/2014/main" val="10002"/>
                  </a:ext>
                </a:extLst>
              </a:tr>
              <a:tr h="345057">
                <a:tc>
                  <a:txBody>
                    <a:bodyPr/>
                    <a:lstStyle/>
                    <a:p>
                      <a:r>
                        <a:rPr lang="en-US" sz="1400" dirty="0">
                          <a:latin typeface="Verdana" pitchFamily="34" charset="0"/>
                          <a:ea typeface="Verdana" pitchFamily="34" charset="0"/>
                          <a:cs typeface="Verdana" pitchFamily="34" charset="0"/>
                        </a:rPr>
                        <a:t>Fall in price (%)</a:t>
                      </a:r>
                      <a:r>
                        <a:rPr lang="en-US" sz="1400" baseline="30000" dirty="0">
                          <a:latin typeface="Verdana" pitchFamily="34" charset="0"/>
                          <a:ea typeface="Verdana" pitchFamily="34" charset="0"/>
                          <a:cs typeface="Verdana" pitchFamily="34" charset="0"/>
                        </a:rPr>
                        <a:t>*</a:t>
                      </a:r>
                    </a:p>
                  </a:txBody>
                  <a:tcPr marL="69651" marR="69651" anchor="ctr"/>
                </a:tc>
                <a:tc>
                  <a:txBody>
                    <a:bodyPr/>
                    <a:lstStyle/>
                    <a:p>
                      <a:pPr marL="228600" indent="-228600" algn="r"/>
                      <a:r>
                        <a:rPr lang="en-US" sz="1400" dirty="0">
                          <a:latin typeface="Verdana" pitchFamily="34" charset="0"/>
                          <a:ea typeface="Verdana" pitchFamily="34" charset="0"/>
                          <a:cs typeface="Verdana" pitchFamily="34" charset="0"/>
                        </a:rPr>
                        <a:t>0.96%</a:t>
                      </a:r>
                    </a:p>
                  </a:txBody>
                  <a:tcPr marL="79083" marR="79083" anchor="ctr"/>
                </a:tc>
                <a:tc>
                  <a:txBody>
                    <a:bodyPr/>
                    <a:lstStyle/>
                    <a:p>
                      <a:pPr algn="r"/>
                      <a:r>
                        <a:rPr lang="en-US" sz="1400" dirty="0">
                          <a:latin typeface="Verdana" pitchFamily="34" charset="0"/>
                          <a:ea typeface="Verdana" pitchFamily="34" charset="0"/>
                          <a:cs typeface="Verdana" pitchFamily="34" charset="0"/>
                        </a:rPr>
                        <a:t>9.15%</a:t>
                      </a:r>
                    </a:p>
                  </a:txBody>
                  <a:tcPr marL="79083" marR="79083" anchor="ctr"/>
                </a:tc>
                <a:tc>
                  <a:txBody>
                    <a:bodyPr/>
                    <a:lstStyle/>
                    <a:p>
                      <a:pPr algn="r"/>
                      <a:r>
                        <a:rPr lang="en-US" sz="1400" dirty="0">
                          <a:latin typeface="Verdana" pitchFamily="34" charset="0"/>
                          <a:ea typeface="Verdana" pitchFamily="34" charset="0"/>
                          <a:cs typeface="Verdana" pitchFamily="34" charset="0"/>
                        </a:rPr>
                        <a:t>17.46%</a:t>
                      </a:r>
                    </a:p>
                  </a:txBody>
                  <a:tcPr marL="79083" marR="79083" anchor="ctr"/>
                </a:tc>
                <a:extLst>
                  <a:ext uri="{0D108BD9-81ED-4DB2-BD59-A6C34878D82A}">
                    <a16:rowId xmlns:a16="http://schemas.microsoft.com/office/drawing/2014/main" val="10003"/>
                  </a:ext>
                </a:extLst>
              </a:tr>
            </a:tbl>
          </a:graphicData>
        </a:graphic>
      </p:graphicFrame>
      <p:sp>
        <p:nvSpPr>
          <p:cNvPr id="8" name="Content Placeholder 7"/>
          <p:cNvSpPr>
            <a:spLocks noGrp="1"/>
          </p:cNvSpPr>
          <p:nvPr>
            <p:ph sz="quarter" idx="12"/>
          </p:nvPr>
        </p:nvSpPr>
        <p:spPr>
          <a:xfrm>
            <a:off x="609600" y="3126334"/>
            <a:ext cx="8035636" cy="1217066"/>
          </a:xfrm>
        </p:spPr>
        <p:txBody>
          <a:bodyPr/>
          <a:lstStyle/>
          <a:p>
            <a:pPr marL="0" indent="0">
              <a:buNone/>
            </a:pPr>
            <a:r>
              <a:rPr lang="en-US" sz="2400" baseline="30000" dirty="0"/>
              <a:t>*</a:t>
            </a:r>
            <a:r>
              <a:rPr lang="en-US" sz="2400" dirty="0"/>
              <a:t>Equals value of bond at a 9% yield to maturity divided by value of bond at (the original) 8%yield, minus 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152400"/>
            <a:ext cx="8759536" cy="838200"/>
          </a:xfrm>
        </p:spPr>
        <p:txBody>
          <a:bodyPr/>
          <a:lstStyle/>
          <a:p>
            <a:r>
              <a:rPr lang="en-US" dirty="0"/>
              <a:t>Duration</a:t>
            </a:r>
          </a:p>
        </p:txBody>
      </p:sp>
      <p:sp>
        <p:nvSpPr>
          <p:cNvPr id="7" name="Content Placeholder 6"/>
          <p:cNvSpPr>
            <a:spLocks noGrp="1"/>
          </p:cNvSpPr>
          <p:nvPr>
            <p:ph sz="quarter" idx="10"/>
          </p:nvPr>
        </p:nvSpPr>
        <p:spPr>
          <a:xfrm>
            <a:off x="304800" y="1295400"/>
            <a:ext cx="8458200" cy="4343400"/>
          </a:xfrm>
        </p:spPr>
        <p:txBody>
          <a:bodyPr/>
          <a:lstStyle/>
          <a:p>
            <a:pPr marL="457200" indent="-457200">
              <a:spcBef>
                <a:spcPts val="600"/>
              </a:spcBef>
            </a:pPr>
            <a:r>
              <a:rPr lang="en-US" dirty="0"/>
              <a:t>A measure of the effective maturity of a bond</a:t>
            </a:r>
          </a:p>
          <a:p>
            <a:pPr marL="457200" indent="-457200">
              <a:spcBef>
                <a:spcPts val="600"/>
              </a:spcBef>
            </a:pPr>
            <a:r>
              <a:rPr lang="en-US" dirty="0"/>
              <a:t>The weighted average of the times until each payment is received</a:t>
            </a:r>
          </a:p>
          <a:p>
            <a:pPr marL="457200" indent="-457200">
              <a:spcBef>
                <a:spcPts val="600"/>
              </a:spcBef>
            </a:pPr>
            <a:r>
              <a:rPr lang="en-US" dirty="0"/>
              <a:t>The weights are proportional to the present value of the payment</a:t>
            </a:r>
          </a:p>
          <a:p>
            <a:pPr marL="457200" indent="-457200">
              <a:spcBef>
                <a:spcPts val="600"/>
              </a:spcBef>
            </a:pPr>
            <a:r>
              <a:rPr lang="en-US" dirty="0"/>
              <a:t>Duration = Maturity for zero coupon bonds</a:t>
            </a:r>
          </a:p>
          <a:p>
            <a:pPr marL="457200" indent="-457200">
              <a:spcBef>
                <a:spcPts val="600"/>
              </a:spcBef>
            </a:pPr>
            <a:r>
              <a:rPr lang="en-US" dirty="0"/>
              <a:t>Duration &lt; Maturity for coupon bonds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152400"/>
            <a:ext cx="8759536" cy="838200"/>
          </a:xfrm>
        </p:spPr>
        <p:txBody>
          <a:bodyPr/>
          <a:lstStyle/>
          <a:p>
            <a:r>
              <a:rPr lang="en-US" dirty="0"/>
              <a:t>Duration Calculation</a:t>
            </a:r>
          </a:p>
        </p:txBody>
      </p:sp>
      <p:sp>
        <p:nvSpPr>
          <p:cNvPr id="8" name="Content Placeholder 7"/>
          <p:cNvSpPr>
            <a:spLocks noGrp="1"/>
          </p:cNvSpPr>
          <p:nvPr>
            <p:ph sz="quarter" idx="10"/>
          </p:nvPr>
        </p:nvSpPr>
        <p:spPr>
          <a:xfrm>
            <a:off x="304800" y="1295400"/>
            <a:ext cx="8199120" cy="609600"/>
          </a:xfrm>
        </p:spPr>
        <p:txBody>
          <a:bodyPr/>
          <a:lstStyle/>
          <a:p>
            <a:pPr marL="457200" indent="-457200"/>
            <a:r>
              <a:rPr lang="en-US" dirty="0"/>
              <a:t>Duration calculation:</a:t>
            </a:r>
          </a:p>
        </p:txBody>
      </p:sp>
      <p:graphicFrame>
        <p:nvGraphicFramePr>
          <p:cNvPr id="2" name="Object 1"/>
          <p:cNvGraphicFramePr>
            <a:graphicFrameLocks noChangeAspect="1"/>
          </p:cNvGraphicFramePr>
          <p:nvPr>
            <p:extLst>
              <p:ext uri="{D42A27DB-BD31-4B8C-83A1-F6EECF244321}">
                <p14:modId xmlns:p14="http://schemas.microsoft.com/office/powerpoint/2010/main" val="500934453"/>
              </p:ext>
            </p:extLst>
          </p:nvPr>
        </p:nvGraphicFramePr>
        <p:xfrm>
          <a:off x="3295650" y="1987550"/>
          <a:ext cx="2435225" cy="1119188"/>
        </p:xfrm>
        <a:graphic>
          <a:graphicData uri="http://schemas.openxmlformats.org/presentationml/2006/ole">
            <mc:AlternateContent xmlns:mc="http://schemas.openxmlformats.org/markup-compatibility/2006">
              <mc:Choice xmlns:v="urn:schemas-microsoft-com:vml" Requires="v">
                <p:oleObj spid="_x0000_s1224" name="Equation" r:id="rId3" imgW="939600" imgH="431640" progId="Equation.3">
                  <p:embed/>
                </p:oleObj>
              </mc:Choice>
              <mc:Fallback>
                <p:oleObj name="Equation" r:id="rId3" imgW="939600" imgH="431640" progId="Equation.3">
                  <p:embed/>
                  <p:pic>
                    <p:nvPicPr>
                      <p:cNvPr id="0" name=""/>
                      <p:cNvPicPr/>
                      <p:nvPr/>
                    </p:nvPicPr>
                    <p:blipFill>
                      <a:blip r:embed="rId4"/>
                      <a:stretch>
                        <a:fillRect/>
                      </a:stretch>
                    </p:blipFill>
                    <p:spPr>
                      <a:xfrm>
                        <a:off x="3295650" y="1987550"/>
                        <a:ext cx="2435225" cy="1119188"/>
                      </a:xfrm>
                      <a:prstGeom prst="rect">
                        <a:avLst/>
                      </a:prstGeom>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198692107"/>
              </p:ext>
            </p:extLst>
          </p:nvPr>
        </p:nvGraphicFramePr>
        <p:xfrm>
          <a:off x="542536" y="3352800"/>
          <a:ext cx="2734064" cy="955275"/>
        </p:xfrm>
        <a:graphic>
          <a:graphicData uri="http://schemas.openxmlformats.org/presentationml/2006/ole">
            <mc:AlternateContent xmlns:mc="http://schemas.openxmlformats.org/markup-compatibility/2006">
              <mc:Choice xmlns:v="urn:schemas-microsoft-com:vml" Requires="v">
                <p:oleObj spid="_x0000_s1225" name="Equation" r:id="rId5" imgW="1054080" imgH="368280" progId="Equation.3">
                  <p:embed/>
                </p:oleObj>
              </mc:Choice>
              <mc:Fallback>
                <p:oleObj name="Equation" r:id="rId5" imgW="1054080" imgH="368280" progId="Equation.3">
                  <p:embed/>
                  <p:pic>
                    <p:nvPicPr>
                      <p:cNvPr id="0" name=""/>
                      <p:cNvPicPr/>
                      <p:nvPr/>
                    </p:nvPicPr>
                    <p:blipFill>
                      <a:blip r:embed="rId6"/>
                      <a:stretch>
                        <a:fillRect/>
                      </a:stretch>
                    </p:blipFill>
                    <p:spPr>
                      <a:xfrm>
                        <a:off x="542536" y="3352800"/>
                        <a:ext cx="2734064" cy="955275"/>
                      </a:xfrm>
                      <a:prstGeom prst="rect">
                        <a:avLst/>
                      </a:prstGeom>
                    </p:spPr>
                  </p:pic>
                </p:oleObj>
              </mc:Fallback>
            </mc:AlternateContent>
          </a:graphicData>
        </a:graphic>
      </p:graphicFrame>
      <p:sp>
        <p:nvSpPr>
          <p:cNvPr id="5" name="Content Placeholder 4"/>
          <p:cNvSpPr>
            <a:spLocks noGrp="1"/>
          </p:cNvSpPr>
          <p:nvPr>
            <p:ph sz="quarter" idx="12"/>
          </p:nvPr>
        </p:nvSpPr>
        <p:spPr>
          <a:xfrm>
            <a:off x="457200" y="4343400"/>
            <a:ext cx="8305800" cy="1524000"/>
          </a:xfrm>
        </p:spPr>
        <p:txBody>
          <a:bodyPr/>
          <a:lstStyle/>
          <a:p>
            <a:pPr>
              <a:buNone/>
            </a:pPr>
            <a:r>
              <a:rPr lang="en-US" i="1" dirty="0"/>
              <a:t>CF</a:t>
            </a:r>
            <a:r>
              <a:rPr lang="en-US" i="1" baseline="-25000" dirty="0"/>
              <a:t>t</a:t>
            </a:r>
            <a:r>
              <a:rPr lang="en-US" dirty="0"/>
              <a:t>= Cash Flow at Time t</a:t>
            </a:r>
          </a:p>
          <a:p>
            <a:pPr>
              <a:buNone/>
            </a:pPr>
            <a:r>
              <a:rPr lang="en-US" dirty="0"/>
              <a:t>P = Price of Bond</a:t>
            </a:r>
          </a:p>
          <a:p>
            <a:pPr>
              <a:buNone/>
            </a:pPr>
            <a:r>
              <a:rPr lang="en-US" dirty="0"/>
              <a:t>y= Yield to Maturity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152400"/>
            <a:ext cx="8759536" cy="838200"/>
          </a:xfrm>
        </p:spPr>
        <p:txBody>
          <a:bodyPr/>
          <a:lstStyle/>
          <a:p>
            <a:r>
              <a:rPr lang="en-US" dirty="0"/>
              <a:t>Interest Rate Risk</a:t>
            </a:r>
          </a:p>
        </p:txBody>
      </p:sp>
      <p:sp>
        <p:nvSpPr>
          <p:cNvPr id="7" name="Content Placeholder 6"/>
          <p:cNvSpPr>
            <a:spLocks noGrp="1"/>
          </p:cNvSpPr>
          <p:nvPr>
            <p:ph sz="quarter" idx="10"/>
          </p:nvPr>
        </p:nvSpPr>
        <p:spPr>
          <a:xfrm>
            <a:off x="304800" y="1295400"/>
            <a:ext cx="8534400" cy="990600"/>
          </a:xfrm>
        </p:spPr>
        <p:txBody>
          <a:bodyPr/>
          <a:lstStyle/>
          <a:p>
            <a:pPr marL="465138" indent="-465138"/>
            <a:r>
              <a:rPr lang="en-US" dirty="0"/>
              <a:t>Duration-Price Relationship</a:t>
            </a:r>
          </a:p>
          <a:p>
            <a:pPr marL="914400" lvl="1" indent="-457200"/>
            <a:r>
              <a:rPr lang="en-US" dirty="0"/>
              <a:t>Price change is proportional to duration</a:t>
            </a:r>
          </a:p>
        </p:txBody>
      </p:sp>
      <p:graphicFrame>
        <p:nvGraphicFramePr>
          <p:cNvPr id="12" name="Object 11"/>
          <p:cNvGraphicFramePr>
            <a:graphicFrameLocks noChangeAspect="1"/>
          </p:cNvGraphicFramePr>
          <p:nvPr>
            <p:extLst>
              <p:ext uri="{D42A27DB-BD31-4B8C-83A1-F6EECF244321}">
                <p14:modId xmlns:p14="http://schemas.microsoft.com/office/powerpoint/2010/main" val="2248125228"/>
              </p:ext>
            </p:extLst>
          </p:nvPr>
        </p:nvGraphicFramePr>
        <p:xfrm>
          <a:off x="2923004" y="2438400"/>
          <a:ext cx="3281854" cy="997107"/>
        </p:xfrm>
        <a:graphic>
          <a:graphicData uri="http://schemas.openxmlformats.org/presentationml/2006/ole">
            <mc:AlternateContent xmlns:mc="http://schemas.openxmlformats.org/markup-compatibility/2006">
              <mc:Choice xmlns:v="urn:schemas-microsoft-com:vml" Requires="v">
                <p:oleObj spid="_x0000_s16616" name="Equation" r:id="rId3" imgW="1295280" imgH="393480" progId="Equation.3">
                  <p:embed/>
                </p:oleObj>
              </mc:Choice>
              <mc:Fallback>
                <p:oleObj name="Equation" r:id="rId3" imgW="1295280" imgH="393480" progId="Equation.3">
                  <p:embed/>
                  <p:pic>
                    <p:nvPicPr>
                      <p:cNvPr id="0" name="Picture 2"/>
                      <p:cNvPicPr>
                        <a:picLocks noChangeAspect="1" noChangeArrowheads="1"/>
                      </p:cNvPicPr>
                      <p:nvPr/>
                    </p:nvPicPr>
                    <p:blipFill>
                      <a:blip r:embed="rId4"/>
                      <a:srcRect/>
                      <a:stretch>
                        <a:fillRect/>
                      </a:stretch>
                    </p:blipFill>
                    <p:spPr bwMode="auto">
                      <a:xfrm>
                        <a:off x="2923004" y="2438400"/>
                        <a:ext cx="3281854" cy="99710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Content Placeholder 10"/>
          <p:cNvSpPr>
            <a:spLocks noGrp="1"/>
          </p:cNvSpPr>
          <p:nvPr>
            <p:ph sz="quarter" idx="12"/>
          </p:nvPr>
        </p:nvSpPr>
        <p:spPr>
          <a:xfrm>
            <a:off x="304800" y="3581400"/>
            <a:ext cx="7772400" cy="457200"/>
          </a:xfrm>
        </p:spPr>
        <p:txBody>
          <a:bodyPr/>
          <a:lstStyle/>
          <a:p>
            <a:pPr marL="914400" lvl="1" indent="-465138"/>
            <a:r>
              <a:rPr lang="en-US" i="1" dirty="0"/>
              <a:t>D</a:t>
            </a:r>
            <a:r>
              <a:rPr lang="en-US" dirty="0"/>
              <a:t>* = Modified duration</a:t>
            </a:r>
          </a:p>
        </p:txBody>
      </p:sp>
      <p:graphicFrame>
        <p:nvGraphicFramePr>
          <p:cNvPr id="13" name="Object 12"/>
          <p:cNvGraphicFramePr>
            <a:graphicFrameLocks noChangeAspect="1"/>
          </p:cNvGraphicFramePr>
          <p:nvPr>
            <p:extLst>
              <p:ext uri="{D42A27DB-BD31-4B8C-83A1-F6EECF244321}">
                <p14:modId xmlns:p14="http://schemas.microsoft.com/office/powerpoint/2010/main" val="1454034087"/>
              </p:ext>
            </p:extLst>
          </p:nvPr>
        </p:nvGraphicFramePr>
        <p:xfrm>
          <a:off x="2939142" y="4267200"/>
          <a:ext cx="2214385" cy="853637"/>
        </p:xfrm>
        <a:graphic>
          <a:graphicData uri="http://schemas.openxmlformats.org/presentationml/2006/ole">
            <mc:AlternateContent xmlns:mc="http://schemas.openxmlformats.org/markup-compatibility/2006">
              <mc:Choice xmlns:v="urn:schemas-microsoft-com:vml" Requires="v">
                <p:oleObj spid="_x0000_s16617" name="Equation" r:id="rId5" imgW="888840" imgH="342720" progId="Equation.3">
                  <p:embed/>
                </p:oleObj>
              </mc:Choice>
              <mc:Fallback>
                <p:oleObj name="Equation" r:id="rId5" imgW="888840" imgH="342720" progId="Equation.3">
                  <p:embed/>
                  <p:pic>
                    <p:nvPicPr>
                      <p:cNvPr id="0" name="Picture 3"/>
                      <p:cNvPicPr>
                        <a:picLocks noChangeAspect="1" noChangeArrowheads="1"/>
                      </p:cNvPicPr>
                      <p:nvPr/>
                    </p:nvPicPr>
                    <p:blipFill>
                      <a:blip r:embed="rId6"/>
                      <a:srcRect/>
                      <a:stretch>
                        <a:fillRect/>
                      </a:stretch>
                    </p:blipFill>
                    <p:spPr bwMode="auto">
                      <a:xfrm>
                        <a:off x="2939142" y="4267200"/>
                        <a:ext cx="2214385" cy="853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1125</TotalTime>
  <Words>1448</Words>
  <Application>Microsoft Office PowerPoint</Application>
  <PresentationFormat>On-screen Show (4:3)</PresentationFormat>
  <Paragraphs>258</Paragraphs>
  <Slides>43</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0" baseType="lpstr">
      <vt:lpstr>Arial</vt:lpstr>
      <vt:lpstr>Calibri</vt:lpstr>
      <vt:lpstr>Courier New</vt:lpstr>
      <vt:lpstr>Verdana</vt:lpstr>
      <vt:lpstr>Wingdings</vt:lpstr>
      <vt:lpstr>Office Theme</vt:lpstr>
      <vt:lpstr>Equation</vt:lpstr>
      <vt:lpstr>Chapter 16</vt:lpstr>
      <vt:lpstr>Chapter Overview</vt:lpstr>
      <vt:lpstr>Characteristics of Interest  Rate Sensitivity</vt:lpstr>
      <vt:lpstr>Change in Bond Price as a Function of Change in Yield to Maturity</vt:lpstr>
      <vt:lpstr>Prices of 8% Coupon Bond  (Coupons Paid Semiannually)</vt:lpstr>
      <vt:lpstr>Prices of Zero-Coupon Bond (Semiannual Compounding)</vt:lpstr>
      <vt:lpstr>Duration</vt:lpstr>
      <vt:lpstr>Duration Calculation</vt:lpstr>
      <vt:lpstr>Interest Rate Risk</vt:lpstr>
      <vt:lpstr>Duration and Interest Rate Risk (1 of 3)</vt:lpstr>
      <vt:lpstr>Duration and Interest Rate Risk (2 of 3)</vt:lpstr>
      <vt:lpstr>Duration and Interest Rate Risk (3 of 3)</vt:lpstr>
      <vt:lpstr>Duration Rules (1 of 2)</vt:lpstr>
      <vt:lpstr>Duration Rules (2 of 2)</vt:lpstr>
      <vt:lpstr>Bond Duration versus Bond Maturity</vt:lpstr>
      <vt:lpstr>Bond Durations  (Yield to Maturity = 8% APR; Semiannual Coupons)</vt:lpstr>
      <vt:lpstr>Convexity (1 of 2)</vt:lpstr>
      <vt:lpstr>Convexity (2 of 2)</vt:lpstr>
      <vt:lpstr>Bond Price Convexity (30-Year Maturity, 8% Coupon; Initial YTM = 8%)</vt:lpstr>
      <vt:lpstr>Convexity of Two Bonds</vt:lpstr>
      <vt:lpstr>Why Do Investors Like Convexity?</vt:lpstr>
      <vt:lpstr>Duration and Convexity</vt:lpstr>
      <vt:lpstr>Price–Yield Curve for a  Callable Bond</vt:lpstr>
      <vt:lpstr>Duration and Convexity: MBS (1 of 2)</vt:lpstr>
      <vt:lpstr>Duration and Convexity: MBS (2 of 2)</vt:lpstr>
      <vt:lpstr>Price-Yield Curve for a  Mortgage-Backed Security</vt:lpstr>
      <vt:lpstr>Cash Flows to Whole Mortgage Pool; Cash Flows to Three Tranches (1 of 3)</vt:lpstr>
      <vt:lpstr>Cash Flows to Whole Mortgage Pool; Cash Flows to Three Tranches (2 of 3)</vt:lpstr>
      <vt:lpstr>Cash Flows to Whole Mortgage Pool; Cash Flows to Three Tranches (3 of 3)</vt:lpstr>
      <vt:lpstr>Passive Management</vt:lpstr>
      <vt:lpstr>Passive Management: Indexing</vt:lpstr>
      <vt:lpstr>Stratification of Bonds into Cells</vt:lpstr>
      <vt:lpstr>Passive Management: Immunization</vt:lpstr>
      <vt:lpstr>Terminal value of a  Bond Portfolio After 5 Years (1 of 3)</vt:lpstr>
      <vt:lpstr>Terminal value of a  Bond Portfolio After 5 Years (2 of 3)</vt:lpstr>
      <vt:lpstr>Terminal value of a  Bond Portfolio After 5 Years (3 of 3)</vt:lpstr>
      <vt:lpstr>Growth of Invested Funds</vt:lpstr>
      <vt:lpstr>Table 16.5 Market Value Balance Sheet</vt:lpstr>
      <vt:lpstr>Immunization</vt:lpstr>
      <vt:lpstr>Cash Flow Matching</vt:lpstr>
      <vt:lpstr>Active Management (1 of 3)</vt:lpstr>
      <vt:lpstr>Active Management (2 of 3)</vt:lpstr>
      <vt:lpstr>End of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16 Managing Bond Portfolios</dc:title>
  <dc:creator>Bodie</dc:creator>
  <cp:lastModifiedBy>Malvine Litten</cp:lastModifiedBy>
  <cp:revision>193</cp:revision>
  <dcterms:created xsi:type="dcterms:W3CDTF">2017-03-16T02:07:36Z</dcterms:created>
  <dcterms:modified xsi:type="dcterms:W3CDTF">2017-07-31T19:31:38Z</dcterms:modified>
</cp:coreProperties>
</file>