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81" r:id="rId3"/>
    <p:sldId id="282" r:id="rId4"/>
    <p:sldId id="283" r:id="rId5"/>
    <p:sldId id="317" r:id="rId6"/>
    <p:sldId id="318" r:id="rId7"/>
    <p:sldId id="319" r:id="rId8"/>
    <p:sldId id="284" r:id="rId9"/>
    <p:sldId id="285" r:id="rId10"/>
    <p:sldId id="286" r:id="rId11"/>
    <p:sldId id="287" r:id="rId12"/>
    <p:sldId id="288" r:id="rId13"/>
    <p:sldId id="290" r:id="rId14"/>
    <p:sldId id="291" r:id="rId15"/>
    <p:sldId id="292" r:id="rId16"/>
    <p:sldId id="313" r:id="rId17"/>
    <p:sldId id="312" r:id="rId18"/>
    <p:sldId id="315" r:id="rId19"/>
    <p:sldId id="293" r:id="rId20"/>
    <p:sldId id="295" r:id="rId21"/>
    <p:sldId id="296" r:id="rId22"/>
    <p:sldId id="297" r:id="rId23"/>
    <p:sldId id="298" r:id="rId24"/>
    <p:sldId id="299" r:id="rId25"/>
    <p:sldId id="300" r:id="rId26"/>
    <p:sldId id="301" r:id="rId27"/>
    <p:sldId id="302" r:id="rId28"/>
    <p:sldId id="303" r:id="rId29"/>
    <p:sldId id="304" r:id="rId30"/>
    <p:sldId id="305" r:id="rId31"/>
    <p:sldId id="306" r:id="rId32"/>
    <p:sldId id="307" r:id="rId33"/>
    <p:sldId id="308" r:id="rId34"/>
    <p:sldId id="309" r:id="rId35"/>
    <p:sldId id="310" r:id="rId36"/>
    <p:sldId id="311" r:id="rId37"/>
    <p:sldId id="280"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29EA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623" autoAdjust="0"/>
    <p:restoredTop sz="86380" autoAdjust="0"/>
  </p:normalViewPr>
  <p:slideViewPr>
    <p:cSldViewPr>
      <p:cViewPr varScale="1">
        <p:scale>
          <a:sx n="99" d="100"/>
          <a:sy n="99" d="100"/>
        </p:scale>
        <p:origin x="882" y="48"/>
      </p:cViewPr>
      <p:guideLst>
        <p:guide orient="horz" pos="2160"/>
        <p:guide pos="2880"/>
      </p:guideLst>
    </p:cSldViewPr>
  </p:slideViewPr>
  <p:outlineViewPr>
    <p:cViewPr>
      <p:scale>
        <a:sx n="33" d="100"/>
        <a:sy n="33" d="100"/>
      </p:scale>
      <p:origin x="0" y="15900"/>
    </p:cViewPr>
  </p:outlineViewPr>
  <p:notesTextViewPr>
    <p:cViewPr>
      <p:scale>
        <a:sx n="1" d="1"/>
        <a:sy n="1" d="1"/>
      </p:scale>
      <p:origin x="0" y="0"/>
    </p:cViewPr>
  </p:notesTextViewPr>
  <p:sorterViewPr>
    <p:cViewPr>
      <p:scale>
        <a:sx n="100" d="100"/>
        <a:sy n="100" d="100"/>
      </p:scale>
      <p:origin x="0" y="158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 Content">
    <p:spTree>
      <p:nvGrpSpPr>
        <p:cNvPr id="1" name=""/>
        <p:cNvGrpSpPr/>
        <p:nvPr/>
      </p:nvGrpSpPr>
      <p:grpSpPr>
        <a:xfrm>
          <a:off x="0" y="0"/>
          <a:ext cx="0" cy="0"/>
          <a:chOff x="0" y="0"/>
          <a:chExt cx="0" cy="0"/>
        </a:xfrm>
      </p:grpSpPr>
      <p:sp>
        <p:nvSpPr>
          <p:cNvPr id="2" name="Title 1"/>
          <p:cNvSpPr>
            <a:spLocks noGrp="1"/>
          </p:cNvSpPr>
          <p:nvPr>
            <p:ph type="title"/>
          </p:nvPr>
        </p:nvSpPr>
        <p:spPr>
          <a:xfrm>
            <a:off x="155864" y="152400"/>
            <a:ext cx="8759536" cy="1143000"/>
          </a:xfrm>
        </p:spPr>
        <p:txBody>
          <a:bodyPr>
            <a:normAutofit/>
          </a:bodyPr>
          <a:lstStyle>
            <a:lvl1pPr>
              <a:defRPr sz="360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7" name="Content Placeholder 6"/>
          <p:cNvSpPr>
            <a:spLocks noGrp="1"/>
          </p:cNvSpPr>
          <p:nvPr>
            <p:ph sz="quarter" idx="10"/>
          </p:nvPr>
        </p:nvSpPr>
        <p:spPr>
          <a:xfrm>
            <a:off x="914400" y="1524000"/>
            <a:ext cx="7315200" cy="1143000"/>
          </a:xfrm>
        </p:spPr>
        <p:txBody>
          <a:bodyPr>
            <a:noAutofit/>
          </a:bodyPr>
          <a:lstStyle>
            <a:lvl1pPr>
              <a:defRPr sz="2600">
                <a:latin typeface="Verdana" panose="020B0604030504040204" pitchFamily="34" charset="0"/>
                <a:ea typeface="Verdana" panose="020B0604030504040204" pitchFamily="34" charset="0"/>
                <a:cs typeface="Verdana" panose="020B0604030504040204" pitchFamily="34" charset="0"/>
              </a:defRPr>
            </a:lvl1pPr>
            <a:lvl2pPr marL="806450" indent="-349250">
              <a:defRPr lang="en-US" sz="2400" kern="1200" dirty="0" smtClean="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263650" indent="-349250">
              <a:buFont typeface="Wingdings" panose="05000000000000000000" pitchFamily="2" charset="2"/>
              <a:buChar char="§"/>
              <a:defRPr sz="2200">
                <a:latin typeface="Verdana" panose="020B0604030504040204" pitchFamily="34" charset="0"/>
                <a:ea typeface="Verdana" panose="020B0604030504040204" pitchFamily="34" charset="0"/>
                <a:cs typeface="Verdana" panose="020B0604030504040204" pitchFamily="34" charset="0"/>
              </a:defRPr>
            </a:lvl3pPr>
            <a:lvl4pPr marL="1720850" indent="-349250">
              <a:buFont typeface="Courier New" panose="02070309020205020404" pitchFamily="49" charset="0"/>
              <a:buChar char="o"/>
              <a:defRPr sz="2000">
                <a:latin typeface="Verdana" panose="020B0604030504040204" pitchFamily="34" charset="0"/>
                <a:ea typeface="Verdana" panose="020B0604030504040204" pitchFamily="34" charset="0"/>
                <a:cs typeface="Verdana" panose="020B0604030504040204" pitchFamily="34" charset="0"/>
              </a:defRPr>
            </a:lvl4pPr>
            <a:lvl5pPr marL="2178050" indent="-349250">
              <a:buFont typeface="Wingdings" panose="05000000000000000000" pitchFamily="2" charset="2"/>
              <a:buChar char="Ø"/>
              <a:defRPr sz="1800">
                <a:latin typeface="Verdana" panose="020B0604030504040204" pitchFamily="34" charset="0"/>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1"/>
          </p:nvPr>
        </p:nvSpPr>
        <p:spPr>
          <a:xfrm>
            <a:off x="914400" y="2971800"/>
            <a:ext cx="7315200" cy="1371600"/>
          </a:xfrm>
        </p:spPr>
        <p:txBody>
          <a:bodyPr vert="horz" lIns="91440" tIns="45720" rIns="91440" bIns="45720" rtlCol="0">
            <a:noAutofit/>
          </a:bodyPr>
          <a:lstStyle>
            <a:lvl1pPr>
              <a:defRPr lang="en-US" sz="2600" dirty="0" smtClean="0">
                <a:latin typeface="Verdana" panose="020B0604030504040204" pitchFamily="34" charset="0"/>
                <a:ea typeface="Verdana" panose="020B0604030504040204" pitchFamily="34" charset="0"/>
                <a:cs typeface="Verdana" panose="020B0604030504040204" pitchFamily="34" charset="0"/>
              </a:defRPr>
            </a:lvl1pPr>
            <a:lvl2pPr>
              <a:defRPr lang="en-US" sz="2400" dirty="0" smtClean="0">
                <a:latin typeface="Verdana" panose="020B0604030504040204" pitchFamily="34" charset="0"/>
                <a:ea typeface="Verdana" panose="020B0604030504040204" pitchFamily="34" charset="0"/>
                <a:cs typeface="Verdana" panose="020B0604030504040204" pitchFamily="34" charset="0"/>
              </a:defRPr>
            </a:lvl2pPr>
            <a:lvl3pPr>
              <a:defRPr lang="en-US" sz="2200" dirty="0" smtClean="0">
                <a:latin typeface="Verdana" panose="020B0604030504040204" pitchFamily="34" charset="0"/>
                <a:ea typeface="Verdana" panose="020B0604030504040204" pitchFamily="34" charset="0"/>
                <a:cs typeface="Verdana" panose="020B0604030504040204" pitchFamily="34" charset="0"/>
              </a:defRPr>
            </a:lvl3pPr>
            <a:lvl4pPr>
              <a:defRPr lang="en-US" dirty="0" smtClean="0">
                <a:latin typeface="Verdana" panose="020B0604030504040204" pitchFamily="34" charset="0"/>
                <a:ea typeface="Verdana" panose="020B0604030504040204" pitchFamily="34" charset="0"/>
                <a:cs typeface="Verdana" panose="020B0604030504040204" pitchFamily="34" charset="0"/>
              </a:defRPr>
            </a:lvl4pPr>
            <a:lvl5pPr>
              <a:defRPr lang="en-US" sz="1800" dirty="0">
                <a:latin typeface="Verdana" panose="020B0604030504040204" pitchFamily="34" charset="0"/>
                <a:ea typeface="Verdana" panose="020B0604030504040204" pitchFamily="34" charset="0"/>
                <a:cs typeface="Verdana" panose="020B0604030504040204" pitchFamily="34" charset="0"/>
              </a:defRPr>
            </a:lvl5pPr>
          </a:lstStyle>
          <a:p>
            <a:pPr lvl="0"/>
            <a:r>
              <a:rPr lang="en-US" dirty="0"/>
              <a:t>Click to edit Master text styles</a:t>
            </a:r>
          </a:p>
          <a:p>
            <a:pPr marL="806450" lvl="1" indent="-349250"/>
            <a:r>
              <a:rPr lang="en-US" dirty="0"/>
              <a:t>Second level</a:t>
            </a:r>
          </a:p>
          <a:p>
            <a:pPr marL="1263650" lvl="2" indent="-349250">
              <a:buFont typeface="Wingdings" panose="05000000000000000000" pitchFamily="2" charset="2"/>
              <a:buChar char="§"/>
            </a:pPr>
            <a:r>
              <a:rPr lang="en-US" dirty="0"/>
              <a:t>Third level</a:t>
            </a:r>
          </a:p>
          <a:p>
            <a:pPr marL="1720850" lvl="3" indent="-349250">
              <a:buFont typeface="Courier New" panose="02070309020205020404" pitchFamily="49" charset="0"/>
              <a:buChar char="o"/>
            </a:pPr>
            <a:r>
              <a:rPr lang="en-US" dirty="0"/>
              <a:t>Fourth level</a:t>
            </a:r>
          </a:p>
          <a:p>
            <a:pPr marL="2178050" lvl="4" indent="-349250">
              <a:buFont typeface="Wingdings" panose="05000000000000000000" pitchFamily="2" charset="2"/>
              <a:buChar char="Ø"/>
            </a:pPr>
            <a:r>
              <a:rPr lang="en-US" dirty="0"/>
              <a:t>Fifth level</a:t>
            </a:r>
          </a:p>
        </p:txBody>
      </p:sp>
      <p:sp>
        <p:nvSpPr>
          <p:cNvPr id="10" name="Slide Number Placeholder 5"/>
          <p:cNvSpPr txBox="1">
            <a:spLocks/>
          </p:cNvSpPr>
          <p:nvPr userDrawn="1"/>
        </p:nvSpPr>
        <p:spPr>
          <a:xfrm>
            <a:off x="8229600" y="6400800"/>
            <a:ext cx="914400" cy="457200"/>
          </a:xfrm>
          <a:prstGeom prst="rect">
            <a:avLst/>
          </a:prstGeom>
        </p:spPr>
        <p:txBody>
          <a:bodyPr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defRPr/>
            </a:pPr>
            <a:r>
              <a:rPr lang="en-US" sz="1200" dirty="0">
                <a:solidFill>
                  <a:prstClr val="black"/>
                </a:solidFill>
                <a:latin typeface="Verdana" panose="020B0604030504040204" pitchFamily="34" charset="0"/>
                <a:ea typeface="Verdana" panose="020B0604030504040204" pitchFamily="34" charset="0"/>
                <a:cs typeface="Verdana" panose="020B0604030504040204" pitchFamily="34" charset="0"/>
              </a:rPr>
              <a:t>15-</a:t>
            </a:r>
            <a:fld id="{6F94BB01-2447-4377-8194-F82F4D072C18}" type="slidenum">
              <a:rPr lang="en-US" sz="1200" smtClean="0">
                <a:solidFill>
                  <a:prstClr val="black"/>
                </a:solidFill>
                <a:latin typeface="Verdana" panose="020B0604030504040204" pitchFamily="34" charset="0"/>
                <a:ea typeface="Verdana" panose="020B0604030504040204" pitchFamily="34" charset="0"/>
                <a:cs typeface="Verdana" panose="020B0604030504040204" pitchFamily="34" charset="0"/>
              </a:rPr>
              <a:pPr algn="ctr">
                <a:defRPr/>
              </a:pPr>
              <a:t>‹#›</a:t>
            </a:fld>
            <a:endParaRPr lang="en-US" sz="12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11" name="Text Placeholder 3"/>
          <p:cNvSpPr txBox="1">
            <a:spLocks/>
          </p:cNvSpPr>
          <p:nvPr userDrawn="1"/>
        </p:nvSpPr>
        <p:spPr>
          <a:xfrm>
            <a:off x="863600" y="6400800"/>
            <a:ext cx="7404100" cy="457200"/>
          </a:xfrm>
          <a:prstGeom prst="rect">
            <a:avLst/>
          </a:prstGeom>
        </p:spPr>
        <p:txBody>
          <a:bodyPr anchor="ctr"/>
          <a:lstStyle>
            <a:lvl1pPr marL="0" indent="0" algn="l" defTabSz="914400" rtl="0" eaLnBrk="1" latinLnBrk="0" hangingPunct="1">
              <a:spcBef>
                <a:spcPct val="20000"/>
              </a:spcBef>
              <a:buFont typeface="Arial" pitchFamily="34" charset="0"/>
              <a:buNone/>
              <a:defRPr sz="1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dirty="0">
                <a:solidFill>
                  <a:prstClr val="black"/>
                </a:solidFill>
              </a:rPr>
              <a:t>© McGraw-Hill Education.</a:t>
            </a:r>
          </a:p>
        </p:txBody>
      </p:sp>
      <p:sp>
        <p:nvSpPr>
          <p:cNvPr id="13" name="Content Placeholder 12"/>
          <p:cNvSpPr>
            <a:spLocks noGrp="1"/>
          </p:cNvSpPr>
          <p:nvPr>
            <p:ph sz="quarter" idx="12"/>
          </p:nvPr>
        </p:nvSpPr>
        <p:spPr>
          <a:xfrm>
            <a:off x="863600" y="4648200"/>
            <a:ext cx="7404100" cy="838200"/>
          </a:xfrm>
        </p:spPr>
        <p:txBody>
          <a:bodyPr vert="horz" lIns="91440" tIns="45720" rIns="91440" bIns="45720" rtlCol="0">
            <a:noAutofit/>
          </a:bodyPr>
          <a:lstStyle>
            <a:lvl1pPr>
              <a:defRPr lang="en-US" sz="2600" smtClean="0">
                <a:latin typeface="Verdana" panose="020B0604030504040204" pitchFamily="34" charset="0"/>
                <a:ea typeface="Verdana" panose="020B0604030504040204" pitchFamily="34" charset="0"/>
                <a:cs typeface="Verdana" panose="020B0604030504040204" pitchFamily="34" charset="0"/>
              </a:defRPr>
            </a:lvl1pPr>
            <a:lvl2pPr>
              <a:defRPr lang="en-US" sz="2400" smtClean="0">
                <a:latin typeface="Verdana" panose="020B0604030504040204" pitchFamily="34" charset="0"/>
                <a:ea typeface="Verdana" panose="020B0604030504040204" pitchFamily="34" charset="0"/>
                <a:cs typeface="Verdana" panose="020B0604030504040204" pitchFamily="34" charset="0"/>
              </a:defRPr>
            </a:lvl2pPr>
            <a:lvl3pPr>
              <a:defRPr lang="en-US" sz="2200" smtClean="0">
                <a:latin typeface="Verdana" panose="020B0604030504040204" pitchFamily="34" charset="0"/>
                <a:ea typeface="Verdana" panose="020B0604030504040204" pitchFamily="34" charset="0"/>
                <a:cs typeface="Verdana" panose="020B0604030504040204" pitchFamily="34" charset="0"/>
              </a:defRPr>
            </a:lvl3pPr>
            <a:lvl4pPr>
              <a:defRPr lang="en-US" smtClean="0">
                <a:latin typeface="Verdana" panose="020B0604030504040204" pitchFamily="34" charset="0"/>
                <a:ea typeface="Verdana" panose="020B0604030504040204" pitchFamily="34" charset="0"/>
                <a:cs typeface="Verdana" panose="020B0604030504040204" pitchFamily="34" charset="0"/>
              </a:defRPr>
            </a:lvl4pPr>
            <a:lvl5pPr>
              <a:defRPr lang="en-US" sz="1800">
                <a:latin typeface="Verdana" panose="020B0604030504040204" pitchFamily="34" charset="0"/>
                <a:ea typeface="Verdana" panose="020B0604030504040204" pitchFamily="34" charset="0"/>
                <a:cs typeface="Verdana" panose="020B0604030504040204" pitchFamily="34" charset="0"/>
              </a:defRPr>
            </a:lvl5pPr>
          </a:lstStyle>
          <a:p>
            <a:pPr lvl="0"/>
            <a:r>
              <a:rPr lang="en-US" dirty="0"/>
              <a:t>Click to edit Master text styles</a:t>
            </a:r>
          </a:p>
          <a:p>
            <a:pPr marL="806450" lvl="1" indent="-349250"/>
            <a:r>
              <a:rPr lang="en-US" dirty="0"/>
              <a:t>Second level</a:t>
            </a:r>
          </a:p>
          <a:p>
            <a:pPr marL="1263650" lvl="2" indent="-349250">
              <a:buFont typeface="Wingdings" panose="05000000000000000000" pitchFamily="2" charset="2"/>
              <a:buChar char="§"/>
            </a:pPr>
            <a:r>
              <a:rPr lang="en-US" dirty="0"/>
              <a:t>Third level</a:t>
            </a:r>
          </a:p>
          <a:p>
            <a:pPr marL="1720850" lvl="3" indent="-349250">
              <a:buFont typeface="Courier New" panose="02070309020205020404" pitchFamily="49" charset="0"/>
              <a:buChar char="o"/>
            </a:pPr>
            <a:r>
              <a:rPr lang="en-US" dirty="0"/>
              <a:t>Fourth level</a:t>
            </a:r>
          </a:p>
          <a:p>
            <a:pPr marL="2178050" lvl="4" indent="-349250">
              <a:buFont typeface="Wingdings" panose="05000000000000000000" pitchFamily="2" charset="2"/>
              <a:buChar char="Ø"/>
            </a:pPr>
            <a:r>
              <a:rPr lang="en-US" dirty="0"/>
              <a:t>Fifth level</a:t>
            </a:r>
          </a:p>
        </p:txBody>
      </p:sp>
      <p:sp>
        <p:nvSpPr>
          <p:cNvPr id="12" name="Rectangle 3"/>
          <p:cNvSpPr>
            <a:spLocks noChangeArrowheads="1"/>
          </p:cNvSpPr>
          <p:nvPr userDrawn="1"/>
        </p:nvSpPr>
        <p:spPr bwMode="auto">
          <a:xfrm>
            <a:off x="533400" y="5917168"/>
            <a:ext cx="8610600" cy="407432"/>
          </a:xfrm>
          <a:prstGeom prst="rect">
            <a:avLst/>
          </a:prstGeom>
          <a:solidFill>
            <a:srgbClr val="911E3C"/>
          </a:solidFill>
          <a:ln w="9525">
            <a:solidFill>
              <a:schemeClr val="accent2">
                <a:lumMod val="50000"/>
              </a:schemeClr>
            </a:solidFill>
            <a:miter lim="800000"/>
            <a:headEnd/>
            <a:tailEnd/>
          </a:ln>
          <a:effectLst/>
        </p:spPr>
        <p:txBody>
          <a:bodyPr wrap="none" anchor="ctr"/>
          <a:lstStyle/>
          <a:p>
            <a:endParaRPr lang="en-US" dirty="0">
              <a:solidFill>
                <a:schemeClr val="tx2">
                  <a:lumMod val="20000"/>
                  <a:lumOff val="80000"/>
                </a:schemeClr>
              </a:solidFill>
            </a:endParaRPr>
          </a:p>
        </p:txBody>
      </p:sp>
      <p:sp>
        <p:nvSpPr>
          <p:cNvPr id="14" name="Text Placeholder 3"/>
          <p:cNvSpPr txBox="1">
            <a:spLocks/>
          </p:cNvSpPr>
          <p:nvPr userDrawn="1"/>
        </p:nvSpPr>
        <p:spPr>
          <a:xfrm>
            <a:off x="4094923" y="5943600"/>
            <a:ext cx="5049078" cy="381000"/>
          </a:xfrm>
          <a:prstGeom prst="rect">
            <a:avLst/>
          </a:prstGeom>
        </p:spPr>
        <p:txBody>
          <a:bodyPr anchor="ctr"/>
          <a:lstStyle>
            <a:lvl1pPr marL="0" indent="0" algn="l" defTabSz="914400" rtl="0" eaLnBrk="1" latinLnBrk="0" hangingPunct="1">
              <a:spcBef>
                <a:spcPct val="20000"/>
              </a:spcBef>
              <a:buFont typeface="Arial" pitchFamily="34" charset="0"/>
              <a:buNone/>
              <a:defRPr sz="1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spcBef>
                <a:spcPct val="50000"/>
              </a:spcBef>
            </a:pPr>
            <a:r>
              <a:rPr lang="en-US" sz="1600" b="1" dirty="0">
                <a:solidFill>
                  <a:schemeClr val="bg1"/>
                </a:solidFill>
                <a:latin typeface="Verdana" panose="020B0604030504040204" pitchFamily="34" charset="0"/>
                <a:ea typeface="Verdana" panose="020B0604030504040204" pitchFamily="34" charset="0"/>
                <a:cs typeface="Verdana" panose="020B0604030504040204" pitchFamily="34" charset="0"/>
              </a:rPr>
              <a:t>INVESTMENTS | BODIE, KANE, MARCUS</a:t>
            </a:r>
          </a:p>
        </p:txBody>
      </p:sp>
    </p:spTree>
    <p:extLst>
      <p:ext uri="{BB962C8B-B14F-4D97-AF65-F5344CB8AC3E}">
        <p14:creationId xmlns:p14="http://schemas.microsoft.com/office/powerpoint/2010/main" val="4203928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igure + Caption">
    <p:spTree>
      <p:nvGrpSpPr>
        <p:cNvPr id="1" name=""/>
        <p:cNvGrpSpPr/>
        <p:nvPr/>
      </p:nvGrpSpPr>
      <p:grpSpPr>
        <a:xfrm>
          <a:off x="0" y="0"/>
          <a:ext cx="0" cy="0"/>
          <a:chOff x="0" y="0"/>
          <a:chExt cx="0" cy="0"/>
        </a:xfrm>
      </p:grpSpPr>
      <p:sp>
        <p:nvSpPr>
          <p:cNvPr id="7" name="Content Placeholder 6"/>
          <p:cNvSpPr>
            <a:spLocks noGrp="1"/>
          </p:cNvSpPr>
          <p:nvPr>
            <p:ph sz="quarter" idx="10"/>
          </p:nvPr>
        </p:nvSpPr>
        <p:spPr>
          <a:xfrm>
            <a:off x="914400" y="1524000"/>
            <a:ext cx="7315200" cy="1143000"/>
          </a:xfrm>
        </p:spPr>
        <p:txBody>
          <a:bodyPr>
            <a:noAutofit/>
          </a:bodyPr>
          <a:lstStyle>
            <a:lvl1pPr>
              <a:defRPr sz="2600">
                <a:latin typeface="Verdana" panose="020B0604030504040204" pitchFamily="34" charset="0"/>
                <a:ea typeface="Verdana" panose="020B0604030504040204" pitchFamily="34" charset="0"/>
                <a:cs typeface="Verdana" panose="020B0604030504040204" pitchFamily="34" charset="0"/>
              </a:defRPr>
            </a:lvl1pPr>
            <a:lvl2pPr marL="806450" indent="-349250">
              <a:defRPr sz="2400">
                <a:latin typeface="Verdana" panose="020B0604030504040204" pitchFamily="34" charset="0"/>
                <a:ea typeface="Verdana" panose="020B0604030504040204" pitchFamily="34" charset="0"/>
                <a:cs typeface="Verdana" panose="020B0604030504040204" pitchFamily="34" charset="0"/>
              </a:defRPr>
            </a:lvl2pPr>
            <a:lvl3pPr marL="1263650" indent="-349250">
              <a:buFont typeface="Wingdings" panose="05000000000000000000" pitchFamily="2" charset="2"/>
              <a:buChar char="§"/>
              <a:defRPr sz="2200">
                <a:latin typeface="Verdana" panose="020B0604030504040204" pitchFamily="34" charset="0"/>
                <a:ea typeface="Verdana" panose="020B0604030504040204" pitchFamily="34" charset="0"/>
                <a:cs typeface="Verdana" panose="020B0604030504040204" pitchFamily="34" charset="0"/>
              </a:defRPr>
            </a:lvl3pPr>
            <a:lvl4pPr marL="1720850" indent="-349250">
              <a:buFont typeface="Courier New" panose="02070309020205020404" pitchFamily="49" charset="0"/>
              <a:buChar char="o"/>
              <a:defRPr sz="2000">
                <a:latin typeface="Verdana" panose="020B0604030504040204" pitchFamily="34" charset="0"/>
                <a:ea typeface="Verdana" panose="020B0604030504040204" pitchFamily="34" charset="0"/>
                <a:cs typeface="Verdana" panose="020B0604030504040204" pitchFamily="34" charset="0"/>
              </a:defRPr>
            </a:lvl4pPr>
            <a:lvl5pPr marL="2178050" indent="-349250">
              <a:buFont typeface="Wingdings" panose="05000000000000000000" pitchFamily="2" charset="2"/>
              <a:buChar char="Ø"/>
              <a:defRPr sz="1800">
                <a:latin typeface="Verdana" panose="020B0604030504040204" pitchFamily="34" charset="0"/>
                <a:ea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5"/>
          <p:cNvSpPr txBox="1">
            <a:spLocks/>
          </p:cNvSpPr>
          <p:nvPr userDrawn="1"/>
        </p:nvSpPr>
        <p:spPr>
          <a:xfrm>
            <a:off x="8229600" y="6400800"/>
            <a:ext cx="914400" cy="457200"/>
          </a:xfrm>
          <a:prstGeom prst="rect">
            <a:avLst/>
          </a:prstGeom>
        </p:spPr>
        <p:txBody>
          <a:bodyPr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defRPr/>
            </a:pPr>
            <a:r>
              <a:rPr lang="en-US" sz="1200" dirty="0">
                <a:solidFill>
                  <a:prstClr val="black"/>
                </a:solidFill>
                <a:latin typeface="Verdana" panose="020B0604030504040204" pitchFamily="34" charset="0"/>
                <a:ea typeface="Verdana" panose="020B0604030504040204" pitchFamily="34" charset="0"/>
                <a:cs typeface="Verdana" panose="020B0604030504040204" pitchFamily="34" charset="0"/>
              </a:rPr>
              <a:t>15-</a:t>
            </a:r>
            <a:fld id="{6F94BB01-2447-4377-8194-F82F4D072C18}" type="slidenum">
              <a:rPr lang="en-US" sz="1200" smtClean="0">
                <a:solidFill>
                  <a:prstClr val="black"/>
                </a:solidFill>
                <a:latin typeface="Verdana" panose="020B0604030504040204" pitchFamily="34" charset="0"/>
                <a:ea typeface="Verdana" panose="020B0604030504040204" pitchFamily="34" charset="0"/>
                <a:cs typeface="Verdana" panose="020B0604030504040204" pitchFamily="34" charset="0"/>
              </a:rPr>
              <a:pPr algn="ctr">
                <a:defRPr/>
              </a:pPr>
              <a:t>‹#›</a:t>
            </a:fld>
            <a:endParaRPr lang="en-US" sz="12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11" name="Text Placeholder 3"/>
          <p:cNvSpPr txBox="1">
            <a:spLocks/>
          </p:cNvSpPr>
          <p:nvPr userDrawn="1"/>
        </p:nvSpPr>
        <p:spPr>
          <a:xfrm>
            <a:off x="863600" y="6400800"/>
            <a:ext cx="7404100" cy="457200"/>
          </a:xfrm>
          <a:prstGeom prst="rect">
            <a:avLst/>
          </a:prstGeom>
        </p:spPr>
        <p:txBody>
          <a:bodyPr anchor="ctr"/>
          <a:lstStyle>
            <a:lvl1pPr marL="0" indent="0" algn="l" defTabSz="914400" rtl="0" eaLnBrk="1" latinLnBrk="0" hangingPunct="1">
              <a:spcBef>
                <a:spcPct val="20000"/>
              </a:spcBef>
              <a:buFont typeface="Arial" pitchFamily="34" charset="0"/>
              <a:buNone/>
              <a:defRPr sz="1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dirty="0">
                <a:solidFill>
                  <a:prstClr val="black"/>
                </a:solidFill>
              </a:rPr>
              <a:t>© McGraw-Hill Education.</a:t>
            </a:r>
          </a:p>
        </p:txBody>
      </p:sp>
      <p:sp>
        <p:nvSpPr>
          <p:cNvPr id="9" name="Title 1"/>
          <p:cNvSpPr>
            <a:spLocks noGrp="1"/>
          </p:cNvSpPr>
          <p:nvPr>
            <p:ph type="title"/>
          </p:nvPr>
        </p:nvSpPr>
        <p:spPr>
          <a:xfrm>
            <a:off x="155864" y="152400"/>
            <a:ext cx="8759536" cy="1143000"/>
          </a:xfrm>
        </p:spPr>
        <p:txBody>
          <a:bodyPr>
            <a:normAutofit/>
          </a:bodyPr>
          <a:lstStyle>
            <a:lvl1pPr>
              <a:defRPr sz="360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13" name="Content Placeholder 12"/>
          <p:cNvSpPr>
            <a:spLocks noGrp="1"/>
          </p:cNvSpPr>
          <p:nvPr>
            <p:ph sz="quarter" idx="12"/>
          </p:nvPr>
        </p:nvSpPr>
        <p:spPr>
          <a:xfrm>
            <a:off x="863600" y="4648200"/>
            <a:ext cx="7404100" cy="990600"/>
          </a:xfrm>
        </p:spPr>
        <p:txBody>
          <a:bodyPr vert="horz" lIns="91440" tIns="45720" rIns="91440" bIns="45720" rtlCol="0">
            <a:noAutofit/>
          </a:bodyPr>
          <a:lstStyle>
            <a:lvl1pPr>
              <a:defRPr lang="en-US" sz="2600" smtClean="0">
                <a:latin typeface="Verdana" panose="020B0604030504040204" pitchFamily="34" charset="0"/>
                <a:ea typeface="Verdana" panose="020B0604030504040204" pitchFamily="34" charset="0"/>
                <a:cs typeface="Verdana" panose="020B0604030504040204" pitchFamily="34" charset="0"/>
              </a:defRPr>
            </a:lvl1pPr>
            <a:lvl2pPr>
              <a:defRPr lang="en-US" sz="2400" smtClean="0">
                <a:latin typeface="Verdana" panose="020B0604030504040204" pitchFamily="34" charset="0"/>
                <a:ea typeface="Verdana" panose="020B0604030504040204" pitchFamily="34" charset="0"/>
                <a:cs typeface="Verdana" panose="020B0604030504040204" pitchFamily="34" charset="0"/>
              </a:defRPr>
            </a:lvl2pPr>
            <a:lvl3pPr>
              <a:defRPr lang="en-US" sz="2200" smtClean="0">
                <a:latin typeface="Verdana" panose="020B0604030504040204" pitchFamily="34" charset="0"/>
                <a:ea typeface="Verdana" panose="020B0604030504040204" pitchFamily="34" charset="0"/>
                <a:cs typeface="Verdana" panose="020B0604030504040204" pitchFamily="34" charset="0"/>
              </a:defRPr>
            </a:lvl3pPr>
            <a:lvl4pPr>
              <a:defRPr lang="en-US" smtClean="0">
                <a:latin typeface="Verdana" panose="020B0604030504040204" pitchFamily="34" charset="0"/>
                <a:ea typeface="Verdana" panose="020B0604030504040204" pitchFamily="34" charset="0"/>
                <a:cs typeface="Verdana" panose="020B0604030504040204" pitchFamily="34" charset="0"/>
              </a:defRPr>
            </a:lvl4pPr>
            <a:lvl5pPr>
              <a:defRPr lang="en-US" sz="1800">
                <a:latin typeface="Verdana" panose="020B0604030504040204" pitchFamily="34" charset="0"/>
                <a:ea typeface="Verdana" panose="020B0604030504040204" pitchFamily="34" charset="0"/>
                <a:cs typeface="Verdana" panose="020B0604030504040204" pitchFamily="34" charset="0"/>
              </a:defRPr>
            </a:lvl5pPr>
          </a:lstStyle>
          <a:p>
            <a:pPr lvl="0"/>
            <a:r>
              <a:rPr lang="en-US" dirty="0"/>
              <a:t>Click to edit Master text styles</a:t>
            </a:r>
          </a:p>
          <a:p>
            <a:pPr marL="806450" lvl="1" indent="-349250"/>
            <a:r>
              <a:rPr lang="en-US" dirty="0"/>
              <a:t>Second level</a:t>
            </a:r>
          </a:p>
          <a:p>
            <a:pPr marL="1263650" lvl="2" indent="-349250">
              <a:buFont typeface="Wingdings" panose="05000000000000000000" pitchFamily="2" charset="2"/>
              <a:buChar char="§"/>
            </a:pPr>
            <a:r>
              <a:rPr lang="en-US" dirty="0"/>
              <a:t>Third level</a:t>
            </a:r>
          </a:p>
          <a:p>
            <a:pPr marL="1720850" lvl="3" indent="-349250">
              <a:buFont typeface="Courier New" panose="02070309020205020404" pitchFamily="49" charset="0"/>
              <a:buChar char="o"/>
            </a:pPr>
            <a:r>
              <a:rPr lang="en-US" dirty="0"/>
              <a:t>Fourth level</a:t>
            </a:r>
          </a:p>
          <a:p>
            <a:pPr marL="2178050" lvl="4" indent="-349250">
              <a:buFont typeface="Wingdings" panose="05000000000000000000" pitchFamily="2" charset="2"/>
              <a:buChar char="Ø"/>
            </a:pPr>
            <a:r>
              <a:rPr lang="en-US" dirty="0"/>
              <a:t>Fifth level</a:t>
            </a:r>
          </a:p>
        </p:txBody>
      </p:sp>
      <p:sp>
        <p:nvSpPr>
          <p:cNvPr id="14" name="Picture Placeholder 7"/>
          <p:cNvSpPr>
            <a:spLocks noGrp="1"/>
          </p:cNvSpPr>
          <p:nvPr>
            <p:ph type="pic" sz="quarter" idx="13"/>
          </p:nvPr>
        </p:nvSpPr>
        <p:spPr>
          <a:xfrm>
            <a:off x="863600" y="2971800"/>
            <a:ext cx="2413000" cy="1371600"/>
          </a:xfrm>
        </p:spPr>
        <p:txBody>
          <a:bodyPr/>
          <a:lstStyle/>
          <a:p>
            <a:endParaRPr lang="en-US"/>
          </a:p>
        </p:txBody>
      </p:sp>
      <p:sp>
        <p:nvSpPr>
          <p:cNvPr id="15" name="Picture Placeholder 13"/>
          <p:cNvSpPr>
            <a:spLocks noGrp="1"/>
          </p:cNvSpPr>
          <p:nvPr>
            <p:ph type="pic" sz="quarter" idx="14"/>
          </p:nvPr>
        </p:nvSpPr>
        <p:spPr>
          <a:xfrm>
            <a:off x="5562600" y="2971800"/>
            <a:ext cx="2438400" cy="1371600"/>
          </a:xfrm>
        </p:spPr>
        <p:txBody>
          <a:bodyPr/>
          <a:lstStyle/>
          <a:p>
            <a:endParaRPr lang="en-US"/>
          </a:p>
        </p:txBody>
      </p:sp>
      <p:sp>
        <p:nvSpPr>
          <p:cNvPr id="12" name="Rectangle 3"/>
          <p:cNvSpPr>
            <a:spLocks noChangeArrowheads="1"/>
          </p:cNvSpPr>
          <p:nvPr userDrawn="1"/>
        </p:nvSpPr>
        <p:spPr bwMode="auto">
          <a:xfrm>
            <a:off x="533400" y="5917168"/>
            <a:ext cx="8610600" cy="407432"/>
          </a:xfrm>
          <a:prstGeom prst="rect">
            <a:avLst/>
          </a:prstGeom>
          <a:solidFill>
            <a:srgbClr val="911E3C"/>
          </a:solidFill>
          <a:ln w="9525">
            <a:solidFill>
              <a:schemeClr val="accent2">
                <a:lumMod val="50000"/>
              </a:schemeClr>
            </a:solidFill>
            <a:miter lim="800000"/>
            <a:headEnd/>
            <a:tailEnd/>
          </a:ln>
          <a:effectLst/>
        </p:spPr>
        <p:txBody>
          <a:bodyPr wrap="none" anchor="ctr"/>
          <a:lstStyle/>
          <a:p>
            <a:endParaRPr lang="en-US" dirty="0">
              <a:solidFill>
                <a:schemeClr val="tx2">
                  <a:lumMod val="20000"/>
                  <a:lumOff val="80000"/>
                </a:schemeClr>
              </a:solidFill>
            </a:endParaRPr>
          </a:p>
        </p:txBody>
      </p:sp>
      <p:sp>
        <p:nvSpPr>
          <p:cNvPr id="16" name="Text Placeholder 3"/>
          <p:cNvSpPr txBox="1">
            <a:spLocks/>
          </p:cNvSpPr>
          <p:nvPr userDrawn="1"/>
        </p:nvSpPr>
        <p:spPr>
          <a:xfrm>
            <a:off x="4095575" y="5943600"/>
            <a:ext cx="5048425" cy="381000"/>
          </a:xfrm>
          <a:prstGeom prst="rect">
            <a:avLst/>
          </a:prstGeom>
        </p:spPr>
        <p:txBody>
          <a:bodyPr anchor="ctr"/>
          <a:lstStyle>
            <a:lvl1pPr marL="0" indent="0" algn="l" defTabSz="914400" rtl="0" eaLnBrk="1" latinLnBrk="0" hangingPunct="1">
              <a:spcBef>
                <a:spcPct val="20000"/>
              </a:spcBef>
              <a:buFont typeface="Arial" pitchFamily="34" charset="0"/>
              <a:buNone/>
              <a:defRPr sz="1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spcBef>
                <a:spcPct val="50000"/>
              </a:spcBef>
            </a:pPr>
            <a:r>
              <a:rPr lang="en-US" sz="1600" b="1" dirty="0">
                <a:solidFill>
                  <a:schemeClr val="bg1"/>
                </a:solidFill>
                <a:latin typeface="Verdana" panose="020B0604030504040204" pitchFamily="34" charset="0"/>
                <a:ea typeface="Verdana" panose="020B0604030504040204" pitchFamily="34" charset="0"/>
                <a:cs typeface="Verdana" panose="020B0604030504040204" pitchFamily="34" charset="0"/>
              </a:rPr>
              <a:t>INVESTMENTS | BODIE, KANE, MARCUS</a:t>
            </a:r>
          </a:p>
        </p:txBody>
      </p:sp>
    </p:spTree>
    <p:extLst>
      <p:ext uri="{BB962C8B-B14F-4D97-AF65-F5344CB8AC3E}">
        <p14:creationId xmlns:p14="http://schemas.microsoft.com/office/powerpoint/2010/main" val="2269403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0" y="1219199"/>
            <a:ext cx="9144000" cy="1524000"/>
          </a:xfrm>
          <a:prstGeom prst="rect">
            <a:avLst/>
          </a:prstGeom>
          <a:solidFill>
            <a:schemeClr val="tx2">
              <a:lumMod val="75000"/>
            </a:schemeClr>
          </a:solidFill>
          <a:ln w="9525">
            <a:solidFill>
              <a:schemeClr val="tx2"/>
            </a:solidFill>
            <a:miter lim="800000"/>
            <a:headEnd/>
            <a:tailEnd/>
          </a:ln>
          <a:effectLst/>
        </p:spPr>
        <p:txBody>
          <a:bodyPr wrap="none" anchor="ctr"/>
          <a:lstStyle/>
          <a:p>
            <a:endParaRPr lang="en-US" dirty="0"/>
          </a:p>
        </p:txBody>
      </p:sp>
      <p:sp>
        <p:nvSpPr>
          <p:cNvPr id="5" name="Rectangle 3"/>
          <p:cNvSpPr>
            <a:spLocks noChangeArrowheads="1"/>
          </p:cNvSpPr>
          <p:nvPr userDrawn="1"/>
        </p:nvSpPr>
        <p:spPr bwMode="auto">
          <a:xfrm>
            <a:off x="533400" y="5917168"/>
            <a:ext cx="8610600" cy="407432"/>
          </a:xfrm>
          <a:prstGeom prst="rect">
            <a:avLst/>
          </a:prstGeom>
          <a:solidFill>
            <a:srgbClr val="911E3C"/>
          </a:solidFill>
          <a:ln w="9525">
            <a:solidFill>
              <a:schemeClr val="accent2">
                <a:lumMod val="50000"/>
              </a:schemeClr>
            </a:solidFill>
            <a:miter lim="800000"/>
            <a:headEnd/>
            <a:tailEnd/>
          </a:ln>
          <a:effectLst/>
        </p:spPr>
        <p:txBody>
          <a:bodyPr wrap="none" anchor="ctr"/>
          <a:lstStyle/>
          <a:p>
            <a:endParaRPr lang="en-US" dirty="0">
              <a:solidFill>
                <a:schemeClr val="tx2">
                  <a:lumMod val="20000"/>
                  <a:lumOff val="80000"/>
                </a:schemeClr>
              </a:solidFill>
            </a:endParaRPr>
          </a:p>
        </p:txBody>
      </p:sp>
      <p:sp>
        <p:nvSpPr>
          <p:cNvPr id="2" name="Title 1"/>
          <p:cNvSpPr>
            <a:spLocks noGrp="1"/>
          </p:cNvSpPr>
          <p:nvPr>
            <p:ph type="ctrTitle"/>
          </p:nvPr>
        </p:nvSpPr>
        <p:spPr>
          <a:xfrm>
            <a:off x="914400" y="1447800"/>
            <a:ext cx="7315200" cy="990600"/>
          </a:xfrm>
        </p:spPr>
        <p:txBody>
          <a:bodyPr>
            <a:noAutofit/>
          </a:bodyPr>
          <a:lstStyle>
            <a:lvl1pPr>
              <a:defRPr sz="4400" b="1">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914400" y="3124200"/>
            <a:ext cx="7315200" cy="1905000"/>
          </a:xfrm>
        </p:spPr>
        <p:txBody>
          <a:bodyPr anchor="ctr"/>
          <a:lstStyle>
            <a:lvl1pPr marL="0" indent="0" algn="ctr">
              <a:buNone/>
              <a:defRPr sz="4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Text Placeholder 5"/>
          <p:cNvSpPr>
            <a:spLocks noGrp="1"/>
          </p:cNvSpPr>
          <p:nvPr>
            <p:ph type="body" sz="quarter" idx="12"/>
          </p:nvPr>
        </p:nvSpPr>
        <p:spPr>
          <a:xfrm>
            <a:off x="4114800" y="5916613"/>
            <a:ext cx="5029200" cy="40798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6"/>
          <p:cNvSpPr>
            <a:spLocks noGrp="1"/>
          </p:cNvSpPr>
          <p:nvPr>
            <p:ph type="body" sz="quarter" idx="11"/>
          </p:nvPr>
        </p:nvSpPr>
        <p:spPr>
          <a:xfrm>
            <a:off x="0" y="6629400"/>
            <a:ext cx="9144000" cy="228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20157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nd_Slide">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2971800"/>
            <a:ext cx="7315200" cy="990600"/>
          </a:xfrm>
        </p:spPr>
        <p:txBody>
          <a:bodyPr>
            <a:normAutofit/>
          </a:bodyPr>
          <a:lstStyle>
            <a:lvl1pPr>
              <a:defRPr sz="4000" b="0"/>
            </a:lvl1pPr>
          </a:lstStyle>
          <a:p>
            <a:r>
              <a:rPr lang="en-US" dirty="0"/>
              <a:t>Click to edit Master title style</a:t>
            </a:r>
          </a:p>
        </p:txBody>
      </p:sp>
      <p:sp>
        <p:nvSpPr>
          <p:cNvPr id="6" name="Text Placeholder 3"/>
          <p:cNvSpPr txBox="1">
            <a:spLocks/>
          </p:cNvSpPr>
          <p:nvPr userDrawn="1"/>
        </p:nvSpPr>
        <p:spPr>
          <a:xfrm>
            <a:off x="0" y="6400800"/>
            <a:ext cx="8280400" cy="457200"/>
          </a:xfrm>
          <a:prstGeom prst="rect">
            <a:avLst/>
          </a:prstGeom>
        </p:spPr>
        <p:txBody>
          <a:bodyPr anchor="ctr"/>
          <a:lstStyle>
            <a:lvl1pPr marL="0" indent="0" algn="l" defTabSz="914400" rtl="0" eaLnBrk="1" latinLnBrk="0" hangingPunct="1">
              <a:spcBef>
                <a:spcPct val="20000"/>
              </a:spcBef>
              <a:buFont typeface="Arial" pitchFamily="34" charset="0"/>
              <a:buNone/>
              <a:defRPr sz="1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dirty="0">
                <a:solidFill>
                  <a:prstClr val="black"/>
                </a:solidFill>
              </a:rPr>
              <a:t>© McGraw-Hill Education. All rights reserved. Authorized only for instructor use in the classroom. No reproduction or further distribution permitted without the prior written consent of McGraw-Hill Education.</a:t>
            </a:r>
          </a:p>
        </p:txBody>
      </p:sp>
      <p:sp>
        <p:nvSpPr>
          <p:cNvPr id="4" name="Slide Number Placeholder 5"/>
          <p:cNvSpPr txBox="1">
            <a:spLocks/>
          </p:cNvSpPr>
          <p:nvPr userDrawn="1"/>
        </p:nvSpPr>
        <p:spPr>
          <a:xfrm>
            <a:off x="8229600" y="6400800"/>
            <a:ext cx="914400" cy="457200"/>
          </a:xfrm>
          <a:prstGeom prst="rect">
            <a:avLst/>
          </a:prstGeom>
        </p:spPr>
        <p:txBody>
          <a:bodyPr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a:defRPr/>
            </a:pPr>
            <a:r>
              <a:rPr lang="en-US" sz="1200" dirty="0">
                <a:solidFill>
                  <a:prstClr val="black"/>
                </a:solidFill>
                <a:latin typeface="Verdana" panose="020B0604030504040204" pitchFamily="34" charset="0"/>
                <a:ea typeface="Verdana" panose="020B0604030504040204" pitchFamily="34" charset="0"/>
                <a:cs typeface="Verdana" panose="020B0604030504040204" pitchFamily="34" charset="0"/>
              </a:rPr>
              <a:t>15-</a:t>
            </a:r>
            <a:fld id="{6F94BB01-2447-4377-8194-F82F4D072C18}" type="slidenum">
              <a:rPr lang="en-US" sz="1200" smtClean="0">
                <a:solidFill>
                  <a:prstClr val="black"/>
                </a:solidFill>
                <a:latin typeface="Verdana" panose="020B0604030504040204" pitchFamily="34" charset="0"/>
                <a:ea typeface="Verdana" panose="020B0604030504040204" pitchFamily="34" charset="0"/>
                <a:cs typeface="Verdana" panose="020B0604030504040204" pitchFamily="34" charset="0"/>
              </a:rPr>
              <a:pPr algn="ctr">
                <a:defRPr/>
              </a:pPr>
              <a:t>‹#›</a:t>
            </a:fld>
            <a:endParaRPr lang="en-US" sz="12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5" name="Rectangle 3"/>
          <p:cNvSpPr>
            <a:spLocks noChangeArrowheads="1"/>
          </p:cNvSpPr>
          <p:nvPr userDrawn="1"/>
        </p:nvSpPr>
        <p:spPr bwMode="auto">
          <a:xfrm>
            <a:off x="533400" y="5917168"/>
            <a:ext cx="8610600" cy="407432"/>
          </a:xfrm>
          <a:prstGeom prst="rect">
            <a:avLst/>
          </a:prstGeom>
          <a:solidFill>
            <a:srgbClr val="911E3C"/>
          </a:solidFill>
          <a:ln w="9525">
            <a:solidFill>
              <a:schemeClr val="accent2">
                <a:lumMod val="50000"/>
              </a:schemeClr>
            </a:solidFill>
            <a:miter lim="800000"/>
            <a:headEnd/>
            <a:tailEnd/>
          </a:ln>
          <a:effectLst/>
        </p:spPr>
        <p:txBody>
          <a:bodyPr wrap="none" anchor="ctr"/>
          <a:lstStyle/>
          <a:p>
            <a:endParaRPr lang="en-US" dirty="0">
              <a:solidFill>
                <a:schemeClr val="tx2">
                  <a:lumMod val="20000"/>
                  <a:lumOff val="80000"/>
                </a:schemeClr>
              </a:solidFill>
            </a:endParaRPr>
          </a:p>
        </p:txBody>
      </p:sp>
      <p:sp>
        <p:nvSpPr>
          <p:cNvPr id="7" name="Text Placeholder 3"/>
          <p:cNvSpPr txBox="1">
            <a:spLocks/>
          </p:cNvSpPr>
          <p:nvPr userDrawn="1"/>
        </p:nvSpPr>
        <p:spPr>
          <a:xfrm>
            <a:off x="4095575" y="5943600"/>
            <a:ext cx="5048425" cy="381000"/>
          </a:xfrm>
          <a:prstGeom prst="rect">
            <a:avLst/>
          </a:prstGeom>
        </p:spPr>
        <p:txBody>
          <a:bodyPr anchor="ctr"/>
          <a:lstStyle>
            <a:lvl1pPr marL="0" indent="0" algn="l" defTabSz="914400" rtl="0" eaLnBrk="1" latinLnBrk="0" hangingPunct="1">
              <a:spcBef>
                <a:spcPct val="20000"/>
              </a:spcBef>
              <a:buFont typeface="Arial" pitchFamily="34" charset="0"/>
              <a:buNone/>
              <a:defRPr sz="1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spcBef>
                <a:spcPct val="50000"/>
              </a:spcBef>
            </a:pPr>
            <a:r>
              <a:rPr lang="en-US" sz="1600" b="1" dirty="0">
                <a:solidFill>
                  <a:schemeClr val="bg1"/>
                </a:solidFill>
                <a:latin typeface="Verdana" panose="020B0604030504040204" pitchFamily="34" charset="0"/>
                <a:ea typeface="Verdana" panose="020B0604030504040204" pitchFamily="34" charset="0"/>
                <a:cs typeface="Verdana" panose="020B0604030504040204" pitchFamily="34" charset="0"/>
              </a:rPr>
              <a:t>INVESTMENTS | BODIE, KANE, MARCUS</a:t>
            </a:r>
          </a:p>
        </p:txBody>
      </p:sp>
    </p:spTree>
    <p:extLst>
      <p:ext uri="{BB962C8B-B14F-4D97-AF65-F5344CB8AC3E}">
        <p14:creationId xmlns:p14="http://schemas.microsoft.com/office/powerpoint/2010/main" val="25596082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Autofit/>
          </a:bodyPr>
          <a:lstStyle/>
          <a:p>
            <a:pPr lvl="0"/>
            <a:r>
              <a:rPr lang="en-US" dirty="0"/>
              <a:t>Click to edit Master text styles</a:t>
            </a:r>
          </a:p>
          <a:p>
            <a:pPr marL="806450" lvl="1" indent="-349250"/>
            <a:r>
              <a:rPr lang="en-US" dirty="0"/>
              <a:t>Second level</a:t>
            </a:r>
          </a:p>
          <a:p>
            <a:pPr marL="1263650" lvl="2" indent="-349250">
              <a:buFont typeface="Wingdings" panose="05000000000000000000" pitchFamily="2" charset="2"/>
              <a:buChar char="§"/>
            </a:pPr>
            <a:r>
              <a:rPr lang="en-US" dirty="0"/>
              <a:t>Third level</a:t>
            </a:r>
          </a:p>
          <a:p>
            <a:pPr marL="1720850" lvl="3" indent="-349250">
              <a:buFont typeface="Courier New" panose="02070309020205020404" pitchFamily="49" charset="0"/>
              <a:buChar char="o"/>
            </a:pPr>
            <a:r>
              <a:rPr lang="en-US" dirty="0"/>
              <a:t>Fourth level</a:t>
            </a:r>
          </a:p>
          <a:p>
            <a:pPr marL="2178050" lvl="4" indent="-349250">
              <a:buFont typeface="Wingdings" panose="05000000000000000000" pitchFamily="2" charset="2"/>
              <a:buChar char="Ø"/>
            </a:pPr>
            <a:r>
              <a:rPr lang="en-US" dirty="0"/>
              <a:t>Fifth level</a:t>
            </a:r>
          </a:p>
        </p:txBody>
      </p:sp>
    </p:spTree>
    <p:extLst>
      <p:ext uri="{BB962C8B-B14F-4D97-AF65-F5344CB8AC3E}">
        <p14:creationId xmlns:p14="http://schemas.microsoft.com/office/powerpoint/2010/main" val="1910662630"/>
      </p:ext>
    </p:extLst>
  </p:cSld>
  <p:clrMap bg1="lt1" tx1="dk1" bg2="lt2" tx2="dk2" accent1="accent1" accent2="accent2" accent3="accent3" accent4="accent4" accent5="accent5" accent6="accent6" hlink="hlink" folHlink="folHlink"/>
  <p:sldLayoutIdLst>
    <p:sldLayoutId id="2147483650" r:id="rId1"/>
    <p:sldLayoutId id="2147483654" r:id="rId2"/>
    <p:sldLayoutId id="2147483659" r:id="rId3"/>
    <p:sldLayoutId id="2147483660" r:id="rId4"/>
  </p:sldLayoutIdLst>
  <p:txStyles>
    <p:titleStyle>
      <a:lvl1pPr algn="ctr" defTabSz="914400" rtl="0" eaLnBrk="1" latinLnBrk="0" hangingPunct="1">
        <a:spcBef>
          <a:spcPct val="0"/>
        </a:spcBef>
        <a:buNone/>
        <a:defRPr sz="36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p:titleStyle>
    <p:bodyStyle>
      <a:lvl1pPr marL="342900" indent="-342900" algn="l" defTabSz="914400" rtl="0" eaLnBrk="1" latinLnBrk="0" hangingPunct="1">
        <a:spcBef>
          <a:spcPct val="20000"/>
        </a:spcBef>
        <a:buClr>
          <a:schemeClr val="tx1"/>
        </a:buClr>
        <a:buFont typeface="Arial" panose="020B0604020202020204" pitchFamily="34" charset="0"/>
        <a:buChar char="•"/>
        <a:defRPr lang="en-US" sz="2600" kern="1200" smtClean="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Clr>
          <a:schemeClr val="tx1"/>
        </a:buClr>
        <a:buFont typeface="Arial" panose="020B0604020202020204" pitchFamily="34" charset="0"/>
        <a:buChar char="–"/>
        <a:defRPr lang="en-US" sz="2400" kern="1200" smtClean="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143000" indent="-228600" algn="l" defTabSz="914400" rtl="0" eaLnBrk="1" latinLnBrk="0" hangingPunct="1">
        <a:spcBef>
          <a:spcPct val="20000"/>
        </a:spcBef>
        <a:buClr>
          <a:schemeClr val="tx1"/>
        </a:buClr>
        <a:buFont typeface="Arial" panose="020B0604020202020204" pitchFamily="34" charset="0"/>
        <a:buChar char="•"/>
        <a:defRPr lang="en-US" sz="2200" kern="1200" smtClean="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600200" indent="-228600" algn="l" defTabSz="914400" rtl="0" eaLnBrk="1" latinLnBrk="0" hangingPunct="1">
        <a:spcBef>
          <a:spcPct val="20000"/>
        </a:spcBef>
        <a:buClr>
          <a:schemeClr val="tx1"/>
        </a:buClr>
        <a:buFont typeface="Arial" panose="020B0604020202020204" pitchFamily="34" charset="0"/>
        <a:buChar char="–"/>
        <a:defRPr lang="en-US" sz="2000" kern="1200" smtClean="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228600" algn="l" defTabSz="914400" rtl="0" eaLnBrk="1" latinLnBrk="0" hangingPunct="1">
        <a:spcBef>
          <a:spcPct val="20000"/>
        </a:spcBef>
        <a:buClr>
          <a:schemeClr val="tx1"/>
        </a:buClr>
        <a:buFont typeface="Arial" panose="020B0604020202020204" pitchFamily="34" charset="0"/>
        <a:buChar char="»"/>
        <a:defRPr lang="en-US" sz="1800" kern="12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6.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image" Target="../media/image7.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xml"/><Relationship Id="rId1" Type="http://schemas.openxmlformats.org/officeDocument/2006/relationships/vmlDrawing" Target="../drawings/vmlDrawing4.vml"/><Relationship Id="rId6" Type="http://schemas.openxmlformats.org/officeDocument/2006/relationships/image" Target="../media/image9.wmf"/><Relationship Id="rId5" Type="http://schemas.openxmlformats.org/officeDocument/2006/relationships/oleObject" Target="../embeddings/oleObject5.bin"/><Relationship Id="rId4" Type="http://schemas.openxmlformats.org/officeDocument/2006/relationships/image" Target="../media/image8.wmf"/></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1.xml"/><Relationship Id="rId1" Type="http://schemas.openxmlformats.org/officeDocument/2006/relationships/vmlDrawing" Target="../drawings/vmlDrawing5.vml"/><Relationship Id="rId4" Type="http://schemas.openxmlformats.org/officeDocument/2006/relationships/image" Target="../media/image14.w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1.xml"/><Relationship Id="rId1" Type="http://schemas.openxmlformats.org/officeDocument/2006/relationships/vmlDrawing" Target="../drawings/vmlDrawing6.vml"/><Relationship Id="rId6" Type="http://schemas.openxmlformats.org/officeDocument/2006/relationships/image" Target="../media/image16.wmf"/><Relationship Id="rId5" Type="http://schemas.openxmlformats.org/officeDocument/2006/relationships/oleObject" Target="../embeddings/oleObject8.bin"/><Relationship Id="rId4" Type="http://schemas.openxmlformats.org/officeDocument/2006/relationships/image" Target="../media/image15.w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5.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7"/>
          <p:cNvSpPr>
            <a:spLocks noGrp="1"/>
          </p:cNvSpPr>
          <p:nvPr>
            <p:ph type="ctrTitle"/>
          </p:nvPr>
        </p:nvSpPr>
        <p:spPr>
          <a:xfrm>
            <a:off x="879763" y="1537494"/>
            <a:ext cx="7315200" cy="990600"/>
          </a:xfrm>
        </p:spPr>
        <p:txBody>
          <a:bodyPr/>
          <a:lstStyle/>
          <a:p>
            <a:r>
              <a:rPr lang="en-US" dirty="0"/>
              <a:t>Chapter 15 </a:t>
            </a:r>
          </a:p>
        </p:txBody>
      </p:sp>
      <p:sp>
        <p:nvSpPr>
          <p:cNvPr id="20" name="Subtitle 19"/>
          <p:cNvSpPr>
            <a:spLocks noGrp="1"/>
          </p:cNvSpPr>
          <p:nvPr>
            <p:ph type="subTitle" idx="1"/>
          </p:nvPr>
        </p:nvSpPr>
        <p:spPr>
          <a:xfrm>
            <a:off x="609599" y="3200400"/>
            <a:ext cx="7924801" cy="1371600"/>
          </a:xfrm>
        </p:spPr>
        <p:txBody>
          <a:bodyPr/>
          <a:lstStyle/>
          <a:p>
            <a:r>
              <a:rPr lang="en-US"/>
              <a:t>The Term Structure of Interest Rates</a:t>
            </a:r>
            <a:endParaRPr lang="en-US" dirty="0"/>
          </a:p>
        </p:txBody>
      </p:sp>
      <p:sp>
        <p:nvSpPr>
          <p:cNvPr id="2" name="Text Placeholder 1"/>
          <p:cNvSpPr>
            <a:spLocks noGrp="1"/>
          </p:cNvSpPr>
          <p:nvPr>
            <p:ph type="body" sz="quarter" idx="12"/>
          </p:nvPr>
        </p:nvSpPr>
        <p:spPr>
          <a:xfrm>
            <a:off x="4267200" y="5916613"/>
            <a:ext cx="4876800" cy="407987"/>
          </a:xfrm>
        </p:spPr>
        <p:txBody>
          <a:bodyPr anchor="ctr"/>
          <a:lstStyle/>
          <a:p>
            <a:pPr marL="0" indent="0">
              <a:buNone/>
            </a:pPr>
            <a:r>
              <a:rPr lang="en-US" sz="1600" b="1" dirty="0">
                <a:solidFill>
                  <a:schemeClr val="bg1"/>
                </a:solidFill>
              </a:rPr>
              <a:t>INVESTMENTS | BODIE, KANE, MARCUS</a:t>
            </a:r>
          </a:p>
        </p:txBody>
      </p:sp>
      <p:sp>
        <p:nvSpPr>
          <p:cNvPr id="22" name="Text Placeholder 21"/>
          <p:cNvSpPr>
            <a:spLocks noGrp="1"/>
          </p:cNvSpPr>
          <p:nvPr>
            <p:ph type="body" sz="quarter" idx="11"/>
          </p:nvPr>
        </p:nvSpPr>
        <p:spPr>
          <a:xfrm>
            <a:off x="381000" y="6400800"/>
            <a:ext cx="8312727" cy="457200"/>
          </a:xfrm>
        </p:spPr>
        <p:txBody>
          <a:bodyPr anchor="ctr"/>
          <a:lstStyle/>
          <a:p>
            <a:pPr marL="0" indent="0" algn="ctr">
              <a:buNone/>
            </a:pPr>
            <a:r>
              <a:rPr lang="en-US" sz="1200" dirty="0">
                <a:solidFill>
                  <a:prstClr val="black"/>
                </a:solidFill>
              </a:rPr>
              <a:t>© McGraw-Hill Education. All rights reserved. Authorized only for instructor use in the classroom. No reproduction or further distribution permitted without the prior written consent of McGraw-Hill Education.</a:t>
            </a:r>
          </a:p>
        </p:txBody>
      </p:sp>
    </p:spTree>
    <p:extLst>
      <p:ext uri="{BB962C8B-B14F-4D97-AF65-F5344CB8AC3E}">
        <p14:creationId xmlns:p14="http://schemas.microsoft.com/office/powerpoint/2010/main" val="21032986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55864" y="76200"/>
            <a:ext cx="8759536" cy="1039091"/>
          </a:xfrm>
        </p:spPr>
        <p:txBody>
          <a:bodyPr/>
          <a:lstStyle/>
          <a:p>
            <a:r>
              <a:rPr lang="en-US" dirty="0"/>
              <a:t>Valuing Coupon Bonds</a:t>
            </a:r>
            <a:endParaRPr lang="en-IN" dirty="0"/>
          </a:p>
        </p:txBody>
      </p:sp>
      <p:sp>
        <p:nvSpPr>
          <p:cNvPr id="11" name="Content Placeholder 10"/>
          <p:cNvSpPr>
            <a:spLocks noGrp="1"/>
          </p:cNvSpPr>
          <p:nvPr>
            <p:ph sz="quarter" idx="10"/>
          </p:nvPr>
        </p:nvSpPr>
        <p:spPr>
          <a:xfrm>
            <a:off x="304800" y="1295401"/>
            <a:ext cx="7315200" cy="914400"/>
          </a:xfrm>
        </p:spPr>
        <p:txBody>
          <a:bodyPr/>
          <a:lstStyle/>
          <a:p>
            <a:pPr marL="457200" indent="-457200"/>
            <a:r>
              <a:rPr lang="en-US" dirty="0"/>
              <a:t>Value a 3 year, 10% coupon bond using discount rates from Table 15.1:</a:t>
            </a:r>
          </a:p>
        </p:txBody>
      </p:sp>
      <p:graphicFrame>
        <p:nvGraphicFramePr>
          <p:cNvPr id="6" name="Object 5"/>
          <p:cNvGraphicFramePr>
            <a:graphicFrameLocks noChangeAspect="1"/>
          </p:cNvGraphicFramePr>
          <p:nvPr>
            <p:extLst>
              <p:ext uri="{D42A27DB-BD31-4B8C-83A1-F6EECF244321}">
                <p14:modId xmlns:p14="http://schemas.microsoft.com/office/powerpoint/2010/main" val="3955753227"/>
              </p:ext>
            </p:extLst>
          </p:nvPr>
        </p:nvGraphicFramePr>
        <p:xfrm>
          <a:off x="2189091" y="2514600"/>
          <a:ext cx="4688031" cy="869274"/>
        </p:xfrm>
        <a:graphic>
          <a:graphicData uri="http://schemas.openxmlformats.org/presentationml/2006/ole">
            <mc:AlternateContent xmlns:mc="http://schemas.openxmlformats.org/markup-compatibility/2006">
              <mc:Choice xmlns:v="urn:schemas-microsoft-com:vml" Requires="v">
                <p:oleObj spid="_x0000_s1134" name="Equation" r:id="rId3" imgW="1917360" imgH="355320" progId="Equation.3">
                  <p:embed/>
                </p:oleObj>
              </mc:Choice>
              <mc:Fallback>
                <p:oleObj name="Equation" r:id="rId3" imgW="1917360" imgH="355320" progId="Equation.3">
                  <p:embed/>
                  <p:pic>
                    <p:nvPicPr>
                      <p:cNvPr id="0" name="Picture 15"/>
                      <p:cNvPicPr>
                        <a:picLocks noChangeAspect="1" noChangeArrowheads="1"/>
                      </p:cNvPicPr>
                      <p:nvPr/>
                    </p:nvPicPr>
                    <p:blipFill>
                      <a:blip r:embed="rId4"/>
                      <a:srcRect/>
                      <a:stretch>
                        <a:fillRect/>
                      </a:stretch>
                    </p:blipFill>
                    <p:spPr bwMode="auto">
                      <a:xfrm>
                        <a:off x="2189091" y="2514600"/>
                        <a:ext cx="4688031" cy="86927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 name="Content Placeholder 14"/>
          <p:cNvSpPr>
            <a:spLocks noGrp="1"/>
          </p:cNvSpPr>
          <p:nvPr>
            <p:ph sz="quarter" idx="12"/>
          </p:nvPr>
        </p:nvSpPr>
        <p:spPr>
          <a:xfrm>
            <a:off x="304800" y="3657600"/>
            <a:ext cx="7848600" cy="1219200"/>
          </a:xfrm>
        </p:spPr>
        <p:txBody>
          <a:bodyPr/>
          <a:lstStyle/>
          <a:p>
            <a:pPr marL="457200" lvl="1" indent="-457200">
              <a:buFont typeface="Arial" panose="020B0604020202020204" pitchFamily="34" charset="0"/>
              <a:buChar char="•"/>
            </a:pPr>
            <a:r>
              <a:rPr lang="en-US" sz="2600" dirty="0"/>
              <a:t>Price = $1082.17 and YTM = 6.88%</a:t>
            </a:r>
          </a:p>
          <a:p>
            <a:pPr marL="457200" lvl="1" indent="-457200">
              <a:buFont typeface="Arial" panose="020B0604020202020204" pitchFamily="34" charset="0"/>
              <a:buChar char="•"/>
            </a:pPr>
            <a:r>
              <a:rPr lang="en-US" sz="2600" dirty="0"/>
              <a:t>6.88% is less than the 3-year rate of 7%</a:t>
            </a:r>
          </a:p>
        </p:txBody>
      </p:sp>
    </p:spTree>
    <p:extLst>
      <p:ext uri="{BB962C8B-B14F-4D97-AF65-F5344CB8AC3E}">
        <p14:creationId xmlns:p14="http://schemas.microsoft.com/office/powerpoint/2010/main" val="33276522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1906" y="152400"/>
            <a:ext cx="8759536" cy="1143000"/>
          </a:xfrm>
        </p:spPr>
        <p:txBody>
          <a:bodyPr>
            <a:noAutofit/>
          </a:bodyPr>
          <a:lstStyle/>
          <a:p>
            <a:r>
              <a:rPr lang="en-US" dirty="0"/>
              <a:t>Bond Pricing:</a:t>
            </a:r>
            <a:br>
              <a:rPr lang="en-US" dirty="0"/>
            </a:br>
            <a:r>
              <a:rPr lang="en-US" dirty="0"/>
              <a:t>Two Types of Yield Curves</a:t>
            </a:r>
            <a:endParaRPr lang="en-IN" dirty="0"/>
          </a:p>
        </p:txBody>
      </p:sp>
      <p:graphicFrame>
        <p:nvGraphicFramePr>
          <p:cNvPr id="7" name="Table 6"/>
          <p:cNvGraphicFramePr>
            <a:graphicFrameLocks noGrp="1"/>
          </p:cNvGraphicFramePr>
          <p:nvPr>
            <p:extLst>
              <p:ext uri="{D42A27DB-BD31-4B8C-83A1-F6EECF244321}">
                <p14:modId xmlns:p14="http://schemas.microsoft.com/office/powerpoint/2010/main" val="830070478"/>
              </p:ext>
            </p:extLst>
          </p:nvPr>
        </p:nvGraphicFramePr>
        <p:xfrm>
          <a:off x="685800" y="1752600"/>
          <a:ext cx="7696200" cy="1981200"/>
        </p:xfrm>
        <a:graphic>
          <a:graphicData uri="http://schemas.openxmlformats.org/drawingml/2006/table">
            <a:tbl>
              <a:tblPr firstRow="1" bandRow="1">
                <a:tableStyleId>{5940675A-B579-460E-94D1-54222C63F5DA}</a:tableStyleId>
              </a:tblPr>
              <a:tblGrid>
                <a:gridCol w="3848100">
                  <a:extLst>
                    <a:ext uri="{9D8B030D-6E8A-4147-A177-3AD203B41FA5}">
                      <a16:colId xmlns:a16="http://schemas.microsoft.com/office/drawing/2014/main" val="20000"/>
                    </a:ext>
                  </a:extLst>
                </a:gridCol>
                <a:gridCol w="3848100">
                  <a:extLst>
                    <a:ext uri="{9D8B030D-6E8A-4147-A177-3AD203B41FA5}">
                      <a16:colId xmlns:a16="http://schemas.microsoft.com/office/drawing/2014/main" val="20001"/>
                    </a:ext>
                  </a:extLst>
                </a:gridCol>
              </a:tblGrid>
              <a:tr h="50875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a:latin typeface="Verdana" panose="020B0604030504040204" pitchFamily="34" charset="0"/>
                          <a:ea typeface="Verdana" panose="020B0604030504040204" pitchFamily="34" charset="0"/>
                          <a:cs typeface="Verdana" panose="020B0604030504040204" pitchFamily="34" charset="0"/>
                        </a:rPr>
                        <a:t>Pure Yield Curve</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a:latin typeface="Verdana" panose="020B0604030504040204" pitchFamily="34" charset="0"/>
                          <a:ea typeface="Verdana" panose="020B0604030504040204" pitchFamily="34" charset="0"/>
                          <a:cs typeface="Verdana" panose="020B0604030504040204" pitchFamily="34" charset="0"/>
                        </a:rPr>
                        <a:t>On-the-Run Yield Curve</a:t>
                      </a:r>
                    </a:p>
                  </a:txBody>
                  <a:tcPr anchor="ctr"/>
                </a:tc>
                <a:extLst>
                  <a:ext uri="{0D108BD9-81ED-4DB2-BD59-A6C34878D82A}">
                    <a16:rowId xmlns:a16="http://schemas.microsoft.com/office/drawing/2014/main" val="10000"/>
                  </a:ext>
                </a:extLst>
              </a:tr>
              <a:tr h="677945">
                <a:tc>
                  <a:txBody>
                    <a:bodyPr/>
                    <a:lstStyle/>
                    <a:p>
                      <a:pPr marL="285750" indent="-285750">
                        <a:buFont typeface="Arial" pitchFamily="34" charset="0"/>
                        <a:buChar char="•"/>
                      </a:pPr>
                      <a:r>
                        <a:rPr lang="en-US" sz="1600" dirty="0">
                          <a:latin typeface="Verdana" panose="020B0604030504040204" pitchFamily="34" charset="0"/>
                          <a:ea typeface="Verdana" panose="020B0604030504040204" pitchFamily="34" charset="0"/>
                          <a:cs typeface="Verdana" panose="020B0604030504040204" pitchFamily="34" charset="0"/>
                        </a:rPr>
                        <a:t>Uses stripped or zero coupon Treasuries</a:t>
                      </a:r>
                    </a:p>
                  </a:txBody>
                  <a:tcPr anchor="ctr"/>
                </a:tc>
                <a:tc>
                  <a:txBody>
                    <a:body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600" dirty="0">
                          <a:latin typeface="Verdana" panose="020B0604030504040204" pitchFamily="34" charset="0"/>
                          <a:ea typeface="Verdana" panose="020B0604030504040204" pitchFamily="34" charset="0"/>
                          <a:cs typeface="Verdana" panose="020B0604030504040204" pitchFamily="34" charset="0"/>
                        </a:rPr>
                        <a:t>Uses recently-issued coupon bonds selling at or near par</a:t>
                      </a:r>
                    </a:p>
                  </a:txBody>
                  <a:tcPr anchor="ctr"/>
                </a:tc>
                <a:extLst>
                  <a:ext uri="{0D108BD9-81ED-4DB2-BD59-A6C34878D82A}">
                    <a16:rowId xmlns:a16="http://schemas.microsoft.com/office/drawing/2014/main" val="10001"/>
                  </a:ext>
                </a:extLst>
              </a:tr>
              <a:tr h="794498">
                <a:tc>
                  <a:txBody>
                    <a:body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600" dirty="0">
                          <a:latin typeface="Verdana" panose="020B0604030504040204" pitchFamily="34" charset="0"/>
                          <a:ea typeface="Verdana" panose="020B0604030504040204" pitchFamily="34" charset="0"/>
                          <a:cs typeface="Verdana" panose="020B0604030504040204" pitchFamily="34" charset="0"/>
                        </a:rPr>
                        <a:t>May differ significantly from the on-the-run yield curve</a:t>
                      </a:r>
                    </a:p>
                  </a:txBody>
                  <a:tcPr anchor="ctr"/>
                </a:tc>
                <a:tc>
                  <a:txBody>
                    <a:body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600" dirty="0">
                          <a:latin typeface="Verdana" panose="020B0604030504040204" pitchFamily="34" charset="0"/>
                          <a:ea typeface="Verdana" panose="020B0604030504040204" pitchFamily="34" charset="0"/>
                          <a:cs typeface="Verdana" panose="020B0604030504040204" pitchFamily="34" charset="0"/>
                        </a:rPr>
                        <a:t>The one typically published by the financial press</a:t>
                      </a:r>
                    </a:p>
                  </a:txBody>
                  <a:tcPr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2202744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Autofit/>
          </a:bodyPr>
          <a:lstStyle/>
          <a:p>
            <a:r>
              <a:rPr lang="en-US" dirty="0"/>
              <a:t>The Yield Curve and </a:t>
            </a:r>
            <a:br>
              <a:rPr lang="en-US" dirty="0"/>
            </a:br>
            <a:r>
              <a:rPr lang="en-US" dirty="0"/>
              <a:t>Future Interest Rates (1 of 5)</a:t>
            </a:r>
            <a:endParaRPr lang="en-IN" dirty="0"/>
          </a:p>
        </p:txBody>
      </p:sp>
      <p:sp>
        <p:nvSpPr>
          <p:cNvPr id="8" name="Content Placeholder 7"/>
          <p:cNvSpPr>
            <a:spLocks noGrp="1"/>
          </p:cNvSpPr>
          <p:nvPr>
            <p:ph sz="quarter" idx="10"/>
          </p:nvPr>
        </p:nvSpPr>
        <p:spPr>
          <a:xfrm>
            <a:off x="304800" y="1417320"/>
            <a:ext cx="8458200" cy="4373880"/>
          </a:xfrm>
        </p:spPr>
        <p:txBody>
          <a:bodyPr/>
          <a:lstStyle/>
          <a:p>
            <a:r>
              <a:rPr lang="en-US" dirty="0"/>
              <a:t>Yield Curve Under Certainty</a:t>
            </a:r>
          </a:p>
          <a:p>
            <a:pPr lvl="1"/>
            <a:r>
              <a:rPr lang="en-US" dirty="0"/>
              <a:t>Suppose you want to invest for 2 years </a:t>
            </a:r>
          </a:p>
          <a:p>
            <a:pPr lvl="2"/>
            <a:r>
              <a:rPr lang="en-US" sz="2600" dirty="0"/>
              <a:t>Buy and hold a 2-year zero</a:t>
            </a:r>
          </a:p>
          <a:p>
            <a:pPr marL="914400" lvl="2" indent="0">
              <a:buNone/>
            </a:pPr>
            <a:r>
              <a:rPr lang="en-US" sz="2600" i="1" dirty="0"/>
              <a:t>or</a:t>
            </a:r>
          </a:p>
          <a:p>
            <a:pPr lvl="2"/>
            <a:r>
              <a:rPr lang="en-US" sz="2600" dirty="0"/>
              <a:t>Rollover a series of 1-year bonds</a:t>
            </a:r>
          </a:p>
          <a:p>
            <a:pPr lvl="1"/>
            <a:r>
              <a:rPr lang="en-US" dirty="0"/>
              <a:t>Equilibrium requires that both strategies provide the same return</a:t>
            </a:r>
          </a:p>
        </p:txBody>
      </p:sp>
    </p:spTree>
    <p:extLst>
      <p:ext uri="{BB962C8B-B14F-4D97-AF65-F5344CB8AC3E}">
        <p14:creationId xmlns:p14="http://schemas.microsoft.com/office/powerpoint/2010/main" val="41324919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Autofit/>
          </a:bodyPr>
          <a:lstStyle/>
          <a:p>
            <a:r>
              <a:rPr lang="en-US" dirty="0"/>
              <a:t>The Yield Curve and </a:t>
            </a:r>
            <a:br>
              <a:rPr lang="en-US" dirty="0"/>
            </a:br>
            <a:r>
              <a:rPr lang="en-US" dirty="0"/>
              <a:t>Future Interest Rates (2 of 5)</a:t>
            </a:r>
            <a:endParaRPr lang="en-IN" dirty="0"/>
          </a:p>
        </p:txBody>
      </p:sp>
      <p:sp>
        <p:nvSpPr>
          <p:cNvPr id="8" name="Content Placeholder 7"/>
          <p:cNvSpPr>
            <a:spLocks noGrp="1"/>
          </p:cNvSpPr>
          <p:nvPr>
            <p:ph sz="quarter" idx="10"/>
          </p:nvPr>
        </p:nvSpPr>
        <p:spPr>
          <a:xfrm>
            <a:off x="308650" y="1479884"/>
            <a:ext cx="8378150" cy="1034716"/>
          </a:xfrm>
        </p:spPr>
        <p:txBody>
          <a:bodyPr/>
          <a:lstStyle/>
          <a:p>
            <a:r>
              <a:rPr lang="en-US" dirty="0"/>
              <a:t>Yield Curve Under Certainty</a:t>
            </a:r>
          </a:p>
          <a:p>
            <a:pPr lvl="1"/>
            <a:r>
              <a:rPr lang="en-US" dirty="0"/>
              <a:t>Buy and hold vs. rollover:</a:t>
            </a:r>
          </a:p>
        </p:txBody>
      </p:sp>
      <p:graphicFrame>
        <p:nvGraphicFramePr>
          <p:cNvPr id="6" name="Object 5"/>
          <p:cNvGraphicFramePr>
            <a:graphicFrameLocks noChangeAspect="1"/>
          </p:cNvGraphicFramePr>
          <p:nvPr>
            <p:extLst>
              <p:ext uri="{D42A27DB-BD31-4B8C-83A1-F6EECF244321}">
                <p14:modId xmlns:p14="http://schemas.microsoft.com/office/powerpoint/2010/main" val="1180478634"/>
              </p:ext>
            </p:extLst>
          </p:nvPr>
        </p:nvGraphicFramePr>
        <p:xfrm>
          <a:off x="1757287" y="2667000"/>
          <a:ext cx="4791227" cy="1147952"/>
        </p:xfrm>
        <a:graphic>
          <a:graphicData uri="http://schemas.openxmlformats.org/presentationml/2006/ole">
            <mc:AlternateContent xmlns:mc="http://schemas.openxmlformats.org/markup-compatibility/2006">
              <mc:Choice xmlns:v="urn:schemas-microsoft-com:vml" Requires="v">
                <p:oleObj spid="_x0000_s2158" name="Equation" r:id="rId3" imgW="1536480" imgH="444240" progId="Equation.3">
                  <p:embed/>
                </p:oleObj>
              </mc:Choice>
              <mc:Fallback>
                <p:oleObj name="Equation" r:id="rId3" imgW="1536480" imgH="444240" progId="Equation.3">
                  <p:embed/>
                  <p:pic>
                    <p:nvPicPr>
                      <p:cNvPr id="0" name="Picture 15"/>
                      <p:cNvPicPr>
                        <a:picLocks noChangeAspect="1" noChangeArrowheads="1"/>
                      </p:cNvPicPr>
                      <p:nvPr/>
                    </p:nvPicPr>
                    <p:blipFill>
                      <a:blip r:embed="rId4"/>
                      <a:srcRect/>
                      <a:stretch>
                        <a:fillRect/>
                      </a:stretch>
                    </p:blipFill>
                    <p:spPr bwMode="auto">
                      <a:xfrm>
                        <a:off x="1757287" y="2667000"/>
                        <a:ext cx="4791227" cy="114795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Content Placeholder 9"/>
          <p:cNvSpPr>
            <a:spLocks noGrp="1"/>
          </p:cNvSpPr>
          <p:nvPr>
            <p:ph sz="quarter" idx="12"/>
          </p:nvPr>
        </p:nvSpPr>
        <p:spPr>
          <a:xfrm>
            <a:off x="304800" y="4114800"/>
            <a:ext cx="8534400" cy="838200"/>
          </a:xfrm>
        </p:spPr>
        <p:txBody>
          <a:bodyPr/>
          <a:lstStyle/>
          <a:p>
            <a:pPr marL="342900" lvl="1" indent="-342900">
              <a:buFont typeface="Arial" panose="020B0604020202020204" pitchFamily="34" charset="0"/>
              <a:buChar char="•"/>
            </a:pPr>
            <a:r>
              <a:rPr lang="en-US" dirty="0"/>
              <a:t>(</a:t>
            </a:r>
            <a:r>
              <a:rPr lang="en-US" i="1" dirty="0"/>
              <a:t>r</a:t>
            </a:r>
            <a:r>
              <a:rPr lang="en-US" i="1" baseline="-25000" dirty="0"/>
              <a:t>2</a:t>
            </a:r>
            <a:r>
              <a:rPr lang="en-US" dirty="0"/>
              <a:t>) is just enough to make rolling over a series of 1-year bonds equal to investing in the 2-year bond</a:t>
            </a:r>
          </a:p>
        </p:txBody>
      </p:sp>
    </p:spTree>
    <p:extLst>
      <p:ext uri="{BB962C8B-B14F-4D97-AF65-F5344CB8AC3E}">
        <p14:creationId xmlns:p14="http://schemas.microsoft.com/office/powerpoint/2010/main" val="39533818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55864" y="152400"/>
            <a:ext cx="8759536" cy="1143000"/>
          </a:xfrm>
        </p:spPr>
        <p:txBody>
          <a:bodyPr>
            <a:noAutofit/>
          </a:bodyPr>
          <a:lstStyle/>
          <a:p>
            <a:r>
              <a:rPr lang="en-US" dirty="0"/>
              <a:t>The Yield Curve and </a:t>
            </a:r>
            <a:br>
              <a:rPr lang="en-US" dirty="0"/>
            </a:br>
            <a:r>
              <a:rPr lang="en-US" dirty="0"/>
              <a:t>Future Interest Rates (3 of 5)</a:t>
            </a:r>
            <a:endParaRPr lang="en-IN" dirty="0"/>
          </a:p>
        </p:txBody>
      </p:sp>
      <p:sp>
        <p:nvSpPr>
          <p:cNvPr id="8" name="Content Placeholder 7"/>
          <p:cNvSpPr>
            <a:spLocks noGrp="1"/>
          </p:cNvSpPr>
          <p:nvPr>
            <p:ph sz="quarter" idx="10"/>
          </p:nvPr>
        </p:nvSpPr>
        <p:spPr>
          <a:xfrm>
            <a:off x="304800" y="1479884"/>
            <a:ext cx="8382000" cy="4191000"/>
          </a:xfrm>
        </p:spPr>
        <p:txBody>
          <a:bodyPr/>
          <a:lstStyle/>
          <a:p>
            <a:r>
              <a:rPr lang="en-US" dirty="0"/>
              <a:t>Yield Curve Under Certainty</a:t>
            </a:r>
          </a:p>
          <a:p>
            <a:pPr marL="714375" lvl="1" indent="-357188"/>
            <a:r>
              <a:rPr lang="en-US" dirty="0"/>
              <a:t>Spot rate</a:t>
            </a:r>
          </a:p>
          <a:p>
            <a:pPr marL="1071563" lvl="2" indent="-357188"/>
            <a:r>
              <a:rPr lang="en-US" dirty="0"/>
              <a:t>The rate that prevails today for a given maturity</a:t>
            </a:r>
          </a:p>
          <a:p>
            <a:pPr marL="714375" lvl="1" indent="-357188"/>
            <a:r>
              <a:rPr lang="en-US" dirty="0"/>
              <a:t>Short rate</a:t>
            </a:r>
          </a:p>
          <a:p>
            <a:pPr marL="1071563" lvl="2"/>
            <a:r>
              <a:rPr lang="en-US" dirty="0"/>
              <a:t>The rate for a given maturity (e.g., one year) at different points in time</a:t>
            </a:r>
          </a:p>
          <a:p>
            <a:pPr marL="714375" lvl="1" indent="-357188"/>
            <a:r>
              <a:rPr lang="en-US" dirty="0"/>
              <a:t>A spot rate is the geometric average of its component short rates</a:t>
            </a:r>
          </a:p>
        </p:txBody>
      </p:sp>
    </p:spTree>
    <p:extLst>
      <p:ext uri="{BB962C8B-B14F-4D97-AF65-F5344CB8AC3E}">
        <p14:creationId xmlns:p14="http://schemas.microsoft.com/office/powerpoint/2010/main" val="3422421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5864" y="152400"/>
            <a:ext cx="8759536" cy="1143000"/>
          </a:xfrm>
        </p:spPr>
        <p:txBody>
          <a:bodyPr>
            <a:noAutofit/>
          </a:bodyPr>
          <a:lstStyle/>
          <a:p>
            <a:r>
              <a:rPr lang="en-US" dirty="0"/>
              <a:t>The Yield Curve and </a:t>
            </a:r>
            <a:br>
              <a:rPr lang="en-US" dirty="0"/>
            </a:br>
            <a:r>
              <a:rPr lang="en-US" dirty="0"/>
              <a:t>Future Interest Rates (4 of 5)</a:t>
            </a:r>
            <a:endParaRPr lang="en-IN" dirty="0"/>
          </a:p>
        </p:txBody>
      </p:sp>
      <p:sp>
        <p:nvSpPr>
          <p:cNvPr id="2" name="Content Placeholder 1"/>
          <p:cNvSpPr>
            <a:spLocks noGrp="1"/>
          </p:cNvSpPr>
          <p:nvPr>
            <p:ph sz="quarter" idx="10"/>
          </p:nvPr>
        </p:nvSpPr>
        <p:spPr>
          <a:xfrm>
            <a:off x="548640" y="1676400"/>
            <a:ext cx="8046720" cy="457200"/>
          </a:xfrm>
        </p:spPr>
        <p:txBody>
          <a:bodyPr/>
          <a:lstStyle/>
          <a:p>
            <a:pPr marL="0" indent="0" algn="ctr">
              <a:buNone/>
            </a:pPr>
            <a:r>
              <a:rPr lang="en-US" b="1" dirty="0"/>
              <a:t>Short Rates and Yield Curve Slope</a:t>
            </a:r>
          </a:p>
        </p:txBody>
      </p:sp>
      <p:graphicFrame>
        <p:nvGraphicFramePr>
          <p:cNvPr id="7" name="Table 6"/>
          <p:cNvGraphicFramePr>
            <a:graphicFrameLocks noGrp="1"/>
          </p:cNvGraphicFramePr>
          <p:nvPr>
            <p:extLst>
              <p:ext uri="{D42A27DB-BD31-4B8C-83A1-F6EECF244321}">
                <p14:modId xmlns:p14="http://schemas.microsoft.com/office/powerpoint/2010/main" val="2132705791"/>
              </p:ext>
            </p:extLst>
          </p:nvPr>
        </p:nvGraphicFramePr>
        <p:xfrm>
          <a:off x="565484" y="2286000"/>
          <a:ext cx="7997536" cy="1371600"/>
        </p:xfrm>
        <a:graphic>
          <a:graphicData uri="http://schemas.openxmlformats.org/drawingml/2006/table">
            <a:tbl>
              <a:tblPr firstRow="1" bandRow="1">
                <a:tableStyleId>{5940675A-B579-460E-94D1-54222C63F5DA}</a:tableStyleId>
              </a:tblPr>
              <a:tblGrid>
                <a:gridCol w="3998768">
                  <a:extLst>
                    <a:ext uri="{9D8B030D-6E8A-4147-A177-3AD203B41FA5}">
                      <a16:colId xmlns:a16="http://schemas.microsoft.com/office/drawing/2014/main" val="20000"/>
                    </a:ext>
                  </a:extLst>
                </a:gridCol>
                <a:gridCol w="3998768">
                  <a:extLst>
                    <a:ext uri="{9D8B030D-6E8A-4147-A177-3AD203B41FA5}">
                      <a16:colId xmlns:a16="http://schemas.microsoft.com/office/drawing/2014/main" val="20001"/>
                    </a:ext>
                  </a:extLst>
                </a:gridCol>
              </a:tblGrid>
              <a:tr h="622897">
                <a:tc>
                  <a:txBody>
                    <a:body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600" dirty="0">
                          <a:latin typeface="Verdana" panose="020B0604030504040204" pitchFamily="34" charset="0"/>
                          <a:ea typeface="Verdana" panose="020B0604030504040204" pitchFamily="34" charset="0"/>
                          <a:cs typeface="Verdana" panose="020B0604030504040204" pitchFamily="34" charset="0"/>
                        </a:rPr>
                        <a:t>When next year</a:t>
                      </a:r>
                      <a:r>
                        <a:rPr lang="en-US" altLang="ja-JP" sz="1600" dirty="0">
                          <a:latin typeface="Verdana" panose="020B0604030504040204" pitchFamily="34" charset="0"/>
                          <a:ea typeface="Verdana" panose="020B0604030504040204" pitchFamily="34" charset="0"/>
                          <a:cs typeface="Verdana" panose="020B0604030504040204" pitchFamily="34" charset="0"/>
                        </a:rPr>
                        <a:t>’</a:t>
                      </a:r>
                      <a:r>
                        <a:rPr lang="en-US" sz="1600" dirty="0">
                          <a:latin typeface="Verdana" panose="020B0604030504040204" pitchFamily="34" charset="0"/>
                          <a:ea typeface="Verdana" panose="020B0604030504040204" pitchFamily="34" charset="0"/>
                          <a:cs typeface="Verdana" panose="020B0604030504040204" pitchFamily="34" charset="0"/>
                        </a:rPr>
                        <a:t>s short rate, r2 &gt; r1, the yield curve slopes up</a:t>
                      </a:r>
                    </a:p>
                  </a:txBody>
                  <a:tcPr anchor="ctr"/>
                </a:tc>
                <a:tc>
                  <a:txBody>
                    <a:body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600" dirty="0">
                          <a:latin typeface="Verdana" panose="020B0604030504040204" pitchFamily="34" charset="0"/>
                          <a:ea typeface="Verdana" panose="020B0604030504040204" pitchFamily="34" charset="0"/>
                          <a:cs typeface="Verdana" panose="020B0604030504040204" pitchFamily="34" charset="0"/>
                        </a:rPr>
                        <a:t>When next year</a:t>
                      </a:r>
                      <a:r>
                        <a:rPr lang="en-US" altLang="ja-JP" sz="1600" dirty="0">
                          <a:latin typeface="Verdana" panose="020B0604030504040204" pitchFamily="34" charset="0"/>
                          <a:ea typeface="Verdana" panose="020B0604030504040204" pitchFamily="34" charset="0"/>
                          <a:cs typeface="Verdana" panose="020B0604030504040204" pitchFamily="34" charset="0"/>
                        </a:rPr>
                        <a:t>’</a:t>
                      </a:r>
                      <a:r>
                        <a:rPr lang="en-US" sz="1600" dirty="0">
                          <a:latin typeface="Verdana" panose="020B0604030504040204" pitchFamily="34" charset="0"/>
                          <a:ea typeface="Verdana" panose="020B0604030504040204" pitchFamily="34" charset="0"/>
                          <a:cs typeface="Verdana" panose="020B0604030504040204" pitchFamily="34" charset="0"/>
                        </a:rPr>
                        <a:t>s short rate, r2 &lt; r1, the yield curve slopes down</a:t>
                      </a:r>
                    </a:p>
                  </a:txBody>
                  <a:tcPr anchor="ctr"/>
                </a:tc>
                <a:extLst>
                  <a:ext uri="{0D108BD9-81ED-4DB2-BD59-A6C34878D82A}">
                    <a16:rowId xmlns:a16="http://schemas.microsoft.com/office/drawing/2014/main" val="10000"/>
                  </a:ext>
                </a:extLst>
              </a:tr>
              <a:tr h="748703">
                <a:tc>
                  <a:txBody>
                    <a:bodyPr/>
                    <a:lstStyle/>
                    <a:p>
                      <a:pPr marL="285750" marR="0" indent="-2857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600" dirty="0">
                          <a:latin typeface="Verdana" panose="020B0604030504040204" pitchFamily="34" charset="0"/>
                          <a:ea typeface="Verdana" panose="020B0604030504040204" pitchFamily="34" charset="0"/>
                          <a:cs typeface="Verdana" panose="020B0604030504040204" pitchFamily="34" charset="0"/>
                        </a:rPr>
                        <a:t>May indicate rates are expected to rise</a:t>
                      </a:r>
                    </a:p>
                  </a:txBody>
                  <a:tcPr anchor="ctr"/>
                </a:tc>
                <a:tc>
                  <a:txBody>
                    <a:bodyPr/>
                    <a:lstStyle/>
                    <a:p>
                      <a:pPr marL="285750" indent="-285750">
                        <a:buFont typeface="Arial" pitchFamily="34" charset="0"/>
                        <a:buChar char="•"/>
                      </a:pPr>
                      <a:r>
                        <a:rPr lang="en-US" sz="1600" dirty="0">
                          <a:latin typeface="Verdana" panose="020B0604030504040204" pitchFamily="34" charset="0"/>
                          <a:ea typeface="Verdana" panose="020B0604030504040204" pitchFamily="34" charset="0"/>
                          <a:cs typeface="Verdana" panose="020B0604030504040204" pitchFamily="34" charset="0"/>
                        </a:rPr>
                        <a:t>May indicate rates are expected to fall</a:t>
                      </a:r>
                    </a:p>
                  </a:txBody>
                  <a:tcPr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2077968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55864" y="156410"/>
            <a:ext cx="8759536" cy="1143000"/>
          </a:xfrm>
        </p:spPr>
        <p:txBody>
          <a:bodyPr>
            <a:noAutofit/>
          </a:bodyPr>
          <a:lstStyle/>
          <a:p>
            <a:r>
              <a:rPr lang="en-US" dirty="0"/>
              <a:t>The Yield Curve and </a:t>
            </a:r>
            <a:br>
              <a:rPr lang="en-US" dirty="0"/>
            </a:br>
            <a:r>
              <a:rPr lang="en-US" dirty="0"/>
              <a:t>Future Interest Rates (5 of 5)</a:t>
            </a:r>
            <a:endParaRPr lang="en-IN" dirty="0"/>
          </a:p>
        </p:txBody>
      </p:sp>
      <p:sp>
        <p:nvSpPr>
          <p:cNvPr id="11" name="Content Placeholder 10"/>
          <p:cNvSpPr>
            <a:spLocks noGrp="1"/>
          </p:cNvSpPr>
          <p:nvPr>
            <p:ph sz="quarter" idx="10"/>
          </p:nvPr>
        </p:nvSpPr>
        <p:spPr>
          <a:xfrm>
            <a:off x="304800" y="1433282"/>
            <a:ext cx="8465820" cy="503802"/>
          </a:xfrm>
        </p:spPr>
        <p:txBody>
          <a:bodyPr/>
          <a:lstStyle/>
          <a:p>
            <a:r>
              <a:rPr lang="en-US" dirty="0"/>
              <a:t>Forward rates</a:t>
            </a:r>
          </a:p>
        </p:txBody>
      </p:sp>
      <p:graphicFrame>
        <p:nvGraphicFramePr>
          <p:cNvPr id="8" name="Object 7"/>
          <p:cNvGraphicFramePr>
            <a:graphicFrameLocks noChangeAspect="1"/>
          </p:cNvGraphicFramePr>
          <p:nvPr>
            <p:extLst>
              <p:ext uri="{D42A27DB-BD31-4B8C-83A1-F6EECF244321}">
                <p14:modId xmlns:p14="http://schemas.microsoft.com/office/powerpoint/2010/main" val="2092746842"/>
              </p:ext>
            </p:extLst>
          </p:nvPr>
        </p:nvGraphicFramePr>
        <p:xfrm>
          <a:off x="2819400" y="2089689"/>
          <a:ext cx="3172334" cy="1079945"/>
        </p:xfrm>
        <a:graphic>
          <a:graphicData uri="http://schemas.openxmlformats.org/presentationml/2006/ole">
            <mc:AlternateContent xmlns:mc="http://schemas.openxmlformats.org/markup-compatibility/2006">
              <mc:Choice xmlns:v="urn:schemas-microsoft-com:vml" Requires="v">
                <p:oleObj spid="_x0000_s31954" name="Equation" r:id="rId3" imgW="1231560" imgH="419040" progId="Equation.3">
                  <p:embed/>
                </p:oleObj>
              </mc:Choice>
              <mc:Fallback>
                <p:oleObj name="Equation" r:id="rId3" imgW="1231560" imgH="419040" progId="Equation.3">
                  <p:embed/>
                  <p:pic>
                    <p:nvPicPr>
                      <p:cNvPr id="0" name="Picture 20"/>
                      <p:cNvPicPr>
                        <a:picLocks noChangeAspect="1" noChangeArrowheads="1"/>
                      </p:cNvPicPr>
                      <p:nvPr/>
                    </p:nvPicPr>
                    <p:blipFill>
                      <a:blip r:embed="rId4"/>
                      <a:srcRect/>
                      <a:stretch>
                        <a:fillRect/>
                      </a:stretch>
                    </p:blipFill>
                    <p:spPr bwMode="auto">
                      <a:xfrm>
                        <a:off x="2819400" y="2089689"/>
                        <a:ext cx="3172334" cy="107994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Content Placeholder 8"/>
          <p:cNvSpPr>
            <a:spLocks noGrp="1"/>
          </p:cNvSpPr>
          <p:nvPr>
            <p:ph sz="quarter" idx="11"/>
          </p:nvPr>
        </p:nvSpPr>
        <p:spPr>
          <a:xfrm>
            <a:off x="350520" y="3385089"/>
            <a:ext cx="8488680" cy="1106424"/>
          </a:xfrm>
        </p:spPr>
        <p:txBody>
          <a:bodyPr/>
          <a:lstStyle/>
          <a:p>
            <a:pPr lvl="1">
              <a:spcBef>
                <a:spcPct val="50000"/>
              </a:spcBef>
            </a:pPr>
            <a:r>
              <a:rPr lang="en-US" i="1" dirty="0"/>
              <a:t>f</a:t>
            </a:r>
            <a:r>
              <a:rPr lang="en-US" i="1" baseline="-25000" dirty="0"/>
              <a:t>n</a:t>
            </a:r>
            <a:r>
              <a:rPr lang="en-US" dirty="0"/>
              <a:t> = One-year forward rate for period </a:t>
            </a:r>
            <a:r>
              <a:rPr lang="en-US" i="1" dirty="0"/>
              <a:t>n</a:t>
            </a:r>
          </a:p>
          <a:p>
            <a:pPr lvl="1">
              <a:spcBef>
                <a:spcPct val="50000"/>
              </a:spcBef>
            </a:pPr>
            <a:r>
              <a:rPr lang="en-US" i="1" dirty="0" err="1"/>
              <a:t>y</a:t>
            </a:r>
            <a:r>
              <a:rPr lang="en-US" i="1" baseline="-25000" dirty="0" err="1"/>
              <a:t>n</a:t>
            </a:r>
            <a:r>
              <a:rPr lang="en-US" dirty="0"/>
              <a:t> = Yield for a security with a maturity of </a:t>
            </a:r>
            <a:r>
              <a:rPr lang="en-US" i="1" dirty="0"/>
              <a:t>n</a:t>
            </a:r>
          </a:p>
        </p:txBody>
      </p:sp>
      <p:graphicFrame>
        <p:nvGraphicFramePr>
          <p:cNvPr id="10" name="Object 9"/>
          <p:cNvGraphicFramePr>
            <a:graphicFrameLocks noChangeAspect="1"/>
          </p:cNvGraphicFramePr>
          <p:nvPr>
            <p:extLst>
              <p:ext uri="{D42A27DB-BD31-4B8C-83A1-F6EECF244321}">
                <p14:modId xmlns:p14="http://schemas.microsoft.com/office/powerpoint/2010/main" val="852678404"/>
              </p:ext>
            </p:extLst>
          </p:nvPr>
        </p:nvGraphicFramePr>
        <p:xfrm>
          <a:off x="2636358" y="4604289"/>
          <a:ext cx="3916842" cy="501111"/>
        </p:xfrm>
        <a:graphic>
          <a:graphicData uri="http://schemas.openxmlformats.org/presentationml/2006/ole">
            <mc:AlternateContent xmlns:mc="http://schemas.openxmlformats.org/markup-compatibility/2006">
              <mc:Choice xmlns:v="urn:schemas-microsoft-com:vml" Requires="v">
                <p:oleObj spid="_x0000_s31955" name="Equation" r:id="rId5" imgW="1815840" imgH="215640" progId="Equation.3">
                  <p:embed/>
                </p:oleObj>
              </mc:Choice>
              <mc:Fallback>
                <p:oleObj name="Equation" r:id="rId5" imgW="1815840" imgH="215640" progId="Equation.3">
                  <p:embed/>
                  <p:pic>
                    <p:nvPicPr>
                      <p:cNvPr id="0" name="Picture 21"/>
                      <p:cNvPicPr>
                        <a:picLocks noChangeAspect="1" noChangeArrowheads="1"/>
                      </p:cNvPicPr>
                      <p:nvPr/>
                    </p:nvPicPr>
                    <p:blipFill>
                      <a:blip r:embed="rId6"/>
                      <a:srcRect/>
                      <a:stretch>
                        <a:fillRect/>
                      </a:stretch>
                    </p:blipFill>
                    <p:spPr bwMode="auto">
                      <a:xfrm>
                        <a:off x="2636358" y="4604289"/>
                        <a:ext cx="3916842" cy="50111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7670212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54025" y="95250"/>
            <a:ext cx="7963215" cy="1257300"/>
          </a:xfrm>
        </p:spPr>
        <p:txBody>
          <a:bodyPr>
            <a:normAutofit/>
          </a:bodyPr>
          <a:lstStyle/>
          <a:p>
            <a:r>
              <a:rPr lang="en-US" dirty="0"/>
              <a:t>Two 2-Year Investment Programs (1 of 2)</a:t>
            </a:r>
            <a:endParaRPr lang="en-IN" dirty="0"/>
          </a:p>
        </p:txBody>
      </p:sp>
      <p:pic>
        <p:nvPicPr>
          <p:cNvPr id="32770" name="Picture 2" descr="One of three timelines are used to illustrate two alternative investments. A simple timeline with 0, 1, and 2 indicated. In the middle, Alternative 1: Buy and hold 2-year zero, the timeline shows $890 at time 0, a right pointing arrow labeled 2-year investment, and the equation $890 times 1.06 squared equals $1000 at time 2. Alternative 2: Buy a 1-year zero, and reinvest proceeds in another 1-year zero is at the bottom. The time line as $890 at time 0, a right arrow labeled 1-year investment to time 1, which has the equation $890 times 1.05 equals $934.50. Another right arrow labeled 1-year investment points from time 1 to time 2. At time 2 is the equation $934.50 times (1 plus r sub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862138"/>
            <a:ext cx="5248275"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Content Placeholder 1"/>
          <p:cNvSpPr>
            <a:spLocks noGrp="1"/>
          </p:cNvSpPr>
          <p:nvPr>
            <p:ph sz="quarter" idx="10"/>
          </p:nvPr>
        </p:nvSpPr>
        <p:spPr>
          <a:xfrm>
            <a:off x="6018874" y="1921523"/>
            <a:ext cx="2820326" cy="440677"/>
          </a:xfrm>
        </p:spPr>
        <p:txBody>
          <a:bodyPr/>
          <a:lstStyle/>
          <a:p>
            <a:pPr marL="0" indent="0">
              <a:buNone/>
            </a:pPr>
            <a:r>
              <a:rPr lang="en-US" sz="1400" dirty="0"/>
              <a:t>Time Line</a:t>
            </a:r>
          </a:p>
        </p:txBody>
      </p:sp>
      <p:pic>
        <p:nvPicPr>
          <p:cNvPr id="32771" name="Picture 3" descr="Alternative 1: Buy and hold 2-year zero, the timeline shows $890 at time 0, a right pointing arrow labeled 2-year investment, and the equation $890 times 1.06 squared equals $1000 at time 2.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3005271"/>
            <a:ext cx="5257800" cy="1490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Content Placeholder 3"/>
          <p:cNvSpPr>
            <a:spLocks noGrp="1"/>
          </p:cNvSpPr>
          <p:nvPr>
            <p:ph sz="quarter" idx="12"/>
          </p:nvPr>
        </p:nvSpPr>
        <p:spPr>
          <a:xfrm>
            <a:off x="6019800" y="3124200"/>
            <a:ext cx="2854602" cy="508335"/>
          </a:xfrm>
        </p:spPr>
        <p:txBody>
          <a:bodyPr/>
          <a:lstStyle/>
          <a:p>
            <a:pPr marL="0" indent="0">
              <a:buNone/>
            </a:pPr>
            <a:r>
              <a:rPr lang="en-US" sz="1400" dirty="0"/>
              <a:t>Alternative 1: Buy and hold 2-year zero</a:t>
            </a:r>
          </a:p>
        </p:txBody>
      </p:sp>
    </p:spTree>
    <p:extLst>
      <p:ext uri="{BB962C8B-B14F-4D97-AF65-F5344CB8AC3E}">
        <p14:creationId xmlns:p14="http://schemas.microsoft.com/office/powerpoint/2010/main" val="27044336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54025" y="127635"/>
            <a:ext cx="7963215" cy="1257300"/>
          </a:xfrm>
        </p:spPr>
        <p:txBody>
          <a:bodyPr>
            <a:normAutofit/>
          </a:bodyPr>
          <a:lstStyle/>
          <a:p>
            <a:r>
              <a:rPr lang="en-US" dirty="0"/>
              <a:t>Two 2-Year Investment Programs (2 of 2)</a:t>
            </a:r>
            <a:endParaRPr lang="en-IN" dirty="0"/>
          </a:p>
        </p:txBody>
      </p:sp>
      <p:sp>
        <p:nvSpPr>
          <p:cNvPr id="2" name="Content Placeholder 1"/>
          <p:cNvSpPr>
            <a:spLocks noGrp="1"/>
          </p:cNvSpPr>
          <p:nvPr>
            <p:ph sz="quarter" idx="10"/>
          </p:nvPr>
        </p:nvSpPr>
        <p:spPr>
          <a:xfrm>
            <a:off x="5638800" y="2038712"/>
            <a:ext cx="3102359" cy="780688"/>
          </a:xfrm>
        </p:spPr>
        <p:txBody>
          <a:bodyPr/>
          <a:lstStyle/>
          <a:p>
            <a:pPr marL="0" indent="0">
              <a:buNone/>
            </a:pPr>
            <a:r>
              <a:rPr lang="en-US" sz="1400" dirty="0"/>
              <a:t>Alternative 2: Buy a 1-year zero, and reinvest proceeds in another 1-year zero</a:t>
            </a:r>
          </a:p>
        </p:txBody>
      </p:sp>
      <p:pic>
        <p:nvPicPr>
          <p:cNvPr id="33794" name="Picture 2" descr="Alternative 2: Buy a 1-year zero, and reinvest proceeds in another 1-year zero is at the bottom. The time line as $890 at time 0, a right arrow labeled 1-year investment to time 1, which has the equation $890 times 1.05 equals $934.50. Another right arrow labeled 1-year investment points from time 1 to time 2. At time 2 is the equation $934.50 times (1 plus r sub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2043860"/>
            <a:ext cx="4864835" cy="16137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093534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5864" y="76200"/>
            <a:ext cx="8759536" cy="990600"/>
          </a:xfrm>
        </p:spPr>
        <p:txBody>
          <a:bodyPr/>
          <a:lstStyle/>
          <a:p>
            <a:r>
              <a:rPr lang="en-US" dirty="0"/>
              <a:t>Short Rates versus Spot Rates</a:t>
            </a:r>
            <a:endParaRPr lang="en-IN" dirty="0"/>
          </a:p>
        </p:txBody>
      </p:sp>
      <p:pic>
        <p:nvPicPr>
          <p:cNvPr id="10" name="Picture 9" descr="Reproduced Figure 15.3, which is a timeline illustrating the computations for multi-year yields."/>
          <p:cNvPicPr>
            <a:picLocks noChangeAspect="1"/>
          </p:cNvPicPr>
          <p:nvPr/>
        </p:nvPicPr>
        <p:blipFill>
          <a:blip r:embed="rId2" cstate="print"/>
          <a:stretch>
            <a:fillRect/>
          </a:stretch>
        </p:blipFill>
        <p:spPr>
          <a:xfrm>
            <a:off x="1372465" y="1295400"/>
            <a:ext cx="6399068" cy="4026477"/>
          </a:xfrm>
          <a:prstGeom prst="rect">
            <a:avLst/>
          </a:prstGeom>
        </p:spPr>
      </p:pic>
    </p:spTree>
    <p:extLst>
      <p:ext uri="{BB962C8B-B14F-4D97-AF65-F5344CB8AC3E}">
        <p14:creationId xmlns:p14="http://schemas.microsoft.com/office/powerpoint/2010/main" val="1216066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55864" y="76200"/>
            <a:ext cx="8759536" cy="1039091"/>
          </a:xfrm>
        </p:spPr>
        <p:txBody>
          <a:bodyPr/>
          <a:lstStyle/>
          <a:p>
            <a:r>
              <a:rPr lang="en-US" dirty="0"/>
              <a:t>Chapter Overview</a:t>
            </a:r>
          </a:p>
        </p:txBody>
      </p:sp>
      <p:sp>
        <p:nvSpPr>
          <p:cNvPr id="7" name="Content Placeholder 6"/>
          <p:cNvSpPr>
            <a:spLocks noGrp="1"/>
          </p:cNvSpPr>
          <p:nvPr>
            <p:ph sz="quarter" idx="10"/>
          </p:nvPr>
        </p:nvSpPr>
        <p:spPr>
          <a:xfrm>
            <a:off x="304800" y="1311442"/>
            <a:ext cx="8458200" cy="4114800"/>
          </a:xfrm>
        </p:spPr>
        <p:txBody>
          <a:bodyPr/>
          <a:lstStyle/>
          <a:p>
            <a:pPr lvl="0"/>
            <a:r>
              <a:rPr lang="en-US" dirty="0"/>
              <a:t>The yield curve</a:t>
            </a:r>
          </a:p>
          <a:p>
            <a:pPr lvl="0"/>
            <a:r>
              <a:rPr lang="en-US" dirty="0"/>
              <a:t>Interest rates under certainty</a:t>
            </a:r>
          </a:p>
          <a:p>
            <a:pPr lvl="0"/>
            <a:r>
              <a:rPr lang="en-US" dirty="0"/>
              <a:t>Interest rates under uncertainty</a:t>
            </a:r>
          </a:p>
          <a:p>
            <a:pPr lvl="0"/>
            <a:r>
              <a:rPr lang="en-US" dirty="0"/>
              <a:t>Theories of the term structure</a:t>
            </a:r>
          </a:p>
          <a:p>
            <a:pPr lvl="1"/>
            <a:r>
              <a:rPr lang="en-US" dirty="0"/>
              <a:t>The expectation hypothesis</a:t>
            </a:r>
          </a:p>
          <a:p>
            <a:pPr lvl="1"/>
            <a:r>
              <a:rPr lang="en-US" dirty="0"/>
              <a:t>Liquidity preference</a:t>
            </a:r>
          </a:p>
          <a:p>
            <a:pPr lvl="0"/>
            <a:r>
              <a:rPr lang="en-US" dirty="0"/>
              <a:t>Interpreting the term structure</a:t>
            </a:r>
          </a:p>
          <a:p>
            <a:pPr lvl="0"/>
            <a:r>
              <a:rPr lang="en-US" dirty="0"/>
              <a:t>Forward rates and contracts</a:t>
            </a:r>
          </a:p>
        </p:txBody>
      </p:sp>
    </p:spTree>
    <p:extLst>
      <p:ext uri="{BB962C8B-B14F-4D97-AF65-F5344CB8AC3E}">
        <p14:creationId xmlns:p14="http://schemas.microsoft.com/office/powerpoint/2010/main" val="32219305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5864" y="128155"/>
            <a:ext cx="8759536" cy="1039091"/>
          </a:xfrm>
        </p:spPr>
        <p:txBody>
          <a:bodyPr/>
          <a:lstStyle/>
          <a:p>
            <a:r>
              <a:rPr lang="en-US" dirty="0"/>
              <a:t>Forward Rates</a:t>
            </a:r>
            <a:endParaRPr lang="en-IN" dirty="0"/>
          </a:p>
        </p:txBody>
      </p:sp>
      <p:sp>
        <p:nvSpPr>
          <p:cNvPr id="7" name="Content Placeholder 6"/>
          <p:cNvSpPr>
            <a:spLocks noGrp="1"/>
          </p:cNvSpPr>
          <p:nvPr>
            <p:ph sz="quarter" idx="10"/>
          </p:nvPr>
        </p:nvSpPr>
        <p:spPr>
          <a:xfrm>
            <a:off x="304800" y="1371600"/>
            <a:ext cx="8305800" cy="1828800"/>
          </a:xfrm>
        </p:spPr>
        <p:txBody>
          <a:bodyPr/>
          <a:lstStyle/>
          <a:p>
            <a:r>
              <a:rPr lang="en-US" dirty="0"/>
              <a:t>The forward interest rate is a forecast of a future short rate</a:t>
            </a:r>
          </a:p>
          <a:p>
            <a:r>
              <a:rPr lang="en-US" dirty="0"/>
              <a:t>Rate for 4-year maturity = 8%</a:t>
            </a:r>
          </a:p>
          <a:p>
            <a:r>
              <a:rPr lang="en-US" dirty="0"/>
              <a:t>Rate for 3-year maturity = 7%</a:t>
            </a:r>
          </a:p>
        </p:txBody>
      </p:sp>
      <p:graphicFrame>
        <p:nvGraphicFramePr>
          <p:cNvPr id="5" name="Object 4"/>
          <p:cNvGraphicFramePr>
            <a:graphicFrameLocks noChangeAspect="1"/>
          </p:cNvGraphicFramePr>
          <p:nvPr>
            <p:extLst>
              <p:ext uri="{D42A27DB-BD31-4B8C-83A1-F6EECF244321}">
                <p14:modId xmlns:p14="http://schemas.microsoft.com/office/powerpoint/2010/main" val="134594532"/>
              </p:ext>
            </p:extLst>
          </p:nvPr>
        </p:nvGraphicFramePr>
        <p:xfrm>
          <a:off x="1973230" y="3429000"/>
          <a:ext cx="5113370" cy="1498218"/>
        </p:xfrm>
        <a:graphic>
          <a:graphicData uri="http://schemas.openxmlformats.org/presentationml/2006/ole">
            <mc:AlternateContent xmlns:mc="http://schemas.openxmlformats.org/markup-compatibility/2006">
              <mc:Choice xmlns:v="urn:schemas-microsoft-com:vml" Requires="v">
                <p:oleObj spid="_x0000_s4203" name="Equation" r:id="rId3" imgW="2133360" imgH="596880" progId="Equation.3">
                  <p:embed/>
                </p:oleObj>
              </mc:Choice>
              <mc:Fallback>
                <p:oleObj name="Equation" r:id="rId3" imgW="2133360" imgH="596880" progId="Equation.3">
                  <p:embed/>
                  <p:pic>
                    <p:nvPicPr>
                      <p:cNvPr id="0" name="Picture 12"/>
                      <p:cNvPicPr>
                        <a:picLocks noChangeAspect="1" noChangeArrowheads="1"/>
                      </p:cNvPicPr>
                      <p:nvPr/>
                    </p:nvPicPr>
                    <p:blipFill>
                      <a:blip r:embed="rId4"/>
                      <a:srcRect/>
                      <a:stretch>
                        <a:fillRect/>
                      </a:stretch>
                    </p:blipFill>
                    <p:spPr bwMode="auto">
                      <a:xfrm>
                        <a:off x="1973230" y="3429000"/>
                        <a:ext cx="5113370" cy="149821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3331585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55864" y="76200"/>
            <a:ext cx="8759536" cy="1143000"/>
          </a:xfrm>
        </p:spPr>
        <p:txBody>
          <a:bodyPr>
            <a:noAutofit/>
          </a:bodyPr>
          <a:lstStyle/>
          <a:p>
            <a:r>
              <a:rPr lang="en-US" dirty="0"/>
              <a:t>Interest Rate Uncertainty and </a:t>
            </a:r>
            <a:br>
              <a:rPr lang="en-US" dirty="0"/>
            </a:br>
            <a:r>
              <a:rPr lang="en-US" dirty="0"/>
              <a:t>Forward Rates (1 of 3)</a:t>
            </a:r>
            <a:endParaRPr lang="en-IN" dirty="0"/>
          </a:p>
        </p:txBody>
      </p:sp>
      <p:sp>
        <p:nvSpPr>
          <p:cNvPr id="8" name="Content Placeholder 7"/>
          <p:cNvSpPr>
            <a:spLocks noGrp="1"/>
          </p:cNvSpPr>
          <p:nvPr>
            <p:ph sz="quarter" idx="10"/>
          </p:nvPr>
        </p:nvSpPr>
        <p:spPr>
          <a:xfrm>
            <a:off x="304800" y="1371600"/>
            <a:ext cx="8458200" cy="1371600"/>
          </a:xfrm>
        </p:spPr>
        <p:txBody>
          <a:bodyPr/>
          <a:lstStyle/>
          <a:p>
            <a:pPr>
              <a:spcBef>
                <a:spcPts val="600"/>
              </a:spcBef>
            </a:pPr>
            <a:r>
              <a:rPr lang="en-US" dirty="0"/>
              <a:t>Suppose that today</a:t>
            </a:r>
            <a:r>
              <a:rPr lang="en-US" altLang="ja-JP" dirty="0"/>
              <a:t>’</a:t>
            </a:r>
            <a:r>
              <a:rPr lang="en-US" dirty="0"/>
              <a:t>s rate is 5% and the </a:t>
            </a:r>
            <a:r>
              <a:rPr lang="en-US" i="1" dirty="0"/>
              <a:t>expected</a:t>
            </a:r>
            <a:r>
              <a:rPr lang="en-US" dirty="0"/>
              <a:t> short rate for the following year is </a:t>
            </a:r>
            <a:r>
              <a:rPr lang="en-US" i="1" dirty="0"/>
              <a:t>E</a:t>
            </a:r>
            <a:r>
              <a:rPr lang="en-US" dirty="0"/>
              <a:t>(</a:t>
            </a:r>
            <a:r>
              <a:rPr lang="en-US" i="1" dirty="0"/>
              <a:t>r</a:t>
            </a:r>
            <a:r>
              <a:rPr lang="en-US" i="1" baseline="-25000" dirty="0"/>
              <a:t>2</a:t>
            </a:r>
            <a:r>
              <a:rPr lang="en-US" dirty="0"/>
              <a:t>) = 6%. The value of a 2-year zero is:</a:t>
            </a:r>
          </a:p>
        </p:txBody>
      </p:sp>
      <p:graphicFrame>
        <p:nvGraphicFramePr>
          <p:cNvPr id="6" name="Object 5"/>
          <p:cNvGraphicFramePr>
            <a:graphicFrameLocks noChangeAspect="1"/>
          </p:cNvGraphicFramePr>
          <p:nvPr>
            <p:extLst>
              <p:ext uri="{D42A27DB-BD31-4B8C-83A1-F6EECF244321}">
                <p14:modId xmlns:p14="http://schemas.microsoft.com/office/powerpoint/2010/main" val="2112198294"/>
              </p:ext>
            </p:extLst>
          </p:nvPr>
        </p:nvGraphicFramePr>
        <p:xfrm>
          <a:off x="2511803" y="2857144"/>
          <a:ext cx="3414336" cy="846031"/>
        </p:xfrm>
        <a:graphic>
          <a:graphicData uri="http://schemas.openxmlformats.org/presentationml/2006/ole">
            <mc:AlternateContent xmlns:mc="http://schemas.openxmlformats.org/markup-compatibility/2006">
              <mc:Choice xmlns:v="urn:schemas-microsoft-com:vml" Requires="v">
                <p:oleObj spid="_x0000_s22736" name="Equation" r:id="rId3" imgW="1434960" imgH="355320" progId="Equation.3">
                  <p:embed/>
                </p:oleObj>
              </mc:Choice>
              <mc:Fallback>
                <p:oleObj name="Equation" r:id="rId3" imgW="1434960" imgH="355320" progId="Equation.3">
                  <p:embed/>
                  <p:pic>
                    <p:nvPicPr>
                      <p:cNvPr id="0" name="Picture 18"/>
                      <p:cNvPicPr>
                        <a:picLocks noChangeAspect="1" noChangeArrowheads="1"/>
                      </p:cNvPicPr>
                      <p:nvPr/>
                    </p:nvPicPr>
                    <p:blipFill>
                      <a:blip r:embed="rId4"/>
                      <a:srcRect/>
                      <a:stretch>
                        <a:fillRect/>
                      </a:stretch>
                    </p:blipFill>
                    <p:spPr bwMode="auto">
                      <a:xfrm>
                        <a:off x="2511803" y="2857144"/>
                        <a:ext cx="3414336" cy="84603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Content Placeholder 4"/>
          <p:cNvSpPr>
            <a:spLocks noGrp="1"/>
          </p:cNvSpPr>
          <p:nvPr>
            <p:ph sz="quarter" idx="12"/>
          </p:nvPr>
        </p:nvSpPr>
        <p:spPr>
          <a:xfrm>
            <a:off x="304800" y="3886200"/>
            <a:ext cx="7594600" cy="533400"/>
          </a:xfrm>
        </p:spPr>
        <p:txBody>
          <a:bodyPr/>
          <a:lstStyle/>
          <a:p>
            <a:r>
              <a:rPr lang="en-US" dirty="0"/>
              <a:t>The value of a 1-year zero is:</a:t>
            </a:r>
          </a:p>
        </p:txBody>
      </p:sp>
      <p:graphicFrame>
        <p:nvGraphicFramePr>
          <p:cNvPr id="9" name="Object 8"/>
          <p:cNvGraphicFramePr>
            <a:graphicFrameLocks noChangeAspect="1"/>
          </p:cNvGraphicFramePr>
          <p:nvPr>
            <p:extLst>
              <p:ext uri="{D42A27DB-BD31-4B8C-83A1-F6EECF244321}">
                <p14:modId xmlns:p14="http://schemas.microsoft.com/office/powerpoint/2010/main" val="3817971896"/>
              </p:ext>
            </p:extLst>
          </p:nvPr>
        </p:nvGraphicFramePr>
        <p:xfrm>
          <a:off x="2590800" y="4648200"/>
          <a:ext cx="3157505" cy="930634"/>
        </p:xfrm>
        <a:graphic>
          <a:graphicData uri="http://schemas.openxmlformats.org/presentationml/2006/ole">
            <mc:AlternateContent xmlns:mc="http://schemas.openxmlformats.org/markup-compatibility/2006">
              <mc:Choice xmlns:v="urn:schemas-microsoft-com:vml" Requires="v">
                <p:oleObj spid="_x0000_s22737" name="Equation" r:id="rId5" imgW="1206360" imgH="355320" progId="Equation.3">
                  <p:embed/>
                </p:oleObj>
              </mc:Choice>
              <mc:Fallback>
                <p:oleObj name="Equation" r:id="rId5" imgW="1206360" imgH="355320" progId="Equation.3">
                  <p:embed/>
                  <p:pic>
                    <p:nvPicPr>
                      <p:cNvPr id="0" name="Picture 19"/>
                      <p:cNvPicPr>
                        <a:picLocks noChangeAspect="1" noChangeArrowheads="1"/>
                      </p:cNvPicPr>
                      <p:nvPr/>
                    </p:nvPicPr>
                    <p:blipFill>
                      <a:blip r:embed="rId6"/>
                      <a:srcRect/>
                      <a:stretch>
                        <a:fillRect/>
                      </a:stretch>
                    </p:blipFill>
                    <p:spPr bwMode="auto">
                      <a:xfrm>
                        <a:off x="2590800" y="4648200"/>
                        <a:ext cx="3157505" cy="93063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5890785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55864" y="76200"/>
            <a:ext cx="8759536" cy="1143000"/>
          </a:xfrm>
        </p:spPr>
        <p:txBody>
          <a:bodyPr>
            <a:noAutofit/>
          </a:bodyPr>
          <a:lstStyle/>
          <a:p>
            <a:r>
              <a:rPr lang="en-US" dirty="0"/>
              <a:t>Interest Rate Uncertainty and </a:t>
            </a:r>
            <a:br>
              <a:rPr lang="en-US" dirty="0"/>
            </a:br>
            <a:r>
              <a:rPr lang="en-US" dirty="0"/>
              <a:t>Forward Rates (2 of 3)</a:t>
            </a:r>
          </a:p>
        </p:txBody>
      </p:sp>
      <p:sp>
        <p:nvSpPr>
          <p:cNvPr id="8" name="Content Placeholder 7"/>
          <p:cNvSpPr>
            <a:spLocks noGrp="1"/>
          </p:cNvSpPr>
          <p:nvPr>
            <p:ph sz="quarter" idx="10"/>
          </p:nvPr>
        </p:nvSpPr>
        <p:spPr>
          <a:xfrm>
            <a:off x="304800" y="1383632"/>
            <a:ext cx="8458200" cy="4419600"/>
          </a:xfrm>
        </p:spPr>
        <p:txBody>
          <a:bodyPr/>
          <a:lstStyle/>
          <a:p>
            <a:pPr>
              <a:spcBef>
                <a:spcPts val="600"/>
              </a:spcBef>
            </a:pPr>
            <a:r>
              <a:rPr lang="en-US" dirty="0"/>
              <a:t>The investor wants to invest for 1 year</a:t>
            </a:r>
          </a:p>
          <a:p>
            <a:pPr lvl="1">
              <a:spcBef>
                <a:spcPts val="600"/>
              </a:spcBef>
            </a:pPr>
            <a:r>
              <a:rPr lang="en-US" dirty="0"/>
              <a:t>Buy the 2-year bond today and plan to sell it at the end of the first year for $1000/1.06 = $943.40</a:t>
            </a:r>
          </a:p>
          <a:p>
            <a:pPr marL="457200" lvl="1" indent="0" algn="ctr">
              <a:spcBef>
                <a:spcPts val="600"/>
              </a:spcBef>
              <a:buNone/>
            </a:pPr>
            <a:r>
              <a:rPr lang="en-US" i="1" dirty="0"/>
              <a:t>or</a:t>
            </a:r>
          </a:p>
          <a:p>
            <a:pPr lvl="1">
              <a:spcBef>
                <a:spcPts val="600"/>
              </a:spcBef>
            </a:pPr>
            <a:r>
              <a:rPr lang="en-US" dirty="0"/>
              <a:t>Buy the 1-year bond today and hold to maturity</a:t>
            </a:r>
          </a:p>
          <a:p>
            <a:pPr>
              <a:spcBef>
                <a:spcPts val="600"/>
              </a:spcBef>
            </a:pPr>
            <a:r>
              <a:rPr lang="en-US" dirty="0"/>
              <a:t>What if next year</a:t>
            </a:r>
            <a:r>
              <a:rPr lang="en-US" altLang="ja-JP" dirty="0"/>
              <a:t>’</a:t>
            </a:r>
            <a:r>
              <a:rPr lang="en-US" dirty="0"/>
              <a:t>s interest rate differs from 6%? </a:t>
            </a:r>
          </a:p>
          <a:p>
            <a:pPr lvl="1">
              <a:spcBef>
                <a:spcPts val="600"/>
              </a:spcBef>
            </a:pPr>
            <a:r>
              <a:rPr lang="en-US" dirty="0"/>
              <a:t>The actual return on the 2-year bond is uncertain!</a:t>
            </a:r>
          </a:p>
        </p:txBody>
      </p:sp>
    </p:spTree>
    <p:extLst>
      <p:ext uri="{BB962C8B-B14F-4D97-AF65-F5344CB8AC3E}">
        <p14:creationId xmlns:p14="http://schemas.microsoft.com/office/powerpoint/2010/main" val="34175830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55864" y="76200"/>
            <a:ext cx="8759536" cy="1143000"/>
          </a:xfrm>
        </p:spPr>
        <p:txBody>
          <a:bodyPr>
            <a:noAutofit/>
          </a:bodyPr>
          <a:lstStyle/>
          <a:p>
            <a:r>
              <a:rPr lang="en-US" dirty="0"/>
              <a:t>Interest Rate Uncertainty and </a:t>
            </a:r>
            <a:br>
              <a:rPr lang="en-US" dirty="0"/>
            </a:br>
            <a:r>
              <a:rPr lang="en-US" dirty="0"/>
              <a:t>Forward Rates (3 of 3)</a:t>
            </a:r>
          </a:p>
        </p:txBody>
      </p:sp>
      <p:sp>
        <p:nvSpPr>
          <p:cNvPr id="8" name="Content Placeholder 7"/>
          <p:cNvSpPr>
            <a:spLocks noGrp="1"/>
          </p:cNvSpPr>
          <p:nvPr>
            <p:ph sz="quarter" idx="10"/>
          </p:nvPr>
        </p:nvSpPr>
        <p:spPr>
          <a:xfrm>
            <a:off x="304800" y="1403684"/>
            <a:ext cx="8633460" cy="4038600"/>
          </a:xfrm>
        </p:spPr>
        <p:txBody>
          <a:bodyPr/>
          <a:lstStyle/>
          <a:p>
            <a:r>
              <a:rPr lang="en-US" dirty="0"/>
              <a:t>Investors require a risk premium to hold a longer-term bond</a:t>
            </a:r>
          </a:p>
          <a:p>
            <a:r>
              <a:rPr lang="en-US" dirty="0"/>
              <a:t>This liquidity premium compensates short-term investors for the uncertainty about future prices</a:t>
            </a:r>
          </a:p>
        </p:txBody>
      </p:sp>
    </p:spTree>
    <p:extLst>
      <p:ext uri="{BB962C8B-B14F-4D97-AF65-F5344CB8AC3E}">
        <p14:creationId xmlns:p14="http://schemas.microsoft.com/office/powerpoint/2010/main" val="24562497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Autofit/>
          </a:bodyPr>
          <a:lstStyle/>
          <a:p>
            <a:r>
              <a:rPr lang="en-US" dirty="0"/>
              <a:t>Theories of Term Structure</a:t>
            </a:r>
            <a:br>
              <a:rPr lang="en-US" dirty="0"/>
            </a:br>
            <a:r>
              <a:rPr lang="en-US" dirty="0"/>
              <a:t>(1 of 2)</a:t>
            </a:r>
          </a:p>
        </p:txBody>
      </p:sp>
      <p:sp>
        <p:nvSpPr>
          <p:cNvPr id="8" name="Content Placeholder 7"/>
          <p:cNvSpPr>
            <a:spLocks noGrp="1"/>
          </p:cNvSpPr>
          <p:nvPr>
            <p:ph sz="quarter" idx="10"/>
          </p:nvPr>
        </p:nvSpPr>
        <p:spPr>
          <a:xfrm>
            <a:off x="304800" y="1419726"/>
            <a:ext cx="8458200" cy="4331368"/>
          </a:xfrm>
        </p:spPr>
        <p:txBody>
          <a:bodyPr/>
          <a:lstStyle/>
          <a:p>
            <a:pPr marL="457200" indent="-457200"/>
            <a:r>
              <a:rPr lang="en-US" dirty="0"/>
              <a:t>The Expectations Hypothesis Theory</a:t>
            </a:r>
          </a:p>
          <a:p>
            <a:pPr marL="914400" lvl="1" indent="-457200"/>
            <a:r>
              <a:rPr lang="en-US" dirty="0"/>
              <a:t>Observed long-term rate is a function of today</a:t>
            </a:r>
            <a:r>
              <a:rPr lang="en-US" altLang="ja-JP" dirty="0"/>
              <a:t>’</a:t>
            </a:r>
            <a:r>
              <a:rPr lang="en-US" dirty="0"/>
              <a:t>s short-term rate and expected future short-term rates</a:t>
            </a:r>
          </a:p>
          <a:p>
            <a:pPr marL="914400" lvl="1" indent="-457200"/>
            <a:r>
              <a:rPr lang="en-US" i="1" dirty="0"/>
              <a:t>f</a:t>
            </a:r>
            <a:r>
              <a:rPr lang="en-US" i="1" baseline="-25000" dirty="0"/>
              <a:t>n</a:t>
            </a:r>
            <a:r>
              <a:rPr lang="en-US" i="1" dirty="0"/>
              <a:t> = E</a:t>
            </a:r>
            <a:r>
              <a:rPr lang="en-US" dirty="0"/>
              <a:t>(</a:t>
            </a:r>
            <a:r>
              <a:rPr lang="en-US" i="1" dirty="0" err="1"/>
              <a:t>r</a:t>
            </a:r>
            <a:r>
              <a:rPr lang="en-US" i="1" baseline="-25000" dirty="0" err="1"/>
              <a:t>n</a:t>
            </a:r>
            <a:r>
              <a:rPr lang="en-US" dirty="0"/>
              <a:t>)</a:t>
            </a:r>
            <a:r>
              <a:rPr lang="en-US" i="1" dirty="0"/>
              <a:t> </a:t>
            </a:r>
            <a:r>
              <a:rPr lang="en-US" dirty="0"/>
              <a:t>and liquidity premiums are zero</a:t>
            </a:r>
          </a:p>
        </p:txBody>
      </p:sp>
    </p:spTree>
    <p:extLst>
      <p:ext uri="{BB962C8B-B14F-4D97-AF65-F5344CB8AC3E}">
        <p14:creationId xmlns:p14="http://schemas.microsoft.com/office/powerpoint/2010/main" val="1113512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Autofit/>
          </a:bodyPr>
          <a:lstStyle/>
          <a:p>
            <a:r>
              <a:rPr lang="en-US" dirty="0"/>
              <a:t>Theories of Term Structure</a:t>
            </a:r>
            <a:br>
              <a:rPr lang="en-US" dirty="0"/>
            </a:br>
            <a:r>
              <a:rPr lang="en-US" dirty="0"/>
              <a:t>(2 of 2)</a:t>
            </a:r>
          </a:p>
        </p:txBody>
      </p:sp>
      <p:sp>
        <p:nvSpPr>
          <p:cNvPr id="8" name="Content Placeholder 7"/>
          <p:cNvSpPr>
            <a:spLocks noGrp="1"/>
          </p:cNvSpPr>
          <p:nvPr>
            <p:ph sz="quarter" idx="10"/>
          </p:nvPr>
        </p:nvSpPr>
        <p:spPr>
          <a:xfrm>
            <a:off x="304800" y="1399674"/>
            <a:ext cx="8465820" cy="4114800"/>
          </a:xfrm>
        </p:spPr>
        <p:txBody>
          <a:bodyPr/>
          <a:lstStyle/>
          <a:p>
            <a:pPr marL="460375" indent="-460375"/>
            <a:r>
              <a:rPr lang="en-US" dirty="0"/>
              <a:t>Liquidity Preference Theory </a:t>
            </a:r>
          </a:p>
          <a:p>
            <a:pPr marL="909638" lvl="1" indent="-452438"/>
            <a:r>
              <a:rPr lang="en-US" dirty="0"/>
              <a:t>Long-term bonds are more risky</a:t>
            </a:r>
            <a:r>
              <a:rPr lang="en-US" dirty="0">
                <a:sym typeface="Wingdings" panose="05000000000000000000" pitchFamily="2" charset="2"/>
              </a:rPr>
              <a:t> </a:t>
            </a:r>
            <a:r>
              <a:rPr lang="en-US" i="1" dirty="0"/>
              <a:t>f</a:t>
            </a:r>
            <a:r>
              <a:rPr lang="en-US" i="1" baseline="-25000" dirty="0"/>
              <a:t>n</a:t>
            </a:r>
            <a:r>
              <a:rPr lang="en-US" dirty="0"/>
              <a:t> &gt; </a:t>
            </a:r>
            <a:r>
              <a:rPr lang="en-US" i="1" dirty="0"/>
              <a:t>E</a:t>
            </a:r>
            <a:r>
              <a:rPr lang="en-US" dirty="0"/>
              <a:t>(</a:t>
            </a:r>
            <a:r>
              <a:rPr lang="en-US" i="1" dirty="0" err="1"/>
              <a:t>r</a:t>
            </a:r>
            <a:r>
              <a:rPr lang="en-US" i="1" baseline="-25000" dirty="0" err="1"/>
              <a:t>n</a:t>
            </a:r>
            <a:r>
              <a:rPr lang="en-US" dirty="0"/>
              <a:t>)</a:t>
            </a:r>
          </a:p>
          <a:p>
            <a:pPr marL="909638" lvl="1" indent="-452438"/>
            <a:r>
              <a:rPr lang="en-US" dirty="0"/>
              <a:t>The excess of </a:t>
            </a:r>
            <a:r>
              <a:rPr lang="en-US" i="1" dirty="0"/>
              <a:t>f</a:t>
            </a:r>
            <a:r>
              <a:rPr lang="en-US" i="1" baseline="-25000" dirty="0"/>
              <a:t>n</a:t>
            </a:r>
            <a:r>
              <a:rPr lang="en-US" dirty="0"/>
              <a:t> over </a:t>
            </a:r>
            <a:r>
              <a:rPr lang="en-US" i="1" dirty="0"/>
              <a:t>E</a:t>
            </a:r>
            <a:r>
              <a:rPr lang="en-US" dirty="0"/>
              <a:t>(</a:t>
            </a:r>
            <a:r>
              <a:rPr lang="en-US" i="1" dirty="0" err="1"/>
              <a:t>r</a:t>
            </a:r>
            <a:r>
              <a:rPr lang="en-US" i="1" baseline="-25000" dirty="0" err="1"/>
              <a:t>n</a:t>
            </a:r>
            <a:r>
              <a:rPr lang="en-US" dirty="0"/>
              <a:t>)</a:t>
            </a:r>
            <a:r>
              <a:rPr lang="en-US" i="1" dirty="0"/>
              <a:t> </a:t>
            </a:r>
            <a:r>
              <a:rPr lang="en-US" dirty="0"/>
              <a:t>is the </a:t>
            </a:r>
            <a:r>
              <a:rPr lang="en-US" i="1" dirty="0"/>
              <a:t>liquidity premium</a:t>
            </a:r>
            <a:endParaRPr lang="en-US" dirty="0"/>
          </a:p>
          <a:p>
            <a:pPr marL="909638" lvl="1" indent="-452438"/>
            <a:r>
              <a:rPr lang="en-US" dirty="0"/>
              <a:t>The yield curve has an upward bias built into the long-term rates because of the liquidity premium</a:t>
            </a:r>
          </a:p>
        </p:txBody>
      </p:sp>
    </p:spTree>
    <p:extLst>
      <p:ext uri="{BB962C8B-B14F-4D97-AF65-F5344CB8AC3E}">
        <p14:creationId xmlns:p14="http://schemas.microsoft.com/office/powerpoint/2010/main" val="23877162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55864" y="76200"/>
            <a:ext cx="8759536" cy="1143000"/>
          </a:xfrm>
        </p:spPr>
        <p:txBody>
          <a:bodyPr>
            <a:noAutofit/>
          </a:bodyPr>
          <a:lstStyle/>
          <a:p>
            <a:r>
              <a:rPr lang="en-US" dirty="0"/>
              <a:t>Yield Curve Examples</a:t>
            </a:r>
            <a:br>
              <a:rPr lang="en-US" dirty="0"/>
            </a:br>
            <a:r>
              <a:rPr lang="en-US" dirty="0"/>
              <a:t>(1 of 4)</a:t>
            </a:r>
          </a:p>
        </p:txBody>
      </p:sp>
      <p:sp>
        <p:nvSpPr>
          <p:cNvPr id="8" name="Content Placeholder 7"/>
          <p:cNvSpPr>
            <a:spLocks noGrp="1"/>
          </p:cNvSpPr>
          <p:nvPr>
            <p:ph sz="quarter" idx="10"/>
          </p:nvPr>
        </p:nvSpPr>
        <p:spPr>
          <a:xfrm>
            <a:off x="304800" y="1470660"/>
            <a:ext cx="8610600" cy="1348740"/>
          </a:xfrm>
        </p:spPr>
        <p:txBody>
          <a:bodyPr/>
          <a:lstStyle/>
          <a:p>
            <a:pPr>
              <a:buNone/>
            </a:pPr>
            <a:r>
              <a:rPr lang="en-US" sz="2400" dirty="0"/>
              <a:t>Panel A: </a:t>
            </a:r>
          </a:p>
          <a:p>
            <a:r>
              <a:rPr lang="en-US" sz="2400" dirty="0"/>
              <a:t>Constant Expected Short Rate</a:t>
            </a:r>
          </a:p>
          <a:p>
            <a:r>
              <a:rPr lang="en-US" sz="2400" dirty="0"/>
              <a:t>Constant Liquidity Premium</a:t>
            </a:r>
          </a:p>
        </p:txBody>
      </p:sp>
      <p:pic>
        <p:nvPicPr>
          <p:cNvPr id="32770" name="Picture 2" descr="Graph illustrates parallel and horizontal E(r) and forward rate lines generate a constant liquidity premium. Graphs A through D have interest rate (percent) on the vertical axis and maturity on the horizontal. E(r) is horizontal at 5.0. Yield to maturity slopes upward from (0, 5.0) to become parallel to forward rate, which is horizontal at 6.0. The distance between the two horizontal lines is the constant liquidity premiu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14538" y="2962275"/>
            <a:ext cx="5114925" cy="290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19411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5864" y="76200"/>
            <a:ext cx="8759536" cy="1143000"/>
          </a:xfrm>
        </p:spPr>
        <p:txBody>
          <a:bodyPr>
            <a:noAutofit/>
          </a:bodyPr>
          <a:lstStyle/>
          <a:p>
            <a:r>
              <a:rPr lang="en-US" dirty="0"/>
              <a:t>Yield Curve Examples</a:t>
            </a:r>
            <a:br>
              <a:rPr lang="en-US" dirty="0"/>
            </a:br>
            <a:r>
              <a:rPr lang="en-US" dirty="0"/>
              <a:t>(2 of 4)</a:t>
            </a:r>
            <a:endParaRPr lang="en-IN" dirty="0"/>
          </a:p>
        </p:txBody>
      </p:sp>
      <p:sp>
        <p:nvSpPr>
          <p:cNvPr id="2" name="Content Placeholder 1"/>
          <p:cNvSpPr>
            <a:spLocks noGrp="1"/>
          </p:cNvSpPr>
          <p:nvPr>
            <p:ph sz="quarter" idx="10"/>
          </p:nvPr>
        </p:nvSpPr>
        <p:spPr>
          <a:xfrm>
            <a:off x="288758" y="1295400"/>
            <a:ext cx="8686800" cy="1524000"/>
          </a:xfrm>
        </p:spPr>
        <p:txBody>
          <a:bodyPr/>
          <a:lstStyle/>
          <a:p>
            <a:pPr>
              <a:buNone/>
            </a:pPr>
            <a:r>
              <a:rPr lang="en-US" sz="2800" dirty="0"/>
              <a:t>Panel B: </a:t>
            </a:r>
          </a:p>
          <a:p>
            <a:r>
              <a:rPr lang="en-US" sz="2800" dirty="0"/>
              <a:t>Declining Expected Short Rate</a:t>
            </a:r>
          </a:p>
          <a:p>
            <a:r>
              <a:rPr lang="en-US" sz="2800" dirty="0"/>
              <a:t>Increasing Liquidity Premiums</a:t>
            </a:r>
          </a:p>
        </p:txBody>
      </p:sp>
      <p:pic>
        <p:nvPicPr>
          <p:cNvPr id="24578" name="Picture 2" descr="Graph illustrates that when E(r) and forward rate lines diverge, the liquidity premium increases with maturity. In graph B, E(r) slopes down from (0, 5) to (10, 4.5). Forward rate slopes upward from (0.5, 5.6) to (10, 6.5). Yield to maturity follows the same upward curve from the previous graph, but does not become parallel to the forward rate and ends at (10, 6.0). The distance between E(r) and the forward rate is labeled, “Liquidity premium increases with maturity.” Some values are approximations."/>
          <p:cNvPicPr>
            <a:picLocks noChangeAspect="1" noChangeArrowheads="1"/>
          </p:cNvPicPr>
          <p:nvPr/>
        </p:nvPicPr>
        <p:blipFill>
          <a:blip r:embed="rId2" cstate="print"/>
          <a:srcRect/>
          <a:stretch>
            <a:fillRect/>
          </a:stretch>
        </p:blipFill>
        <p:spPr bwMode="auto">
          <a:xfrm>
            <a:off x="1965158" y="2879558"/>
            <a:ext cx="5181600" cy="2990850"/>
          </a:xfrm>
          <a:prstGeom prst="rect">
            <a:avLst/>
          </a:prstGeom>
          <a:noFill/>
          <a:ln w="9525">
            <a:noFill/>
            <a:miter lim="800000"/>
            <a:headEnd/>
            <a:tailEnd/>
          </a:ln>
        </p:spPr>
      </p:pic>
    </p:spTree>
    <p:extLst>
      <p:ext uri="{BB962C8B-B14F-4D97-AF65-F5344CB8AC3E}">
        <p14:creationId xmlns:p14="http://schemas.microsoft.com/office/powerpoint/2010/main" val="5881616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5864" y="76200"/>
            <a:ext cx="8759536" cy="1143000"/>
          </a:xfrm>
        </p:spPr>
        <p:txBody>
          <a:bodyPr>
            <a:noAutofit/>
          </a:bodyPr>
          <a:lstStyle/>
          <a:p>
            <a:r>
              <a:rPr lang="en-US" dirty="0"/>
              <a:t>Yield Curve Examples</a:t>
            </a:r>
            <a:br>
              <a:rPr lang="en-US" dirty="0"/>
            </a:br>
            <a:r>
              <a:rPr lang="en-US" dirty="0"/>
              <a:t>(3 of 4)</a:t>
            </a:r>
            <a:endParaRPr lang="en-IN" dirty="0"/>
          </a:p>
        </p:txBody>
      </p:sp>
      <p:sp>
        <p:nvSpPr>
          <p:cNvPr id="2" name="Content Placeholder 1"/>
          <p:cNvSpPr>
            <a:spLocks noGrp="1"/>
          </p:cNvSpPr>
          <p:nvPr>
            <p:ph sz="quarter" idx="10"/>
          </p:nvPr>
        </p:nvSpPr>
        <p:spPr>
          <a:xfrm>
            <a:off x="304800" y="1311442"/>
            <a:ext cx="8458200" cy="1371600"/>
          </a:xfrm>
        </p:spPr>
        <p:txBody>
          <a:bodyPr/>
          <a:lstStyle/>
          <a:p>
            <a:pPr>
              <a:buNone/>
            </a:pPr>
            <a:r>
              <a:rPr lang="en-US" sz="2400" dirty="0"/>
              <a:t>Panel C: </a:t>
            </a:r>
          </a:p>
          <a:p>
            <a:r>
              <a:rPr lang="en-US" sz="2400" dirty="0"/>
              <a:t>Declining Expected Short Rate</a:t>
            </a:r>
          </a:p>
          <a:p>
            <a:r>
              <a:rPr lang="en-US" sz="2400" dirty="0"/>
              <a:t>Constant Liquidity Premiums</a:t>
            </a:r>
            <a:endParaRPr lang="en-IN" dirty="0"/>
          </a:p>
        </p:txBody>
      </p:sp>
      <p:pic>
        <p:nvPicPr>
          <p:cNvPr id="25602" name="Picture 2" descr="Downward sloping but parallel E(r) and forward rates generate a constant liquidity premium. In graph c, E(r) slopes down from (0, 5.5) to (10, 4.3). Forward rate slopes down from (0.5, 6.0) to (10, 5.0). The lines appear to be parallel. Yield to maturity follows the same upward curve from graph A, but starts at (0, 5.5) and slopes down after crossing the forward rate at (1.5, 5.8) to end at (10, 5.5). The distance between E(r) and the forward rate is labeled, “constant liquidity premium.” Some values are approximations."/>
          <p:cNvPicPr>
            <a:picLocks noChangeAspect="1" noChangeArrowheads="1"/>
          </p:cNvPicPr>
          <p:nvPr/>
        </p:nvPicPr>
        <p:blipFill>
          <a:blip r:embed="rId2" cstate="print"/>
          <a:srcRect/>
          <a:stretch>
            <a:fillRect/>
          </a:stretch>
        </p:blipFill>
        <p:spPr bwMode="auto">
          <a:xfrm>
            <a:off x="1676400" y="2753201"/>
            <a:ext cx="5689283" cy="3132773"/>
          </a:xfrm>
          <a:prstGeom prst="rect">
            <a:avLst/>
          </a:prstGeom>
          <a:noFill/>
          <a:ln w="9525">
            <a:noFill/>
            <a:miter lim="800000"/>
            <a:headEnd/>
            <a:tailEnd/>
          </a:ln>
        </p:spPr>
      </p:pic>
    </p:spTree>
    <p:extLst>
      <p:ext uri="{BB962C8B-B14F-4D97-AF65-F5344CB8AC3E}">
        <p14:creationId xmlns:p14="http://schemas.microsoft.com/office/powerpoint/2010/main" val="15383724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5864" y="76200"/>
            <a:ext cx="8759536" cy="1143000"/>
          </a:xfrm>
        </p:spPr>
        <p:txBody>
          <a:bodyPr>
            <a:noAutofit/>
          </a:bodyPr>
          <a:lstStyle/>
          <a:p>
            <a:r>
              <a:rPr lang="en-US" dirty="0"/>
              <a:t>Yield Curve Examples</a:t>
            </a:r>
            <a:br>
              <a:rPr lang="en-US" dirty="0"/>
            </a:br>
            <a:r>
              <a:rPr lang="en-US" dirty="0"/>
              <a:t>(4 of 4)</a:t>
            </a:r>
          </a:p>
        </p:txBody>
      </p:sp>
      <p:sp>
        <p:nvSpPr>
          <p:cNvPr id="2" name="Content Placeholder 1"/>
          <p:cNvSpPr>
            <a:spLocks noGrp="1"/>
          </p:cNvSpPr>
          <p:nvPr>
            <p:ph sz="quarter" idx="10"/>
          </p:nvPr>
        </p:nvSpPr>
        <p:spPr>
          <a:xfrm>
            <a:off x="304800" y="1311442"/>
            <a:ext cx="8305800" cy="1431758"/>
          </a:xfrm>
        </p:spPr>
        <p:txBody>
          <a:bodyPr/>
          <a:lstStyle/>
          <a:p>
            <a:pPr>
              <a:buNone/>
            </a:pPr>
            <a:r>
              <a:rPr lang="en-US" dirty="0"/>
              <a:t>Panel D: </a:t>
            </a:r>
          </a:p>
          <a:p>
            <a:r>
              <a:rPr lang="en-US" dirty="0"/>
              <a:t>Increasing Expected Short Rates</a:t>
            </a:r>
          </a:p>
          <a:p>
            <a:r>
              <a:rPr lang="en-US" dirty="0"/>
              <a:t>Increasing Liquidity Premiums</a:t>
            </a:r>
          </a:p>
        </p:txBody>
      </p:sp>
      <p:pic>
        <p:nvPicPr>
          <p:cNvPr id="26626" name="Picture 2" descr="Upward sloping and divergent E(r) and forward rates means the liquidity premium increases with maturity. In graph D, E(r) slopes up from (0, 4.3) to (10, 5.0). Forward rate slopes upward from (0.5, 4.8) to (10, 7.0). Yield to maturity follows the same upward curve from the previous graph, but starts at (0, 4.3) ends at (10, 5.8). The distance between E(r) and the forward rate is labeled, “Liquidity premium increases with maturity.” Some values are approximations."/>
          <p:cNvPicPr>
            <a:picLocks noChangeAspect="1" noChangeArrowheads="1"/>
          </p:cNvPicPr>
          <p:nvPr/>
        </p:nvPicPr>
        <p:blipFill>
          <a:blip r:embed="rId2" cstate="print"/>
          <a:srcRect/>
          <a:stretch>
            <a:fillRect/>
          </a:stretch>
        </p:blipFill>
        <p:spPr bwMode="auto">
          <a:xfrm>
            <a:off x="1952124" y="2895600"/>
            <a:ext cx="5162550" cy="287655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864" y="152400"/>
            <a:ext cx="8759536" cy="914400"/>
          </a:xfrm>
        </p:spPr>
        <p:txBody>
          <a:bodyPr/>
          <a:lstStyle/>
          <a:p>
            <a:r>
              <a:rPr lang="en-US" dirty="0"/>
              <a:t>The Yield Curve</a:t>
            </a:r>
            <a:endParaRPr lang="en-IN" dirty="0"/>
          </a:p>
        </p:txBody>
      </p:sp>
      <p:sp>
        <p:nvSpPr>
          <p:cNvPr id="3" name="Content Placeholder 2"/>
          <p:cNvSpPr>
            <a:spLocks noGrp="1"/>
          </p:cNvSpPr>
          <p:nvPr>
            <p:ph sz="quarter" idx="10"/>
          </p:nvPr>
        </p:nvSpPr>
        <p:spPr>
          <a:xfrm>
            <a:off x="304800" y="1323474"/>
            <a:ext cx="8382000" cy="4114800"/>
          </a:xfrm>
        </p:spPr>
        <p:txBody>
          <a:bodyPr/>
          <a:lstStyle/>
          <a:p>
            <a:pPr>
              <a:spcBef>
                <a:spcPts val="600"/>
              </a:spcBef>
            </a:pPr>
            <a:r>
              <a:rPr lang="en-US" dirty="0"/>
              <a:t>The yield curve displays the relationship between YTM and time to maturity</a:t>
            </a:r>
          </a:p>
          <a:p>
            <a:pPr>
              <a:spcBef>
                <a:spcPts val="600"/>
              </a:spcBef>
            </a:pPr>
            <a:r>
              <a:rPr lang="en-US" dirty="0"/>
              <a:t>Information on expected future short-term rates can be implied from the yield curve</a:t>
            </a:r>
          </a:p>
        </p:txBody>
      </p:sp>
    </p:spTree>
    <p:extLst>
      <p:ext uri="{BB962C8B-B14F-4D97-AF65-F5344CB8AC3E}">
        <p14:creationId xmlns:p14="http://schemas.microsoft.com/office/powerpoint/2010/main" val="34449077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Autofit/>
          </a:bodyPr>
          <a:lstStyle/>
          <a:p>
            <a:r>
              <a:rPr lang="en-US" dirty="0"/>
              <a:t>Interpreting the Term Structure</a:t>
            </a:r>
            <a:br>
              <a:rPr lang="en-US" dirty="0"/>
            </a:br>
            <a:r>
              <a:rPr lang="en-US" dirty="0"/>
              <a:t>(1 of 2)</a:t>
            </a:r>
          </a:p>
        </p:txBody>
      </p:sp>
      <p:sp>
        <p:nvSpPr>
          <p:cNvPr id="8" name="Content Placeholder 7"/>
          <p:cNvSpPr>
            <a:spLocks noGrp="1"/>
          </p:cNvSpPr>
          <p:nvPr>
            <p:ph sz="quarter" idx="10"/>
          </p:nvPr>
        </p:nvSpPr>
        <p:spPr>
          <a:xfrm>
            <a:off x="304800" y="1415716"/>
            <a:ext cx="8382000" cy="4191000"/>
          </a:xfrm>
        </p:spPr>
        <p:txBody>
          <a:bodyPr/>
          <a:lstStyle/>
          <a:p>
            <a:pPr>
              <a:spcBef>
                <a:spcPts val="600"/>
              </a:spcBef>
            </a:pPr>
            <a:r>
              <a:rPr lang="en-US" dirty="0"/>
              <a:t>The yield curve reflects expectations of future interest rates</a:t>
            </a:r>
          </a:p>
          <a:p>
            <a:pPr>
              <a:spcBef>
                <a:spcPts val="600"/>
              </a:spcBef>
            </a:pPr>
            <a:r>
              <a:rPr lang="en-US" dirty="0"/>
              <a:t>The forecasts are clouded by liquidity premiums</a:t>
            </a:r>
          </a:p>
          <a:p>
            <a:pPr>
              <a:spcBef>
                <a:spcPts val="600"/>
              </a:spcBef>
            </a:pPr>
            <a:r>
              <a:rPr lang="en-US" dirty="0"/>
              <a:t>An upward sloping curve could indicate:</a:t>
            </a:r>
          </a:p>
          <a:p>
            <a:pPr lvl="1">
              <a:spcBef>
                <a:spcPts val="600"/>
              </a:spcBef>
            </a:pPr>
            <a:r>
              <a:rPr lang="en-US" dirty="0"/>
              <a:t>Rates are expected to rise</a:t>
            </a:r>
          </a:p>
          <a:p>
            <a:pPr marL="457200" lvl="1" indent="0">
              <a:spcBef>
                <a:spcPts val="600"/>
              </a:spcBef>
              <a:buNone/>
            </a:pPr>
            <a:r>
              <a:rPr lang="en-US" i="1" dirty="0"/>
              <a:t>and/or</a:t>
            </a:r>
          </a:p>
          <a:p>
            <a:pPr lvl="1">
              <a:spcBef>
                <a:spcPts val="600"/>
              </a:spcBef>
            </a:pPr>
            <a:r>
              <a:rPr lang="en-US" dirty="0"/>
              <a:t>Investors require large liquidity premiums to hold long term bonds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Autofit/>
          </a:bodyPr>
          <a:lstStyle/>
          <a:p>
            <a:r>
              <a:rPr lang="en-US" dirty="0"/>
              <a:t>Interpreting the Term Structure</a:t>
            </a:r>
            <a:br>
              <a:rPr lang="en-US" dirty="0"/>
            </a:br>
            <a:r>
              <a:rPr lang="en-US" dirty="0"/>
              <a:t>(2 of 2)</a:t>
            </a:r>
          </a:p>
        </p:txBody>
      </p:sp>
      <p:sp>
        <p:nvSpPr>
          <p:cNvPr id="8" name="Content Placeholder 7"/>
          <p:cNvSpPr>
            <a:spLocks noGrp="1"/>
          </p:cNvSpPr>
          <p:nvPr>
            <p:ph sz="quarter" idx="10"/>
          </p:nvPr>
        </p:nvSpPr>
        <p:spPr>
          <a:xfrm>
            <a:off x="304800" y="1399674"/>
            <a:ext cx="8305800" cy="4114800"/>
          </a:xfrm>
        </p:spPr>
        <p:txBody>
          <a:bodyPr/>
          <a:lstStyle/>
          <a:p>
            <a:pPr marL="457200" indent="-457200"/>
            <a:r>
              <a:rPr lang="en-US" dirty="0"/>
              <a:t>The yield curve is a good predictor of the business cycle</a:t>
            </a:r>
          </a:p>
          <a:p>
            <a:pPr marL="914400" lvl="1" indent="-457200"/>
            <a:r>
              <a:rPr lang="en-US" dirty="0"/>
              <a:t>Long term rates tend to rise in anticipation of economic expansion</a:t>
            </a:r>
          </a:p>
          <a:p>
            <a:pPr marL="914400" lvl="1" indent="-457200"/>
            <a:r>
              <a:rPr lang="en-US" dirty="0"/>
              <a:t>Inverted yield curve may indicate that interest rates are expected to fall and signal a recession</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 y="76200"/>
            <a:ext cx="8759536" cy="1143000"/>
          </a:xfrm>
        </p:spPr>
        <p:txBody>
          <a:bodyPr>
            <a:noAutofit/>
          </a:bodyPr>
          <a:lstStyle/>
          <a:p>
            <a:r>
              <a:rPr lang="en-US" dirty="0"/>
              <a:t>Price Volatility of Long-Term</a:t>
            </a:r>
            <a:br>
              <a:rPr lang="en-US" dirty="0"/>
            </a:br>
            <a:r>
              <a:rPr lang="en-US" dirty="0"/>
              <a:t>Treasury Bonds</a:t>
            </a:r>
          </a:p>
        </p:txBody>
      </p:sp>
      <p:pic>
        <p:nvPicPr>
          <p:cNvPr id="27650" name="Picture 2" descr="Standard deviation of monthly returns (percent) is on the vertical axis and 1971 to 2016 are on the horizontal. The trend is between 1.0 and 3.0 over most of the period, except between 1980 and 1983, where it is between 2.5 and 5."/>
          <p:cNvPicPr>
            <a:picLocks noChangeAspect="1" noChangeArrowheads="1"/>
          </p:cNvPicPr>
          <p:nvPr/>
        </p:nvPicPr>
        <p:blipFill>
          <a:blip r:embed="rId2" cstate="print"/>
          <a:srcRect/>
          <a:stretch>
            <a:fillRect/>
          </a:stretch>
        </p:blipFill>
        <p:spPr bwMode="auto">
          <a:xfrm>
            <a:off x="1438128" y="1422392"/>
            <a:ext cx="6242030" cy="4200366"/>
          </a:xfrm>
          <a:prstGeom prst="rect">
            <a:avLst/>
          </a:prstGeom>
          <a:noFill/>
          <a:ln w="9525">
            <a:noFill/>
            <a:miter lim="800000"/>
            <a:headEnd/>
            <a:tailEnd/>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5864" y="76200"/>
            <a:ext cx="8759536" cy="1143000"/>
          </a:xfrm>
        </p:spPr>
        <p:txBody>
          <a:bodyPr>
            <a:noAutofit/>
          </a:bodyPr>
          <a:lstStyle/>
          <a:p>
            <a:r>
              <a:rPr lang="en-US" dirty="0"/>
              <a:t>Term Spread: Yields on 10-year </a:t>
            </a:r>
            <a:br>
              <a:rPr lang="en-US" dirty="0"/>
            </a:br>
            <a:r>
              <a:rPr lang="en-US" dirty="0"/>
              <a:t>vs. 90-day Treasury Securities</a:t>
            </a:r>
          </a:p>
        </p:txBody>
      </p:sp>
      <p:pic>
        <p:nvPicPr>
          <p:cNvPr id="28674" name="Picture 2" descr="The graph illustrates the rates for the 10-year Treasuries and 90-day T-bills and plots the shifting difference between the two. Interest Rate (percent) is on the vertical axis and 1970 to 2018 is on the horizontal. 10-year Treasury trends from 8 in 1970 to 15 in 1982 then down to 3 in 2015. 90-day T-bills follows the same pattern until 2009 except the trend range is larger; in 2009, the line drops to zero and stays right above zero until 2016. The different line trends between 0 and 4 over most of the period, except in the early 1980s where it drops to negative 3. All values are approximations."/>
          <p:cNvPicPr>
            <a:picLocks noChangeAspect="1" noChangeArrowheads="1"/>
          </p:cNvPicPr>
          <p:nvPr/>
        </p:nvPicPr>
        <p:blipFill>
          <a:blip r:embed="rId2" cstate="print"/>
          <a:srcRect/>
          <a:stretch>
            <a:fillRect/>
          </a:stretch>
        </p:blipFill>
        <p:spPr bwMode="auto">
          <a:xfrm>
            <a:off x="1066800" y="1524000"/>
            <a:ext cx="7000875" cy="4143375"/>
          </a:xfrm>
          <a:prstGeom prst="rect">
            <a:avLst/>
          </a:prstGeom>
          <a:noFill/>
          <a:ln w="9525">
            <a:noFill/>
            <a:miter lim="800000"/>
            <a:headEnd/>
            <a:tailEnd/>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Forward Rates as Forward Contracts</a:t>
            </a:r>
          </a:p>
        </p:txBody>
      </p:sp>
      <p:sp>
        <p:nvSpPr>
          <p:cNvPr id="8" name="Content Placeholder 7"/>
          <p:cNvSpPr>
            <a:spLocks noGrp="1"/>
          </p:cNvSpPr>
          <p:nvPr>
            <p:ph sz="quarter" idx="10"/>
          </p:nvPr>
        </p:nvSpPr>
        <p:spPr>
          <a:xfrm>
            <a:off x="304800" y="1371600"/>
            <a:ext cx="8382000" cy="4191000"/>
          </a:xfrm>
        </p:spPr>
        <p:txBody>
          <a:bodyPr/>
          <a:lstStyle/>
          <a:p>
            <a:r>
              <a:rPr lang="en-US" dirty="0"/>
              <a:t>In general, forward rates will not equal the eventually realized short rate</a:t>
            </a:r>
          </a:p>
          <a:p>
            <a:pPr lvl="1"/>
            <a:r>
              <a:rPr lang="en-US" dirty="0"/>
              <a:t>Still an important consideration when trying to make decisions</a:t>
            </a:r>
          </a:p>
          <a:p>
            <a:pPr lvl="2"/>
            <a:r>
              <a:rPr lang="en-US" dirty="0"/>
              <a:t>Locking in loan rates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dirty="0"/>
              <a:t>Engineering a Synthetic Forward Loan (1 of 2)</a:t>
            </a:r>
          </a:p>
        </p:txBody>
      </p:sp>
      <p:sp>
        <p:nvSpPr>
          <p:cNvPr id="2" name="Content Placeholder 1"/>
          <p:cNvSpPr>
            <a:spLocks noGrp="1"/>
          </p:cNvSpPr>
          <p:nvPr>
            <p:ph sz="quarter" idx="10"/>
          </p:nvPr>
        </p:nvSpPr>
        <p:spPr>
          <a:xfrm>
            <a:off x="457200" y="1524000"/>
            <a:ext cx="8229600" cy="566777"/>
          </a:xfrm>
        </p:spPr>
        <p:txBody>
          <a:bodyPr/>
          <a:lstStyle/>
          <a:p>
            <a:pPr>
              <a:buNone/>
            </a:pPr>
            <a:r>
              <a:rPr lang="en-US" dirty="0"/>
              <a:t>A: Forward Rate: 7.01%</a:t>
            </a:r>
          </a:p>
        </p:txBody>
      </p:sp>
      <p:pic>
        <p:nvPicPr>
          <p:cNvPr id="29698" name="Picture 2" descr="Time line illustrates the yields from synthetic loans. A: Forward rate equals 7.01 percent shows a timeline with $1,000 at time 1 and negative $1,070.10 at time 2. "/>
          <p:cNvPicPr>
            <a:picLocks noChangeAspect="1" noChangeArrowheads="1"/>
          </p:cNvPicPr>
          <p:nvPr/>
        </p:nvPicPr>
        <p:blipFill>
          <a:blip r:embed="rId2" cstate="print"/>
          <a:srcRect/>
          <a:stretch>
            <a:fillRect/>
          </a:stretch>
        </p:blipFill>
        <p:spPr bwMode="auto">
          <a:xfrm>
            <a:off x="2286000" y="2362200"/>
            <a:ext cx="4535218" cy="2781776"/>
          </a:xfrm>
          <a:prstGeom prst="rect">
            <a:avLst/>
          </a:prstGeom>
          <a:noFill/>
          <a:ln w="9525">
            <a:noFill/>
            <a:miter lim="800000"/>
            <a:headEnd/>
            <a:tailEnd/>
          </a:ln>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dirty="0"/>
              <a:t>Engineering a Synthetic Forward Loan (2 of 2)</a:t>
            </a:r>
          </a:p>
        </p:txBody>
      </p:sp>
      <p:sp>
        <p:nvSpPr>
          <p:cNvPr id="2" name="Content Placeholder 1"/>
          <p:cNvSpPr>
            <a:spLocks noGrp="1"/>
          </p:cNvSpPr>
          <p:nvPr>
            <p:ph sz="quarter" idx="10"/>
          </p:nvPr>
        </p:nvSpPr>
        <p:spPr>
          <a:xfrm>
            <a:off x="381000" y="1524000"/>
            <a:ext cx="8458200" cy="1676400"/>
          </a:xfrm>
        </p:spPr>
        <p:txBody>
          <a:bodyPr/>
          <a:lstStyle/>
          <a:p>
            <a:pPr>
              <a:buNone/>
            </a:pPr>
            <a:r>
              <a:rPr lang="en-US" sz="2400" dirty="0"/>
              <a:t>B. For a General Forward Rate. The short rates in the two periods are r</a:t>
            </a:r>
            <a:r>
              <a:rPr lang="en-US" sz="2400" baseline="-25000" dirty="0"/>
              <a:t>1</a:t>
            </a:r>
            <a:r>
              <a:rPr lang="en-US" sz="2400" dirty="0"/>
              <a:t> (which is observable today) and r</a:t>
            </a:r>
            <a:r>
              <a:rPr lang="en-US" sz="2400" baseline="-25000" dirty="0"/>
              <a:t>2</a:t>
            </a:r>
            <a:r>
              <a:rPr lang="en-US" sz="2400" dirty="0"/>
              <a:t> (which is not). The rate that can be locked in for a one-period-ahead loan is f</a:t>
            </a:r>
            <a:r>
              <a:rPr lang="en-US" sz="2400" baseline="-25000" dirty="0"/>
              <a:t>2</a:t>
            </a:r>
            <a:r>
              <a:rPr lang="en-US" sz="2400" dirty="0"/>
              <a:t>.</a:t>
            </a:r>
            <a:endParaRPr lang="en-US" sz="2400" baseline="-25000" dirty="0"/>
          </a:p>
        </p:txBody>
      </p:sp>
      <p:pic>
        <p:nvPicPr>
          <p:cNvPr id="30724" name="Picture 4" descr="Time line illustrates the yields from synthetic loans. B reads: [[For a General Forward Rate. The short rates in the two periods are r sub 1 (which is observable today) and r sub 2 (which is not). The rate that can be locked in for a one-period-ahead loan is f sub 2.]] The timeline notes the distance from time 0 to time 1 is r sub 1 and from time 1 to time 2 is r sub 1. At time 1 is $1,000. At time 2 is negative $1,000 (1 plus f sub 2)."/>
          <p:cNvPicPr>
            <a:picLocks noChangeAspect="1" noChangeArrowheads="1"/>
          </p:cNvPicPr>
          <p:nvPr/>
        </p:nvPicPr>
        <p:blipFill>
          <a:blip r:embed="rId2" cstate="print"/>
          <a:srcRect/>
          <a:stretch>
            <a:fillRect/>
          </a:stretch>
        </p:blipFill>
        <p:spPr bwMode="auto">
          <a:xfrm>
            <a:off x="2495550" y="3381375"/>
            <a:ext cx="4210050" cy="2409825"/>
          </a:xfrm>
          <a:prstGeom prst="rect">
            <a:avLst/>
          </a:prstGeom>
          <a:noFill/>
          <a:ln w="9525">
            <a:noFill/>
            <a:miter lim="800000"/>
            <a:headEnd/>
            <a:tailEnd/>
          </a:ln>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1066800" y="2590800"/>
            <a:ext cx="7315200" cy="990600"/>
          </a:xfrm>
        </p:spPr>
        <p:txBody>
          <a:bodyPr/>
          <a:lstStyle/>
          <a:p>
            <a:r>
              <a:rPr lang="en-US" dirty="0"/>
              <a:t>End of Presentation</a:t>
            </a:r>
          </a:p>
        </p:txBody>
      </p:sp>
    </p:spTree>
    <p:extLst>
      <p:ext uri="{BB962C8B-B14F-4D97-AF65-F5344CB8AC3E}">
        <p14:creationId xmlns:p14="http://schemas.microsoft.com/office/powerpoint/2010/main" val="1251918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548640" y="1371600"/>
            <a:ext cx="8046720" cy="780685"/>
          </a:xfrm>
        </p:spPr>
        <p:txBody>
          <a:bodyPr/>
          <a:lstStyle/>
          <a:p>
            <a:pPr marL="0" indent="0">
              <a:buNone/>
            </a:pPr>
            <a:r>
              <a:rPr lang="en-US" sz="2400" dirty="0"/>
              <a:t>Treasury Yield Curve Yields as of 4:30 P.M. Eastern time</a:t>
            </a:r>
          </a:p>
        </p:txBody>
      </p:sp>
      <p:sp>
        <p:nvSpPr>
          <p:cNvPr id="3" name="Title 2"/>
          <p:cNvSpPr>
            <a:spLocks noGrp="1"/>
          </p:cNvSpPr>
          <p:nvPr>
            <p:ph type="title"/>
          </p:nvPr>
        </p:nvSpPr>
        <p:spPr/>
        <p:txBody>
          <a:bodyPr/>
          <a:lstStyle/>
          <a:p>
            <a:r>
              <a:rPr lang="en-US" dirty="0"/>
              <a:t>Treasury Yield Curves (1 of 4)</a:t>
            </a:r>
            <a:endParaRPr lang="en-IN" dirty="0"/>
          </a:p>
        </p:txBody>
      </p:sp>
      <p:sp>
        <p:nvSpPr>
          <p:cNvPr id="4" name="Content Placeholder 3"/>
          <p:cNvSpPr>
            <a:spLocks noGrp="1"/>
          </p:cNvSpPr>
          <p:nvPr>
            <p:ph sz="quarter" idx="12"/>
          </p:nvPr>
        </p:nvSpPr>
        <p:spPr>
          <a:xfrm>
            <a:off x="2794332" y="5371088"/>
            <a:ext cx="3454068" cy="420112"/>
          </a:xfrm>
        </p:spPr>
        <p:txBody>
          <a:bodyPr/>
          <a:lstStyle/>
          <a:p>
            <a:pPr marL="0" indent="0" algn="ctr">
              <a:buNone/>
            </a:pPr>
            <a:r>
              <a:rPr lang="en-US" sz="1400" dirty="0"/>
              <a:t>A. (January 2006) Flat Yield Curve</a:t>
            </a:r>
          </a:p>
        </p:txBody>
      </p:sp>
      <p:pic>
        <p:nvPicPr>
          <p:cNvPr id="35842" name="Picture 2" descr="One of four graphs showing historic treasury yield curves. All four graphs are labeled as Treasury yield curve yields as of 4:30 p.m. Eastern time and have percent on the vertical and months years maturities on the horizontal axes. Graph A, (January 2006) flat yield curve, has a line from 4.2 at one month to 4.5 at six months, down to 4.3 at 5 years, and then 4.5 at maturity (30 years).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3449" y="2261235"/>
            <a:ext cx="2336483" cy="29965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65992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548640" y="1371600"/>
            <a:ext cx="8046720" cy="780685"/>
          </a:xfrm>
        </p:spPr>
        <p:txBody>
          <a:bodyPr/>
          <a:lstStyle/>
          <a:p>
            <a:pPr marL="0" indent="0">
              <a:buNone/>
            </a:pPr>
            <a:r>
              <a:rPr lang="en-US" sz="2400" dirty="0"/>
              <a:t>Treasury Yield Curve Yields as of 4:30 P.M. Eastern time</a:t>
            </a:r>
          </a:p>
        </p:txBody>
      </p:sp>
      <p:sp>
        <p:nvSpPr>
          <p:cNvPr id="3" name="Title 2"/>
          <p:cNvSpPr>
            <a:spLocks noGrp="1"/>
          </p:cNvSpPr>
          <p:nvPr>
            <p:ph type="title"/>
          </p:nvPr>
        </p:nvSpPr>
        <p:spPr/>
        <p:txBody>
          <a:bodyPr/>
          <a:lstStyle/>
          <a:p>
            <a:r>
              <a:rPr lang="en-US" dirty="0"/>
              <a:t>Treasury Yield Curves (2 of 4)</a:t>
            </a:r>
            <a:endParaRPr lang="en-IN" dirty="0"/>
          </a:p>
        </p:txBody>
      </p:sp>
      <p:sp>
        <p:nvSpPr>
          <p:cNvPr id="4" name="Content Placeholder 3"/>
          <p:cNvSpPr>
            <a:spLocks noGrp="1"/>
          </p:cNvSpPr>
          <p:nvPr>
            <p:ph sz="quarter" idx="12"/>
          </p:nvPr>
        </p:nvSpPr>
        <p:spPr>
          <a:xfrm>
            <a:off x="2602378" y="5371088"/>
            <a:ext cx="4179422" cy="420112"/>
          </a:xfrm>
        </p:spPr>
        <p:txBody>
          <a:bodyPr/>
          <a:lstStyle/>
          <a:p>
            <a:pPr marL="0" indent="0" algn="ctr">
              <a:buNone/>
            </a:pPr>
            <a:r>
              <a:rPr lang="en-US" sz="1400" dirty="0"/>
              <a:t>B. (December 2012) Rising Yield Curve</a:t>
            </a:r>
          </a:p>
        </p:txBody>
      </p:sp>
      <p:pic>
        <p:nvPicPr>
          <p:cNvPr id="36866" name="Picture 2" descr="Graph B, (December 2012) Rising Yield Curve, rises from 0 at one month to 0.4 at six years, before climbing to 3.0 at maturity.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0340" y="2213067"/>
            <a:ext cx="2447059" cy="30818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3747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548640" y="1371600"/>
            <a:ext cx="8046720" cy="780685"/>
          </a:xfrm>
        </p:spPr>
        <p:txBody>
          <a:bodyPr/>
          <a:lstStyle/>
          <a:p>
            <a:pPr marL="0" indent="0">
              <a:buNone/>
            </a:pPr>
            <a:r>
              <a:rPr lang="en-US" sz="2400" dirty="0"/>
              <a:t>Treasury Yield Curve Yields as of 4:30 P.M. Eastern time</a:t>
            </a:r>
          </a:p>
        </p:txBody>
      </p:sp>
      <p:sp>
        <p:nvSpPr>
          <p:cNvPr id="3" name="Title 2"/>
          <p:cNvSpPr>
            <a:spLocks noGrp="1"/>
          </p:cNvSpPr>
          <p:nvPr>
            <p:ph type="title"/>
          </p:nvPr>
        </p:nvSpPr>
        <p:spPr/>
        <p:txBody>
          <a:bodyPr/>
          <a:lstStyle/>
          <a:p>
            <a:r>
              <a:rPr lang="en-US" dirty="0"/>
              <a:t>Treasury Yield Curves (3 of 4)</a:t>
            </a:r>
            <a:endParaRPr lang="en-IN" dirty="0"/>
          </a:p>
        </p:txBody>
      </p:sp>
      <p:sp>
        <p:nvSpPr>
          <p:cNvPr id="4" name="Content Placeholder 3"/>
          <p:cNvSpPr>
            <a:spLocks noGrp="1"/>
          </p:cNvSpPr>
          <p:nvPr>
            <p:ph sz="quarter" idx="12"/>
          </p:nvPr>
        </p:nvSpPr>
        <p:spPr>
          <a:xfrm>
            <a:off x="2438400" y="5371088"/>
            <a:ext cx="4597364" cy="420112"/>
          </a:xfrm>
        </p:spPr>
        <p:txBody>
          <a:bodyPr/>
          <a:lstStyle/>
          <a:p>
            <a:pPr marL="0" indent="0" algn="ctr">
              <a:buNone/>
            </a:pPr>
            <a:r>
              <a:rPr lang="en-US" sz="1400" dirty="0"/>
              <a:t>C. (September 11, 2000) Inverted Yield Curve</a:t>
            </a:r>
          </a:p>
        </p:txBody>
      </p:sp>
      <p:pic>
        <p:nvPicPr>
          <p:cNvPr id="37890" name="Picture 2" descr="Graph C, (September 11, 2000) Inverted Yield Curve, starts 6.1 at 3 months, climbs to 6.25 at 6 months, drops to 5.9 by 10 years, and ends at 5.8 at maturity.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2800" y="2245172"/>
            <a:ext cx="2391641" cy="3012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843870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548640" y="1371600"/>
            <a:ext cx="8046720" cy="780685"/>
          </a:xfrm>
        </p:spPr>
        <p:txBody>
          <a:bodyPr/>
          <a:lstStyle/>
          <a:p>
            <a:pPr marL="0" indent="0">
              <a:buNone/>
            </a:pPr>
            <a:r>
              <a:rPr lang="en-US" sz="2400" dirty="0"/>
              <a:t>Treasury Yield Curve Yields as of 4:30 P.M. Eastern time</a:t>
            </a:r>
          </a:p>
        </p:txBody>
      </p:sp>
      <p:sp>
        <p:nvSpPr>
          <p:cNvPr id="3" name="Title 2"/>
          <p:cNvSpPr>
            <a:spLocks noGrp="1"/>
          </p:cNvSpPr>
          <p:nvPr>
            <p:ph type="title"/>
          </p:nvPr>
        </p:nvSpPr>
        <p:spPr/>
        <p:txBody>
          <a:bodyPr/>
          <a:lstStyle/>
          <a:p>
            <a:r>
              <a:rPr lang="en-US" dirty="0"/>
              <a:t>Treasury Yield Curves (4 of 4)</a:t>
            </a:r>
            <a:endParaRPr lang="en-IN" dirty="0"/>
          </a:p>
        </p:txBody>
      </p:sp>
      <p:sp>
        <p:nvSpPr>
          <p:cNvPr id="4" name="Content Placeholder 3"/>
          <p:cNvSpPr>
            <a:spLocks noGrp="1"/>
          </p:cNvSpPr>
          <p:nvPr>
            <p:ph sz="quarter" idx="12"/>
          </p:nvPr>
        </p:nvSpPr>
        <p:spPr>
          <a:xfrm>
            <a:off x="2266968" y="5353096"/>
            <a:ext cx="4597364" cy="381920"/>
          </a:xfrm>
        </p:spPr>
        <p:txBody>
          <a:bodyPr/>
          <a:lstStyle/>
          <a:p>
            <a:pPr marL="0" indent="0" algn="ctr">
              <a:buNone/>
            </a:pPr>
            <a:r>
              <a:rPr lang="en-US" sz="1400" dirty="0"/>
              <a:t>D. (October 4, 1989) Hump-Shaped Yield Curve</a:t>
            </a:r>
          </a:p>
        </p:txBody>
      </p:sp>
      <p:pic>
        <p:nvPicPr>
          <p:cNvPr id="38914" name="Picture 2" descr="Graph D. (October 4, 1989) Hump-Shaped Yield Curve, starts at 8.05 at 3 months and rises unevenly to 8.4 at year 2, and drops unevenly to end at 8.2 at maturity. All values are approximation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29421" y="2265436"/>
            <a:ext cx="2385579" cy="29923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69390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55864" y="76200"/>
            <a:ext cx="8759536" cy="1143000"/>
          </a:xfrm>
        </p:spPr>
        <p:txBody>
          <a:bodyPr/>
          <a:lstStyle/>
          <a:p>
            <a:r>
              <a:rPr lang="en-US" dirty="0"/>
              <a:t>Yield Curve: Bond Pricing</a:t>
            </a:r>
            <a:endParaRPr lang="en-IN" dirty="0"/>
          </a:p>
        </p:txBody>
      </p:sp>
      <p:sp>
        <p:nvSpPr>
          <p:cNvPr id="8" name="Content Placeholder 7"/>
          <p:cNvSpPr>
            <a:spLocks noGrp="1"/>
          </p:cNvSpPr>
          <p:nvPr>
            <p:ph sz="quarter" idx="10"/>
          </p:nvPr>
        </p:nvSpPr>
        <p:spPr>
          <a:xfrm>
            <a:off x="304800" y="1295400"/>
            <a:ext cx="8610600" cy="4419600"/>
          </a:xfrm>
        </p:spPr>
        <p:txBody>
          <a:bodyPr/>
          <a:lstStyle/>
          <a:p>
            <a:pPr>
              <a:spcBef>
                <a:spcPts val="600"/>
              </a:spcBef>
            </a:pPr>
            <a:r>
              <a:rPr lang="en-US" dirty="0"/>
              <a:t>Yields on different maturity bonds are not all equal</a:t>
            </a:r>
          </a:p>
          <a:p>
            <a:pPr>
              <a:spcBef>
                <a:spcPts val="600"/>
              </a:spcBef>
            </a:pPr>
            <a:r>
              <a:rPr lang="en-US" dirty="0"/>
              <a:t>Consider each bond cash flow as a stand-alone zero-coupon bond</a:t>
            </a:r>
          </a:p>
          <a:p>
            <a:pPr>
              <a:spcBef>
                <a:spcPts val="600"/>
              </a:spcBef>
            </a:pPr>
            <a:r>
              <a:rPr lang="en-US" dirty="0"/>
              <a:t>Bond stripping and bond reconstitution offer opportunities for arbitrage</a:t>
            </a:r>
          </a:p>
          <a:p>
            <a:pPr>
              <a:spcBef>
                <a:spcPts val="600"/>
              </a:spcBef>
            </a:pPr>
            <a:r>
              <a:rPr lang="en-US" dirty="0"/>
              <a:t>The value of the bond should be the sum of the values of its parts</a:t>
            </a:r>
          </a:p>
        </p:txBody>
      </p:sp>
    </p:spTree>
    <p:extLst>
      <p:ext uri="{BB962C8B-B14F-4D97-AF65-F5344CB8AC3E}">
        <p14:creationId xmlns:p14="http://schemas.microsoft.com/office/powerpoint/2010/main" val="29751473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76200" y="152400"/>
            <a:ext cx="8759536" cy="1676400"/>
          </a:xfrm>
        </p:spPr>
        <p:txBody>
          <a:bodyPr>
            <a:noAutofit/>
          </a:bodyPr>
          <a:lstStyle/>
          <a:p>
            <a:r>
              <a:rPr lang="en-US" dirty="0"/>
              <a:t>Prices and Yields to Maturities on </a:t>
            </a:r>
            <a:br>
              <a:rPr lang="en-US" dirty="0"/>
            </a:br>
            <a:r>
              <a:rPr lang="en-US" dirty="0"/>
              <a:t>Zero-Coupon Bonds ($1,000 Face Value)</a:t>
            </a:r>
            <a:endParaRPr lang="en-IN" dirty="0"/>
          </a:p>
        </p:txBody>
      </p:sp>
      <p:graphicFrame>
        <p:nvGraphicFramePr>
          <p:cNvPr id="2" name="Object 1"/>
          <p:cNvGraphicFramePr>
            <a:graphicFrameLocks noChangeAspect="1"/>
          </p:cNvGraphicFramePr>
          <p:nvPr>
            <p:extLst>
              <p:ext uri="{D42A27DB-BD31-4B8C-83A1-F6EECF244321}">
                <p14:modId xmlns:p14="http://schemas.microsoft.com/office/powerpoint/2010/main" val="3322830266"/>
              </p:ext>
            </p:extLst>
          </p:nvPr>
        </p:nvGraphicFramePr>
        <p:xfrm>
          <a:off x="533400" y="2133600"/>
          <a:ext cx="8032638" cy="1747843"/>
        </p:xfrm>
        <a:graphic>
          <a:graphicData uri="http://schemas.openxmlformats.org/presentationml/2006/ole">
            <mc:AlternateContent xmlns:mc="http://schemas.openxmlformats.org/markup-compatibility/2006">
              <mc:Choice xmlns:v="urn:schemas-microsoft-com:vml" Requires="v">
                <p:oleObj spid="_x0000_s34837" name="Equation" r:id="rId3" imgW="5486400" imgH="1193760" progId="Equation.3">
                  <p:embed/>
                </p:oleObj>
              </mc:Choice>
              <mc:Fallback>
                <p:oleObj name="Equation" r:id="rId3" imgW="5486400" imgH="1193760" progId="Equation.3">
                  <p:embed/>
                  <p:pic>
                    <p:nvPicPr>
                      <p:cNvPr id="0" name=""/>
                      <p:cNvPicPr/>
                      <p:nvPr/>
                    </p:nvPicPr>
                    <p:blipFill>
                      <a:blip r:embed="rId4"/>
                      <a:stretch>
                        <a:fillRect/>
                      </a:stretch>
                    </p:blipFill>
                    <p:spPr>
                      <a:xfrm>
                        <a:off x="533400" y="2133600"/>
                        <a:ext cx="8032638" cy="1747843"/>
                      </a:xfrm>
                      <a:prstGeom prst="rect">
                        <a:avLst/>
                      </a:prstGeom>
                    </p:spPr>
                  </p:pic>
                </p:oleObj>
              </mc:Fallback>
            </mc:AlternateContent>
          </a:graphicData>
        </a:graphic>
      </p:graphicFrame>
    </p:spTree>
    <p:extLst>
      <p:ext uri="{BB962C8B-B14F-4D97-AF65-F5344CB8AC3E}">
        <p14:creationId xmlns:p14="http://schemas.microsoft.com/office/powerpoint/2010/main" val="24390703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590</TotalTime>
  <Words>1117</Words>
  <Application>Microsoft Office PowerPoint</Application>
  <PresentationFormat>On-screen Show (4:3)</PresentationFormat>
  <Paragraphs>143</Paragraphs>
  <Slides>37</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4" baseType="lpstr">
      <vt:lpstr>Arial</vt:lpstr>
      <vt:lpstr>Calibri</vt:lpstr>
      <vt:lpstr>Courier New</vt:lpstr>
      <vt:lpstr>Verdana</vt:lpstr>
      <vt:lpstr>Wingdings</vt:lpstr>
      <vt:lpstr>Office Theme</vt:lpstr>
      <vt:lpstr>Equation</vt:lpstr>
      <vt:lpstr>Chapter 15 </vt:lpstr>
      <vt:lpstr>Chapter Overview</vt:lpstr>
      <vt:lpstr>The Yield Curve</vt:lpstr>
      <vt:lpstr>Treasury Yield Curves (1 of 4)</vt:lpstr>
      <vt:lpstr>Treasury Yield Curves (2 of 4)</vt:lpstr>
      <vt:lpstr>Treasury Yield Curves (3 of 4)</vt:lpstr>
      <vt:lpstr>Treasury Yield Curves (4 of 4)</vt:lpstr>
      <vt:lpstr>Yield Curve: Bond Pricing</vt:lpstr>
      <vt:lpstr>Prices and Yields to Maturities on  Zero-Coupon Bonds ($1,000 Face Value)</vt:lpstr>
      <vt:lpstr>Valuing Coupon Bonds</vt:lpstr>
      <vt:lpstr>Bond Pricing: Two Types of Yield Curves</vt:lpstr>
      <vt:lpstr>The Yield Curve and  Future Interest Rates (1 of 5)</vt:lpstr>
      <vt:lpstr>The Yield Curve and  Future Interest Rates (2 of 5)</vt:lpstr>
      <vt:lpstr>The Yield Curve and  Future Interest Rates (3 of 5)</vt:lpstr>
      <vt:lpstr>The Yield Curve and  Future Interest Rates (4 of 5)</vt:lpstr>
      <vt:lpstr>The Yield Curve and  Future Interest Rates (5 of 5)</vt:lpstr>
      <vt:lpstr>Two 2-Year Investment Programs (1 of 2)</vt:lpstr>
      <vt:lpstr>Two 2-Year Investment Programs (2 of 2)</vt:lpstr>
      <vt:lpstr>Short Rates versus Spot Rates</vt:lpstr>
      <vt:lpstr>Forward Rates</vt:lpstr>
      <vt:lpstr>Interest Rate Uncertainty and  Forward Rates (1 of 3)</vt:lpstr>
      <vt:lpstr>Interest Rate Uncertainty and  Forward Rates (2 of 3)</vt:lpstr>
      <vt:lpstr>Interest Rate Uncertainty and  Forward Rates (3 of 3)</vt:lpstr>
      <vt:lpstr>Theories of Term Structure (1 of 2)</vt:lpstr>
      <vt:lpstr>Theories of Term Structure (2 of 2)</vt:lpstr>
      <vt:lpstr>Yield Curve Examples (1 of 4)</vt:lpstr>
      <vt:lpstr>Yield Curve Examples (2 of 4)</vt:lpstr>
      <vt:lpstr>Yield Curve Examples (3 of 4)</vt:lpstr>
      <vt:lpstr>Yield Curve Examples (4 of 4)</vt:lpstr>
      <vt:lpstr>Interpreting the Term Structure (1 of 2)</vt:lpstr>
      <vt:lpstr>Interpreting the Term Structure (2 of 2)</vt:lpstr>
      <vt:lpstr>Price Volatility of Long-Term Treasury Bonds</vt:lpstr>
      <vt:lpstr>Term Spread: Yields on 10-year  vs. 90-day Treasury Securities</vt:lpstr>
      <vt:lpstr>Forward Rates as Forward Contracts</vt:lpstr>
      <vt:lpstr>Engineering a Synthetic Forward Loan (1 of 2)</vt:lpstr>
      <vt:lpstr>Engineering a Synthetic Forward Loan (2 of 2)</vt:lpstr>
      <vt:lpstr>End of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15 The Term Structure of Interest Rates</dc:title>
  <dc:creator>Bodie</dc:creator>
  <cp:lastModifiedBy>Malvine Litten</cp:lastModifiedBy>
  <cp:revision>141</cp:revision>
  <dcterms:created xsi:type="dcterms:W3CDTF">2017-03-16T02:07:36Z</dcterms:created>
  <dcterms:modified xsi:type="dcterms:W3CDTF">2017-07-31T19:23:50Z</dcterms:modified>
</cp:coreProperties>
</file>