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81" r:id="rId3"/>
    <p:sldId id="282" r:id="rId4"/>
    <p:sldId id="283" r:id="rId5"/>
    <p:sldId id="284" r:id="rId6"/>
    <p:sldId id="285" r:id="rId7"/>
    <p:sldId id="286" r:id="rId8"/>
    <p:sldId id="287" r:id="rId9"/>
    <p:sldId id="289" r:id="rId10"/>
    <p:sldId id="290" r:id="rId11"/>
    <p:sldId id="291" r:id="rId12"/>
    <p:sldId id="292" r:id="rId13"/>
    <p:sldId id="300" r:id="rId14"/>
    <p:sldId id="294" r:id="rId15"/>
    <p:sldId id="295" r:id="rId16"/>
    <p:sldId id="296" r:id="rId17"/>
    <p:sldId id="297" r:id="rId18"/>
    <p:sldId id="298" r:id="rId19"/>
    <p:sldId id="299" r:id="rId20"/>
    <p:sldId id="301" r:id="rId21"/>
    <p:sldId id="302" r:id="rId22"/>
    <p:sldId id="303" r:id="rId23"/>
    <p:sldId id="304" r:id="rId24"/>
    <p:sldId id="319" r:id="rId25"/>
    <p:sldId id="307" r:id="rId26"/>
    <p:sldId id="308" r:id="rId27"/>
    <p:sldId id="309" r:id="rId28"/>
    <p:sldId id="310" r:id="rId29"/>
    <p:sldId id="320" r:id="rId30"/>
    <p:sldId id="312" r:id="rId31"/>
    <p:sldId id="311" r:id="rId32"/>
    <p:sldId id="313" r:id="rId33"/>
    <p:sldId id="314" r:id="rId34"/>
    <p:sldId id="316" r:id="rId35"/>
    <p:sldId id="315" r:id="rId36"/>
    <p:sldId id="317" r:id="rId37"/>
    <p:sldId id="318" r:id="rId38"/>
    <p:sldId id="32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E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1115" autoAdjust="0"/>
  </p:normalViewPr>
  <p:slideViewPr>
    <p:cSldViewPr>
      <p:cViewPr varScale="1">
        <p:scale>
          <a:sx n="93" d="100"/>
          <a:sy n="93" d="100"/>
        </p:scale>
        <p:origin x="1062"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A7179-6C33-4EE0-98F7-37B2BE7C7C11}" type="datetimeFigureOut">
              <a:rPr lang="en-US" smtClean="0"/>
              <a:t>7/31/2017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57E67B-A832-44C9-8242-702DE3640246}" type="slidenum">
              <a:rPr lang="en-US" smtClean="0"/>
              <a:t>‹#›</a:t>
            </a:fld>
            <a:endParaRPr lang="en-US"/>
          </a:p>
        </p:txBody>
      </p:sp>
    </p:spTree>
    <p:extLst>
      <p:ext uri="{BB962C8B-B14F-4D97-AF65-F5344CB8AC3E}">
        <p14:creationId xmlns:p14="http://schemas.microsoft.com/office/powerpoint/2010/main" val="114142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i="1" dirty="0"/>
              <a:t>Face </a:t>
            </a:r>
            <a:r>
              <a:rPr lang="en-US" dirty="0"/>
              <a:t>or</a:t>
            </a:r>
            <a:r>
              <a:rPr lang="en-US" i="1" dirty="0"/>
              <a:t> par value </a:t>
            </a:r>
            <a:r>
              <a:rPr lang="en-US" dirty="0"/>
              <a:t>is the principal repaid at maturity</a:t>
            </a:r>
          </a:p>
          <a:p>
            <a:pPr lvl="1"/>
            <a:r>
              <a:rPr lang="en-US" dirty="0"/>
              <a:t>The </a:t>
            </a:r>
            <a:r>
              <a:rPr lang="en-US" i="1" dirty="0"/>
              <a:t>coupon</a:t>
            </a:r>
            <a:r>
              <a:rPr lang="en-US" dirty="0"/>
              <a:t> rate determines the interest payment (</a:t>
            </a:r>
            <a:r>
              <a:rPr lang="en-US" altLang="ja-JP" dirty="0">
                <a:latin typeface="Arial"/>
              </a:rPr>
              <a:t>“</a:t>
            </a:r>
            <a:r>
              <a:rPr lang="en-US" dirty="0"/>
              <a:t>coupon payments</a:t>
            </a:r>
            <a:r>
              <a:rPr lang="en-US" altLang="ja-JP" dirty="0">
                <a:latin typeface="Arial"/>
              </a:rPr>
              <a:t>”</a:t>
            </a:r>
            <a:r>
              <a:rPr lang="en-US" altLang="ja-JP" dirty="0"/>
              <a:t>) </a:t>
            </a:r>
            <a:r>
              <a:rPr lang="en-US" dirty="0"/>
              <a:t>paid semiannually</a:t>
            </a:r>
          </a:p>
          <a:p>
            <a:pPr lvl="1"/>
            <a:r>
              <a:rPr lang="en-US" dirty="0"/>
              <a:t>The </a:t>
            </a:r>
            <a:r>
              <a:rPr lang="en-US" i="1" dirty="0"/>
              <a:t>indenture</a:t>
            </a:r>
            <a:r>
              <a:rPr lang="en-US" dirty="0"/>
              <a:t> is the contract between the issuer and the bondholder that specifies the coupon rate, maturity date, and par value</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12</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13</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14</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Yield to Maturity: Interest rate that makes the present value of the bond</a:t>
            </a:r>
            <a:r>
              <a:rPr lang="en-US" altLang="ja-JP" dirty="0">
                <a:latin typeface="Arial"/>
              </a:rPr>
              <a:t>’</a:t>
            </a:r>
            <a:r>
              <a:rPr lang="en-US" dirty="0"/>
              <a:t>s payments equal to its price.</a:t>
            </a:r>
          </a:p>
        </p:txBody>
      </p:sp>
      <p:sp>
        <p:nvSpPr>
          <p:cNvPr id="4" name="Slide Number Placeholder 3"/>
          <p:cNvSpPr>
            <a:spLocks noGrp="1"/>
          </p:cNvSpPr>
          <p:nvPr>
            <p:ph type="sldNum" sz="quarter" idx="10"/>
          </p:nvPr>
        </p:nvSpPr>
        <p:spPr/>
        <p:txBody>
          <a:bodyPr/>
          <a:lstStyle/>
          <a:p>
            <a:fld id="{D457E67B-A832-44C9-8242-702DE3640246}" type="slidenum">
              <a:rPr lang="en-US" smtClean="0"/>
              <a:t>15</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16</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0" dirty="0"/>
              <a:t>Yield to Maturity: </a:t>
            </a:r>
            <a:r>
              <a:rPr lang="en-US" dirty="0"/>
              <a:t>Bond</a:t>
            </a:r>
            <a:r>
              <a:rPr lang="en-US" altLang="ja-JP" dirty="0"/>
              <a:t>’</a:t>
            </a:r>
            <a:r>
              <a:rPr lang="en-US" dirty="0"/>
              <a:t>s internal rate of return</a:t>
            </a:r>
          </a:p>
          <a:p>
            <a:r>
              <a:rPr lang="en-US" sz="3000" dirty="0"/>
              <a:t>Current Yield:</a:t>
            </a:r>
            <a:r>
              <a:rPr lang="en-US" sz="3000" baseline="0" dirty="0"/>
              <a:t> </a:t>
            </a:r>
            <a:r>
              <a:rPr lang="en-US" dirty="0"/>
              <a:t>Bond</a:t>
            </a:r>
            <a:r>
              <a:rPr lang="en-US" altLang="ja-JP" dirty="0"/>
              <a:t>’</a:t>
            </a:r>
            <a:r>
              <a:rPr lang="en-US" dirty="0"/>
              <a:t>s annual coupon payment divided by the bond price</a:t>
            </a:r>
          </a:p>
        </p:txBody>
      </p:sp>
      <p:sp>
        <p:nvSpPr>
          <p:cNvPr id="4" name="Slide Number Placeholder 3"/>
          <p:cNvSpPr>
            <a:spLocks noGrp="1"/>
          </p:cNvSpPr>
          <p:nvPr>
            <p:ph type="sldNum" sz="quarter" idx="10"/>
          </p:nvPr>
        </p:nvSpPr>
        <p:spPr/>
        <p:txBody>
          <a:bodyPr/>
          <a:lstStyle/>
          <a:p>
            <a:fld id="{D457E67B-A832-44C9-8242-702DE3640246}" type="slidenum">
              <a:rPr lang="en-US" smtClean="0"/>
              <a:t>17</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18</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19</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20</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21</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4</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22</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23</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25</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26</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27</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28</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30</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31</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32</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33</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0" dirty="0"/>
              <a:t>Callable bonds: </a:t>
            </a:r>
            <a:r>
              <a:rPr lang="en-US" dirty="0"/>
              <a:t>Can be repurchased before the maturity date</a:t>
            </a:r>
          </a:p>
          <a:p>
            <a:r>
              <a:rPr lang="en-US" sz="3000" dirty="0"/>
              <a:t>Convertible bonds: </a:t>
            </a:r>
            <a:r>
              <a:rPr lang="en-US" dirty="0"/>
              <a:t>Can be exchanged for shares of the firm’s common stock</a:t>
            </a:r>
          </a:p>
          <a:p>
            <a:r>
              <a:rPr lang="en-US" sz="3000" dirty="0" err="1"/>
              <a:t>Puttable</a:t>
            </a:r>
            <a:r>
              <a:rPr lang="en-US" sz="3000" dirty="0"/>
              <a:t> Bonds: </a:t>
            </a:r>
            <a:r>
              <a:rPr lang="en-US" dirty="0"/>
              <a:t>Give the holder an option to retire or extend the bond</a:t>
            </a:r>
          </a:p>
          <a:p>
            <a:r>
              <a:rPr lang="en-US" sz="3000" dirty="0"/>
              <a:t>Floating-rate bonds: </a:t>
            </a:r>
            <a:r>
              <a:rPr lang="en-US" dirty="0"/>
              <a:t>Have adjustable coupon rate</a:t>
            </a:r>
          </a:p>
          <a:p>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5</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34</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35</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36</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37</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38</a:t>
            </a:fld>
            <a:endParaRPr lang="en-US"/>
          </a:p>
        </p:txBody>
      </p:sp>
    </p:spTree>
    <p:extLst>
      <p:ext uri="{BB962C8B-B14F-4D97-AF65-F5344CB8AC3E}">
        <p14:creationId xmlns:p14="http://schemas.microsoft.com/office/powerpoint/2010/main" val="2227962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6</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Foreign Bonds: Issued by a borrower from a country other than the one in which the bond is sold.</a:t>
            </a:r>
          </a:p>
          <a:p>
            <a:r>
              <a:rPr lang="en-US" sz="1200" dirty="0"/>
              <a:t>Eurobond:</a:t>
            </a:r>
            <a:r>
              <a:rPr lang="en-US" sz="1200" baseline="0" dirty="0"/>
              <a:t> Denominated in one currently, usually that of the issue, but sold in other national markets.</a:t>
            </a:r>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7</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8</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9</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10</a:t>
            </a:fld>
            <a:endParaRPr lang="en-US"/>
          </a:p>
        </p:txBody>
      </p:sp>
    </p:spTree>
    <p:extLst>
      <p:ext uri="{BB962C8B-B14F-4D97-AF65-F5344CB8AC3E}">
        <p14:creationId xmlns:p14="http://schemas.microsoft.com/office/powerpoint/2010/main" val="4221360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t>11</a:t>
            </a:fld>
            <a:endParaRPr lang="en-US"/>
          </a:p>
        </p:txBody>
      </p:sp>
    </p:spTree>
    <p:extLst>
      <p:ext uri="{BB962C8B-B14F-4D97-AF65-F5344CB8AC3E}">
        <p14:creationId xmlns:p14="http://schemas.microsoft.com/office/powerpoint/2010/main" val="4221360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914400" y="2971800"/>
            <a:ext cx="7315200" cy="1371600"/>
          </a:xfrm>
        </p:spPr>
        <p:txBody>
          <a:bodyPr vert="horz" lIns="91440" tIns="45720" rIns="91440" bIns="45720" rtlCol="0">
            <a:noAutofit/>
          </a:bodyPr>
          <a:lstStyle>
            <a:lvl1pPr>
              <a:defRPr lang="en-US" sz="2600" dirty="0" smtClean="0">
                <a:latin typeface="Verdana" panose="020B0604030504040204" pitchFamily="34" charset="0"/>
                <a:ea typeface="Verdana" panose="020B0604030504040204" pitchFamily="34" charset="0"/>
                <a:cs typeface="Verdana" panose="020B0604030504040204" pitchFamily="34" charset="0"/>
              </a:defRPr>
            </a:lvl1pPr>
            <a:lvl2pPr>
              <a:defRPr lang="en-US" sz="2400" dirty="0" smtClean="0">
                <a:latin typeface="Verdana" panose="020B0604030504040204" pitchFamily="34" charset="0"/>
                <a:ea typeface="Verdana" panose="020B0604030504040204" pitchFamily="34" charset="0"/>
                <a:cs typeface="Verdana" panose="020B0604030504040204" pitchFamily="34" charset="0"/>
              </a:defRPr>
            </a:lvl2pPr>
            <a:lvl3pPr>
              <a:defRPr lang="en-US" sz="2200" dirty="0" smtClean="0">
                <a:latin typeface="Verdana" panose="020B0604030504040204" pitchFamily="34" charset="0"/>
                <a:ea typeface="Verdana" panose="020B0604030504040204" pitchFamily="34" charset="0"/>
                <a:cs typeface="Verdana" panose="020B0604030504040204" pitchFamily="34" charset="0"/>
              </a:defRPr>
            </a:lvl3pPr>
            <a:lvl4pPr>
              <a:defRPr lang="en-US" dirty="0" smtClean="0">
                <a:latin typeface="Verdana" panose="020B0604030504040204" pitchFamily="34" charset="0"/>
                <a:ea typeface="Verdana" panose="020B0604030504040204" pitchFamily="34" charset="0"/>
                <a:cs typeface="Verdana" panose="020B0604030504040204" pitchFamily="34" charset="0"/>
              </a:defRPr>
            </a:lvl4pPr>
            <a:lvl5pPr>
              <a:defRPr lang="en-US" sz="1800" dirty="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14-</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13" name="Content Placeholder 12"/>
          <p:cNvSpPr>
            <a:spLocks noGrp="1"/>
          </p:cNvSpPr>
          <p:nvPr>
            <p:ph sz="quarter" idx="12"/>
          </p:nvPr>
        </p:nvSpPr>
        <p:spPr>
          <a:xfrm>
            <a:off x="863600" y="4648200"/>
            <a:ext cx="7404100" cy="8382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4" name="Text Placeholder 3"/>
          <p:cNvSpPr txBox="1">
            <a:spLocks/>
          </p:cNvSpPr>
          <p:nvPr userDrawn="1"/>
        </p:nvSpPr>
        <p:spPr>
          <a:xfrm>
            <a:off x="4094923" y="5943600"/>
            <a:ext cx="5049078"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420392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sz="2400">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8189323" y="6439989"/>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14-</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9"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3" name="Content Placeholder 12"/>
          <p:cNvSpPr>
            <a:spLocks noGrp="1"/>
          </p:cNvSpPr>
          <p:nvPr>
            <p:ph sz="quarter" idx="12"/>
          </p:nvPr>
        </p:nvSpPr>
        <p:spPr>
          <a:xfrm>
            <a:off x="863600" y="4648200"/>
            <a:ext cx="7404100" cy="9906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4" name="Picture Placeholder 7"/>
          <p:cNvSpPr>
            <a:spLocks noGrp="1"/>
          </p:cNvSpPr>
          <p:nvPr>
            <p:ph type="pic" sz="quarter" idx="13"/>
          </p:nvPr>
        </p:nvSpPr>
        <p:spPr>
          <a:xfrm>
            <a:off x="863600" y="2971800"/>
            <a:ext cx="2413000" cy="1371600"/>
          </a:xfrm>
        </p:spPr>
        <p:txBody>
          <a:bodyPr/>
          <a:lstStyle/>
          <a:p>
            <a:endParaRPr lang="en-US"/>
          </a:p>
        </p:txBody>
      </p:sp>
      <p:sp>
        <p:nvSpPr>
          <p:cNvPr id="15" name="Picture Placeholder 13"/>
          <p:cNvSpPr>
            <a:spLocks noGrp="1"/>
          </p:cNvSpPr>
          <p:nvPr>
            <p:ph type="pic" sz="quarter" idx="14"/>
          </p:nvPr>
        </p:nvSpPr>
        <p:spPr>
          <a:xfrm>
            <a:off x="5562600" y="2971800"/>
            <a:ext cx="2438400" cy="1371600"/>
          </a:xfrm>
        </p:spPr>
        <p:txBody>
          <a:bodyPr/>
          <a:lstStyle/>
          <a:p>
            <a:endParaRPr lang="en-US"/>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6"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26940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1219199"/>
            <a:ext cx="9144000" cy="1524000"/>
          </a:xfrm>
          <a:prstGeom prst="rect">
            <a:avLst/>
          </a:prstGeom>
          <a:solidFill>
            <a:schemeClr val="tx2">
              <a:lumMod val="75000"/>
            </a:schemeClr>
          </a:solidFill>
          <a:ln w="9525">
            <a:solidFill>
              <a:schemeClr val="tx2"/>
            </a:solidFill>
            <a:miter lim="800000"/>
            <a:headEnd/>
            <a:tailEnd/>
          </a:ln>
          <a:effectLst/>
        </p:spPr>
        <p:txBody>
          <a:bodyPr wrap="none" anchor="ctr"/>
          <a:lstStyle/>
          <a:p>
            <a:endParaRPr lang="en-US" dirty="0"/>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2" name="Title 1"/>
          <p:cNvSpPr>
            <a:spLocks noGrp="1"/>
          </p:cNvSpPr>
          <p:nvPr>
            <p:ph type="ctrTitle"/>
          </p:nvPr>
        </p:nvSpPr>
        <p:spPr>
          <a:xfrm>
            <a:off x="914400" y="1447800"/>
            <a:ext cx="7315200" cy="990600"/>
          </a:xfrm>
        </p:spPr>
        <p:txBody>
          <a:bodyPr>
            <a:noAutofit/>
          </a:bodyPr>
          <a:lstStyle>
            <a:lvl1pPr>
              <a:defRPr sz="44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124200"/>
            <a:ext cx="7315200" cy="1905000"/>
          </a:xfrm>
        </p:spPr>
        <p:txBody>
          <a:bodyPr anchor="ct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2"/>
          </p:nvPr>
        </p:nvSpPr>
        <p:spPr>
          <a:xfrm>
            <a:off x="4114800" y="5916613"/>
            <a:ext cx="5029200" cy="407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p:nvPr>
        </p:nvSpPr>
        <p:spPr>
          <a:xfrm>
            <a:off x="0" y="6629400"/>
            <a:ext cx="91440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15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971800"/>
            <a:ext cx="7315200" cy="990600"/>
          </a:xfrm>
        </p:spPr>
        <p:txBody>
          <a:bodyPr>
            <a:normAutofit/>
          </a:bodyPr>
          <a:lstStyle>
            <a:lvl1pPr>
              <a:defRPr sz="4000" b="0"/>
            </a:lvl1pPr>
          </a:lstStyle>
          <a:p>
            <a:r>
              <a:rPr lang="en-US" dirty="0"/>
              <a:t>Click to edit Master title style</a:t>
            </a:r>
          </a:p>
        </p:txBody>
      </p:sp>
      <p:sp>
        <p:nvSpPr>
          <p:cNvPr id="6" name="Text Placeholder 3"/>
          <p:cNvSpPr txBox="1">
            <a:spLocks/>
          </p:cNvSpPr>
          <p:nvPr userDrawn="1"/>
        </p:nvSpPr>
        <p:spPr>
          <a:xfrm>
            <a:off x="0" y="6400800"/>
            <a:ext cx="82804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
        <p:nvSpPr>
          <p:cNvPr id="4"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14-</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7"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559608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Tree>
    <p:extLst>
      <p:ext uri="{BB962C8B-B14F-4D97-AF65-F5344CB8AC3E}">
        <p14:creationId xmlns:p14="http://schemas.microsoft.com/office/powerpoint/2010/main" val="19106626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9" r:id="rId3"/>
    <p:sldLayoutId id="2147483660" r:id="rId4"/>
  </p:sldLayoutIdLst>
  <p:txStyles>
    <p:titleStyle>
      <a:lvl1pPr algn="ctr" defTabSz="914400" rtl="0" eaLnBrk="1" latinLnBrk="0" hangingPunct="1">
        <a:spcBef>
          <a:spcPct val="0"/>
        </a:spcBef>
        <a:buNone/>
        <a:defRPr sz="3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Clr>
          <a:schemeClr val="tx1"/>
        </a:buClr>
        <a:buFont typeface="Arial" panose="020B0604020202020204" pitchFamily="34" charset="0"/>
        <a:buChar char="•"/>
        <a:defRPr lang="en-US" sz="26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Clr>
          <a:schemeClr val="tx1"/>
        </a:buClr>
        <a:buFont typeface="Arial" panose="020B0604020202020204" pitchFamily="34" charset="0"/>
        <a:buChar char="–"/>
        <a:defRPr lang="en-US" sz="24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Clr>
          <a:schemeClr val="tx1"/>
        </a:buClr>
        <a:buFont typeface="Arial" panose="020B0604020202020204" pitchFamily="34" charset="0"/>
        <a:buChar char="•"/>
        <a:defRPr lang="en-US" sz="22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Clr>
          <a:schemeClr val="tx1"/>
        </a:buClr>
        <a:buFont typeface="Arial" panose="020B0604020202020204" pitchFamily="34" charset="0"/>
        <a:buChar char="–"/>
        <a:defRPr lang="en-US" sz="20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Clr>
          <a:schemeClr val="tx1"/>
        </a:buClr>
        <a:buFont typeface="Arial" panose="020B0604020202020204" pitchFamily="34" charset="0"/>
        <a:buChar char="»"/>
        <a:defRPr lang="en-US"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r>
              <a:rPr lang="en-US" sz="4000" dirty="0"/>
              <a:t>Chapter 14</a:t>
            </a:r>
          </a:p>
        </p:txBody>
      </p:sp>
      <p:sp>
        <p:nvSpPr>
          <p:cNvPr id="20" name="Subtitle 19"/>
          <p:cNvSpPr>
            <a:spLocks noGrp="1"/>
          </p:cNvSpPr>
          <p:nvPr>
            <p:ph type="subTitle" idx="1"/>
          </p:nvPr>
        </p:nvSpPr>
        <p:spPr>
          <a:xfrm>
            <a:off x="213359" y="3200400"/>
            <a:ext cx="8717281" cy="1371600"/>
          </a:xfrm>
        </p:spPr>
        <p:txBody>
          <a:bodyPr/>
          <a:lstStyle/>
          <a:p>
            <a:r>
              <a:rPr lang="en-US" sz="3600" dirty="0"/>
              <a:t>Bond Prices and Yields</a:t>
            </a:r>
          </a:p>
        </p:txBody>
      </p:sp>
      <p:sp>
        <p:nvSpPr>
          <p:cNvPr id="2" name="Text Placeholder 1"/>
          <p:cNvSpPr>
            <a:spLocks noGrp="1"/>
          </p:cNvSpPr>
          <p:nvPr>
            <p:ph type="body" sz="quarter" idx="12"/>
          </p:nvPr>
        </p:nvSpPr>
        <p:spPr>
          <a:xfrm>
            <a:off x="4267200" y="5916613"/>
            <a:ext cx="4876800" cy="407987"/>
          </a:xfrm>
        </p:spPr>
        <p:txBody>
          <a:bodyPr anchor="ctr"/>
          <a:lstStyle/>
          <a:p>
            <a:pPr marL="0" indent="0">
              <a:buNone/>
            </a:pPr>
            <a:r>
              <a:rPr lang="en-US" sz="1600" b="1" dirty="0">
                <a:solidFill>
                  <a:schemeClr val="bg1"/>
                </a:solidFill>
              </a:rPr>
              <a:t>INVESTMENTS | BODIE, KANE, MARCUS</a:t>
            </a:r>
          </a:p>
        </p:txBody>
      </p:sp>
      <p:sp>
        <p:nvSpPr>
          <p:cNvPr id="22" name="Text Placeholder 21"/>
          <p:cNvSpPr>
            <a:spLocks noGrp="1"/>
          </p:cNvSpPr>
          <p:nvPr>
            <p:ph type="body" sz="quarter" idx="11"/>
          </p:nvPr>
        </p:nvSpPr>
        <p:spPr>
          <a:xfrm>
            <a:off x="381000" y="6400800"/>
            <a:ext cx="8312727" cy="457200"/>
          </a:xfrm>
        </p:spPr>
        <p:txBody>
          <a:bodyPr anchor="ctr"/>
          <a:lstStyle/>
          <a:p>
            <a:pPr marL="0" indent="0" algn="ctr">
              <a:buNone/>
            </a:pPr>
            <a:r>
              <a:rPr lang="en-US" sz="1200"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1032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Bond Pricing (1 of 2)</a:t>
            </a:r>
          </a:p>
        </p:txBody>
      </p:sp>
      <p:graphicFrame>
        <p:nvGraphicFramePr>
          <p:cNvPr id="5" name="Object 4"/>
          <p:cNvGraphicFramePr>
            <a:graphicFrameLocks noChangeAspect="1"/>
          </p:cNvGraphicFramePr>
          <p:nvPr>
            <p:extLst>
              <p:ext uri="{D42A27DB-BD31-4B8C-83A1-F6EECF244321}">
                <p14:modId xmlns:p14="http://schemas.microsoft.com/office/powerpoint/2010/main" val="2208369051"/>
              </p:ext>
            </p:extLst>
          </p:nvPr>
        </p:nvGraphicFramePr>
        <p:xfrm>
          <a:off x="762000" y="1676400"/>
          <a:ext cx="4671567" cy="1078054"/>
        </p:xfrm>
        <a:graphic>
          <a:graphicData uri="http://schemas.openxmlformats.org/presentationml/2006/ole">
            <mc:AlternateContent xmlns:mc="http://schemas.openxmlformats.org/markup-compatibility/2006">
              <mc:Choice xmlns:v="urn:schemas-microsoft-com:vml" Requires="v">
                <p:oleObj spid="_x0000_s1094" name="Equation" r:id="rId4" imgW="1981080" imgH="457200" progId="Equation.3">
                  <p:embed/>
                </p:oleObj>
              </mc:Choice>
              <mc:Fallback>
                <p:oleObj name="Equation" r:id="rId4" imgW="1981080" imgH="457200" progId="Equation.3">
                  <p:embed/>
                  <p:pic>
                    <p:nvPicPr>
                      <p:cNvPr id="0" name=""/>
                      <p:cNvPicPr/>
                      <p:nvPr/>
                    </p:nvPicPr>
                    <p:blipFill>
                      <a:blip r:embed="rId5"/>
                      <a:stretch>
                        <a:fillRect/>
                      </a:stretch>
                    </p:blipFill>
                    <p:spPr>
                      <a:xfrm>
                        <a:off x="762000" y="1676400"/>
                        <a:ext cx="4671567" cy="1078054"/>
                      </a:xfrm>
                      <a:prstGeom prst="rect">
                        <a:avLst/>
                      </a:prstGeom>
                    </p:spPr>
                  </p:pic>
                </p:oleObj>
              </mc:Fallback>
            </mc:AlternateContent>
          </a:graphicData>
        </a:graphic>
      </p:graphicFrame>
      <p:sp>
        <p:nvSpPr>
          <p:cNvPr id="3" name="Content Placeholder 2"/>
          <p:cNvSpPr>
            <a:spLocks noGrp="1"/>
          </p:cNvSpPr>
          <p:nvPr>
            <p:ph sz="quarter" idx="10"/>
          </p:nvPr>
        </p:nvSpPr>
        <p:spPr>
          <a:xfrm>
            <a:off x="381000" y="3124200"/>
            <a:ext cx="8534400" cy="2667000"/>
          </a:xfrm>
        </p:spPr>
        <p:txBody>
          <a:bodyPr/>
          <a:lstStyle/>
          <a:p>
            <a:pPr>
              <a:spcBef>
                <a:spcPts val="600"/>
              </a:spcBef>
            </a:pPr>
            <a:r>
              <a:rPr lang="en-US" i="1" dirty="0"/>
              <a:t>P</a:t>
            </a:r>
            <a:r>
              <a:rPr lang="en-US" i="1" baseline="-25000" dirty="0"/>
              <a:t>B</a:t>
            </a:r>
            <a:r>
              <a:rPr lang="en-US" dirty="0"/>
              <a:t> = Price of the bond  </a:t>
            </a:r>
          </a:p>
          <a:p>
            <a:pPr>
              <a:spcBef>
                <a:spcPts val="600"/>
              </a:spcBef>
            </a:pPr>
            <a:r>
              <a:rPr lang="en-US" i="1" dirty="0"/>
              <a:t>C</a:t>
            </a:r>
            <a:r>
              <a:rPr lang="en-US" i="1" baseline="-25000" dirty="0"/>
              <a:t>t</a:t>
            </a:r>
            <a:r>
              <a:rPr lang="en-US" dirty="0"/>
              <a:t> = Interest or coupon payments</a:t>
            </a:r>
          </a:p>
          <a:p>
            <a:pPr>
              <a:spcBef>
                <a:spcPts val="600"/>
              </a:spcBef>
            </a:pPr>
            <a:r>
              <a:rPr lang="en-US" i="1" dirty="0"/>
              <a:t>T</a:t>
            </a:r>
            <a:r>
              <a:rPr lang="en-US" dirty="0"/>
              <a:t> = Number of periods to maturity</a:t>
            </a:r>
          </a:p>
          <a:p>
            <a:pPr>
              <a:spcBef>
                <a:spcPts val="600"/>
              </a:spcBef>
            </a:pPr>
            <a:r>
              <a:rPr lang="en-US" i="1" dirty="0"/>
              <a:t>r</a:t>
            </a:r>
            <a:r>
              <a:rPr lang="en-US" dirty="0"/>
              <a:t> = Semi-annual discount rate or the semi-annual yield to maturity</a:t>
            </a:r>
          </a:p>
        </p:txBody>
      </p:sp>
    </p:spTree>
    <p:extLst>
      <p:ext uri="{BB962C8B-B14F-4D97-AF65-F5344CB8AC3E}">
        <p14:creationId xmlns:p14="http://schemas.microsoft.com/office/powerpoint/2010/main" val="778091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Bond Pricing (2 of 2)</a:t>
            </a:r>
          </a:p>
        </p:txBody>
      </p:sp>
      <p:sp>
        <p:nvSpPr>
          <p:cNvPr id="3" name="Content Placeholder 2"/>
          <p:cNvSpPr>
            <a:spLocks noGrp="1"/>
          </p:cNvSpPr>
          <p:nvPr>
            <p:ph sz="quarter" idx="10"/>
          </p:nvPr>
        </p:nvSpPr>
        <p:spPr>
          <a:xfrm>
            <a:off x="457200" y="1600200"/>
            <a:ext cx="8229600" cy="990600"/>
          </a:xfrm>
        </p:spPr>
        <p:txBody>
          <a:bodyPr/>
          <a:lstStyle/>
          <a:p>
            <a:r>
              <a:rPr lang="en-US" dirty="0"/>
              <a:t>Price of a 30 year, 8% coupon bond. Market rate of interest is 10%</a:t>
            </a:r>
          </a:p>
        </p:txBody>
      </p:sp>
      <p:graphicFrame>
        <p:nvGraphicFramePr>
          <p:cNvPr id="4" name="Object 3"/>
          <p:cNvGraphicFramePr>
            <a:graphicFrameLocks noChangeAspect="1"/>
          </p:cNvGraphicFramePr>
          <p:nvPr>
            <p:extLst>
              <p:ext uri="{D42A27DB-BD31-4B8C-83A1-F6EECF244321}">
                <p14:modId xmlns:p14="http://schemas.microsoft.com/office/powerpoint/2010/main" val="1103264658"/>
              </p:ext>
            </p:extLst>
          </p:nvPr>
        </p:nvGraphicFramePr>
        <p:xfrm>
          <a:off x="990600" y="2819400"/>
          <a:ext cx="4328548" cy="1470074"/>
        </p:xfrm>
        <a:graphic>
          <a:graphicData uri="http://schemas.openxmlformats.org/presentationml/2006/ole">
            <mc:AlternateContent xmlns:mc="http://schemas.openxmlformats.org/markup-compatibility/2006">
              <mc:Choice xmlns:v="urn:schemas-microsoft-com:vml" Requires="v">
                <p:oleObj spid="_x0000_s2119" name="Equation" r:id="rId4" imgW="2019240" imgH="685800" progId="Equation.3">
                  <p:embed/>
                </p:oleObj>
              </mc:Choice>
              <mc:Fallback>
                <p:oleObj name="Equation" r:id="rId4" imgW="2019240" imgH="685800" progId="Equation.3">
                  <p:embed/>
                  <p:pic>
                    <p:nvPicPr>
                      <p:cNvPr id="0" name=""/>
                      <p:cNvPicPr/>
                      <p:nvPr/>
                    </p:nvPicPr>
                    <p:blipFill>
                      <a:blip r:embed="rId5"/>
                      <a:stretch>
                        <a:fillRect/>
                      </a:stretch>
                    </p:blipFill>
                    <p:spPr>
                      <a:xfrm>
                        <a:off x="990600" y="2819400"/>
                        <a:ext cx="4328548" cy="1470074"/>
                      </a:xfrm>
                      <a:prstGeom prst="rect">
                        <a:avLst/>
                      </a:prstGeom>
                    </p:spPr>
                  </p:pic>
                </p:oleObj>
              </mc:Fallback>
            </mc:AlternateContent>
          </a:graphicData>
        </a:graphic>
      </p:graphicFrame>
    </p:spTree>
    <p:extLst>
      <p:ext uri="{BB962C8B-B14F-4D97-AF65-F5344CB8AC3E}">
        <p14:creationId xmlns:p14="http://schemas.microsoft.com/office/powerpoint/2010/main" val="1216426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Bond Prices and Yields</a:t>
            </a:r>
          </a:p>
        </p:txBody>
      </p:sp>
      <p:sp>
        <p:nvSpPr>
          <p:cNvPr id="3" name="Content Placeholder 2"/>
          <p:cNvSpPr>
            <a:spLocks noGrp="1"/>
          </p:cNvSpPr>
          <p:nvPr>
            <p:ph sz="quarter" idx="10"/>
          </p:nvPr>
        </p:nvSpPr>
        <p:spPr>
          <a:xfrm>
            <a:off x="457200" y="1600200"/>
            <a:ext cx="8305800" cy="4038600"/>
          </a:xfrm>
        </p:spPr>
        <p:txBody>
          <a:bodyPr/>
          <a:lstStyle/>
          <a:p>
            <a:pPr>
              <a:spcBef>
                <a:spcPts val="600"/>
              </a:spcBef>
            </a:pPr>
            <a:r>
              <a:rPr lang="en-US" dirty="0"/>
              <a:t>Prices and yields have an inverse relationship</a:t>
            </a:r>
          </a:p>
          <a:p>
            <a:pPr>
              <a:spcBef>
                <a:spcPts val="600"/>
              </a:spcBef>
            </a:pPr>
            <a:r>
              <a:rPr lang="en-US" dirty="0"/>
              <a:t>The bond price curve is convex</a:t>
            </a:r>
          </a:p>
          <a:p>
            <a:pPr>
              <a:spcBef>
                <a:spcPts val="600"/>
              </a:spcBef>
            </a:pPr>
            <a:r>
              <a:rPr lang="en-US" dirty="0"/>
              <a:t>The longer the maturity </a:t>
            </a:r>
            <a:r>
              <a:rPr lang="en-US" dirty="0">
                <a:sym typeface="Wingdings" panose="05000000000000000000" pitchFamily="2" charset="2"/>
              </a:rPr>
              <a:t></a:t>
            </a:r>
            <a:r>
              <a:rPr lang="en-US" dirty="0"/>
              <a:t> the more sensitive the bond</a:t>
            </a:r>
            <a:r>
              <a:rPr lang="en-US" altLang="ja-JP" dirty="0"/>
              <a:t>’</a:t>
            </a:r>
            <a:r>
              <a:rPr lang="en-US" dirty="0"/>
              <a:t>s price to changes in market interest rates</a:t>
            </a:r>
          </a:p>
        </p:txBody>
      </p:sp>
    </p:spTree>
    <p:extLst>
      <p:ext uri="{BB962C8B-B14F-4D97-AF65-F5344CB8AC3E}">
        <p14:creationId xmlns:p14="http://schemas.microsoft.com/office/powerpoint/2010/main" val="1845625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Inverse Relationship Between Bond Prices and Yields</a:t>
            </a:r>
          </a:p>
        </p:txBody>
      </p:sp>
      <p:pic>
        <p:nvPicPr>
          <p:cNvPr id="5122" name="Picture 2" descr="Bond Price ($) is on the vertical axis and interest rate (percent) is on the horizontal. Curve slopes down from (0, 3,500) through (8, 1,000) and (10, 810.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8943" y="1524000"/>
            <a:ext cx="4786115" cy="3109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ntent Placeholder 10"/>
          <p:cNvSpPr>
            <a:spLocks noGrp="1"/>
          </p:cNvSpPr>
          <p:nvPr>
            <p:ph sz="quarter" idx="10"/>
          </p:nvPr>
        </p:nvSpPr>
        <p:spPr>
          <a:xfrm>
            <a:off x="457200" y="4800600"/>
            <a:ext cx="8305800" cy="990600"/>
          </a:xfrm>
        </p:spPr>
        <p:txBody>
          <a:bodyPr/>
          <a:lstStyle/>
          <a:p>
            <a:pPr marL="0" indent="0">
              <a:buNone/>
            </a:pPr>
            <a:r>
              <a:rPr lang="en-US" sz="2000" b="1" dirty="0"/>
              <a:t>Figure 14.3 </a:t>
            </a:r>
            <a:r>
              <a:rPr lang="en-US" sz="2000" dirty="0"/>
              <a:t>The inverse relationship bond prices and yields. Price of an 8% coupon bond with 30-year maturity making semiannual payments</a:t>
            </a:r>
          </a:p>
        </p:txBody>
      </p:sp>
    </p:spTree>
    <p:extLst>
      <p:ext uri="{BB962C8B-B14F-4D97-AF65-F5344CB8AC3E}">
        <p14:creationId xmlns:p14="http://schemas.microsoft.com/office/powerpoint/2010/main" val="1229854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219200"/>
          </a:xfrm>
        </p:spPr>
        <p:txBody>
          <a:bodyPr>
            <a:normAutofit/>
          </a:bodyPr>
          <a:lstStyle/>
          <a:p>
            <a:r>
              <a:rPr lang="en-US" dirty="0"/>
              <a:t>Table 14.2 Bond Prices at Different Interest Rates</a:t>
            </a:r>
          </a:p>
        </p:txBody>
      </p:sp>
      <p:graphicFrame>
        <p:nvGraphicFramePr>
          <p:cNvPr id="14" name="Table 13"/>
          <p:cNvGraphicFramePr>
            <a:graphicFrameLocks noGrp="1"/>
          </p:cNvGraphicFramePr>
          <p:nvPr>
            <p:extLst>
              <p:ext uri="{D42A27DB-BD31-4B8C-83A1-F6EECF244321}">
                <p14:modId xmlns:p14="http://schemas.microsoft.com/office/powerpoint/2010/main" val="445798186"/>
              </p:ext>
            </p:extLst>
          </p:nvPr>
        </p:nvGraphicFramePr>
        <p:xfrm>
          <a:off x="381000" y="2037718"/>
          <a:ext cx="8534399" cy="2458082"/>
        </p:xfrm>
        <a:graphic>
          <a:graphicData uri="http://schemas.openxmlformats.org/drawingml/2006/table">
            <a:tbl>
              <a:tblPr firstRow="1" bandRow="1">
                <a:tableStyleId>{5940675A-B579-460E-94D1-54222C63F5DA}</a:tableStyleId>
              </a:tblPr>
              <a:tblGrid>
                <a:gridCol w="1465503">
                  <a:extLst>
                    <a:ext uri="{9D8B030D-6E8A-4147-A177-3AD203B41FA5}">
                      <a16:colId xmlns:a16="http://schemas.microsoft.com/office/drawing/2014/main" val="20000"/>
                    </a:ext>
                  </a:extLst>
                </a:gridCol>
                <a:gridCol w="1465503">
                  <a:extLst>
                    <a:ext uri="{9D8B030D-6E8A-4147-A177-3AD203B41FA5}">
                      <a16:colId xmlns:a16="http://schemas.microsoft.com/office/drawing/2014/main" val="20001"/>
                    </a:ext>
                  </a:extLst>
                </a:gridCol>
                <a:gridCol w="1379296">
                  <a:extLst>
                    <a:ext uri="{9D8B030D-6E8A-4147-A177-3AD203B41FA5}">
                      <a16:colId xmlns:a16="http://schemas.microsoft.com/office/drawing/2014/main" val="20002"/>
                    </a:ext>
                  </a:extLst>
                </a:gridCol>
                <a:gridCol w="1379296">
                  <a:extLst>
                    <a:ext uri="{9D8B030D-6E8A-4147-A177-3AD203B41FA5}">
                      <a16:colId xmlns:a16="http://schemas.microsoft.com/office/drawing/2014/main" val="20003"/>
                    </a:ext>
                  </a:extLst>
                </a:gridCol>
                <a:gridCol w="1551709">
                  <a:extLst>
                    <a:ext uri="{9D8B030D-6E8A-4147-A177-3AD203B41FA5}">
                      <a16:colId xmlns:a16="http://schemas.microsoft.com/office/drawing/2014/main" val="20004"/>
                    </a:ext>
                  </a:extLst>
                </a:gridCol>
                <a:gridCol w="1293092">
                  <a:extLst>
                    <a:ext uri="{9D8B030D-6E8A-4147-A177-3AD203B41FA5}">
                      <a16:colId xmlns:a16="http://schemas.microsoft.com/office/drawing/2014/main" val="20005"/>
                    </a:ext>
                  </a:extLst>
                </a:gridCol>
              </a:tblGrid>
              <a:tr h="1238882">
                <a:tc>
                  <a:txBody>
                    <a:bodyPr/>
                    <a:lstStyle/>
                    <a:p>
                      <a:pPr algn="ctr" fontAlgn="t"/>
                      <a:r>
                        <a:rPr lang="en-US" sz="1400" b="1" i="0" u="none" strike="noStrike" dirty="0">
                          <a:solidFill>
                            <a:srgbClr val="000000"/>
                          </a:solidFill>
                          <a:effectLst/>
                          <a:latin typeface="Verdana" pitchFamily="34" charset="0"/>
                          <a:ea typeface="Verdana" pitchFamily="34" charset="0"/>
                          <a:cs typeface="Verdana" pitchFamily="34" charset="0"/>
                        </a:rPr>
                        <a:t>Time to Maturity</a:t>
                      </a:r>
                    </a:p>
                  </a:txBody>
                  <a:tcPr anchor="ctr"/>
                </a:tc>
                <a:tc>
                  <a:txBody>
                    <a:bodyPr/>
                    <a:lstStyle/>
                    <a:p>
                      <a:pPr algn="ctr" fontAlgn="t"/>
                      <a:r>
                        <a:rPr lang="en-US" sz="1400" b="1" dirty="0">
                          <a:latin typeface="Verdana" pitchFamily="34" charset="0"/>
                          <a:ea typeface="Verdana" pitchFamily="34" charset="0"/>
                          <a:cs typeface="Verdana" pitchFamily="34" charset="0"/>
                        </a:rPr>
                        <a:t>Bond Price at Given Market Interest Rate: </a:t>
                      </a:r>
                      <a:r>
                        <a:rPr lang="en-US" sz="1400" b="1" i="0" u="none" strike="noStrike" dirty="0">
                          <a:solidFill>
                            <a:srgbClr val="000000"/>
                          </a:solidFill>
                          <a:effectLst/>
                          <a:latin typeface="Verdana" pitchFamily="34" charset="0"/>
                          <a:ea typeface="Verdana" pitchFamily="34" charset="0"/>
                          <a:cs typeface="Verdana" pitchFamily="34" charset="0"/>
                        </a:rPr>
                        <a:t>2%</a:t>
                      </a:r>
                    </a:p>
                  </a:txBody>
                  <a:tcPr anchor="ctr"/>
                </a:tc>
                <a:tc>
                  <a:txBody>
                    <a:bodyPr/>
                    <a:lstStyle/>
                    <a:p>
                      <a:pPr algn="ctr" fontAlgn="t"/>
                      <a:r>
                        <a:rPr lang="en-US" sz="1400" b="1" dirty="0">
                          <a:latin typeface="Verdana" pitchFamily="34" charset="0"/>
                          <a:ea typeface="Verdana" pitchFamily="34" charset="0"/>
                          <a:cs typeface="Verdana" pitchFamily="34" charset="0"/>
                        </a:rPr>
                        <a:t>Bond Price at Given Market Interest Rate: </a:t>
                      </a:r>
                      <a:r>
                        <a:rPr lang="en-US" sz="1400" b="1" i="0" u="none" strike="noStrike" dirty="0">
                          <a:solidFill>
                            <a:srgbClr val="000000"/>
                          </a:solidFill>
                          <a:effectLst/>
                          <a:latin typeface="Verdana" pitchFamily="34" charset="0"/>
                          <a:ea typeface="Verdana" pitchFamily="34" charset="0"/>
                          <a:cs typeface="Verdana" pitchFamily="34" charset="0"/>
                        </a:rPr>
                        <a:t>4%</a:t>
                      </a:r>
                    </a:p>
                  </a:txBody>
                  <a:tcPr anchor="ctr"/>
                </a:tc>
                <a:tc>
                  <a:txBody>
                    <a:bodyPr/>
                    <a:lstStyle/>
                    <a:p>
                      <a:pPr algn="ctr" fontAlgn="t"/>
                      <a:r>
                        <a:rPr lang="en-US" sz="1400" b="1" dirty="0">
                          <a:latin typeface="Verdana" pitchFamily="34" charset="0"/>
                          <a:ea typeface="Verdana" pitchFamily="34" charset="0"/>
                          <a:cs typeface="Verdana" pitchFamily="34" charset="0"/>
                        </a:rPr>
                        <a:t>Bond Price at Given Market Interest Rate: </a:t>
                      </a:r>
                      <a:r>
                        <a:rPr lang="en-US" sz="1400" b="1" i="0" u="none" strike="noStrike" dirty="0">
                          <a:solidFill>
                            <a:srgbClr val="000000"/>
                          </a:solidFill>
                          <a:effectLst/>
                          <a:latin typeface="Verdana" pitchFamily="34" charset="0"/>
                          <a:ea typeface="Verdana" pitchFamily="34" charset="0"/>
                          <a:cs typeface="Verdana" pitchFamily="34" charset="0"/>
                        </a:rPr>
                        <a:t>6%</a:t>
                      </a:r>
                    </a:p>
                  </a:txBody>
                  <a:tcPr anchor="ctr"/>
                </a:tc>
                <a:tc>
                  <a:txBody>
                    <a:bodyPr/>
                    <a:lstStyle/>
                    <a:p>
                      <a:pPr algn="ctr" fontAlgn="t"/>
                      <a:r>
                        <a:rPr lang="en-US" sz="1400" b="1" dirty="0">
                          <a:latin typeface="Verdana" pitchFamily="34" charset="0"/>
                          <a:ea typeface="Verdana" pitchFamily="34" charset="0"/>
                          <a:cs typeface="Verdana" pitchFamily="34" charset="0"/>
                        </a:rPr>
                        <a:t>Bond Price at Given Market Interest Rate: </a:t>
                      </a:r>
                      <a:r>
                        <a:rPr lang="en-US" sz="1400" b="1" i="0" u="none" strike="noStrike" dirty="0">
                          <a:solidFill>
                            <a:srgbClr val="000000"/>
                          </a:solidFill>
                          <a:effectLst/>
                          <a:latin typeface="Verdana" pitchFamily="34" charset="0"/>
                          <a:ea typeface="Verdana" pitchFamily="34" charset="0"/>
                          <a:cs typeface="Verdana" pitchFamily="34" charset="0"/>
                        </a:rPr>
                        <a:t>8%</a:t>
                      </a:r>
                    </a:p>
                  </a:txBody>
                  <a:tcPr anchor="ctr"/>
                </a:tc>
                <a:tc>
                  <a:txBody>
                    <a:bodyPr/>
                    <a:lstStyle/>
                    <a:p>
                      <a:pPr algn="ctr" fontAlgn="t"/>
                      <a:r>
                        <a:rPr lang="en-US" sz="1400" b="1" dirty="0">
                          <a:latin typeface="Verdana" pitchFamily="34" charset="0"/>
                          <a:ea typeface="Verdana" pitchFamily="34" charset="0"/>
                          <a:cs typeface="Verdana" pitchFamily="34" charset="0"/>
                        </a:rPr>
                        <a:t>Bond Price at Given Market Interest Rate: </a:t>
                      </a:r>
                      <a:r>
                        <a:rPr lang="en-US" sz="1400" b="1" i="0" u="none" strike="noStrike" dirty="0">
                          <a:solidFill>
                            <a:srgbClr val="000000"/>
                          </a:solidFill>
                          <a:effectLst/>
                          <a:latin typeface="Verdana" pitchFamily="34" charset="0"/>
                          <a:ea typeface="Verdana" pitchFamily="34" charset="0"/>
                          <a:cs typeface="Verdana" pitchFamily="34" charset="0"/>
                        </a:rPr>
                        <a:t>10%</a:t>
                      </a:r>
                    </a:p>
                  </a:txBody>
                  <a:tcPr anchor="ctr"/>
                </a:tc>
                <a:extLst>
                  <a:ext uri="{0D108BD9-81ED-4DB2-BD59-A6C34878D82A}">
                    <a16:rowId xmlns:a16="http://schemas.microsoft.com/office/drawing/2014/main" val="10000"/>
                  </a:ext>
                </a:extLst>
              </a:tr>
              <a:tr h="280830">
                <a:tc>
                  <a:txBody>
                    <a:bodyPr/>
                    <a:lstStyle/>
                    <a:p>
                      <a:pPr algn="l" fontAlgn="t"/>
                      <a:r>
                        <a:rPr lang="en-US" sz="1400" b="0" i="0" u="none" strike="noStrike" dirty="0">
                          <a:solidFill>
                            <a:srgbClr val="000000"/>
                          </a:solidFill>
                          <a:effectLst/>
                          <a:latin typeface="Verdana" pitchFamily="34" charset="0"/>
                          <a:ea typeface="Verdana" pitchFamily="34" charset="0"/>
                          <a:cs typeface="Verdana" pitchFamily="34" charset="0"/>
                        </a:rPr>
                        <a:t>1 year</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1,059.11</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1,038.83</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1,019.13</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1,000.00</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981.41</a:t>
                      </a:r>
                    </a:p>
                  </a:txBody>
                  <a:tcPr anchor="ctr"/>
                </a:tc>
                <a:extLst>
                  <a:ext uri="{0D108BD9-81ED-4DB2-BD59-A6C34878D82A}">
                    <a16:rowId xmlns:a16="http://schemas.microsoft.com/office/drawing/2014/main" val="10001"/>
                  </a:ext>
                </a:extLst>
              </a:tr>
              <a:tr h="280830">
                <a:tc>
                  <a:txBody>
                    <a:bodyPr/>
                    <a:lstStyle/>
                    <a:p>
                      <a:pPr algn="l" fontAlgn="t"/>
                      <a:r>
                        <a:rPr lang="en-US" sz="1400" b="0" i="0" u="none" strike="noStrike" dirty="0">
                          <a:solidFill>
                            <a:srgbClr val="000000"/>
                          </a:solidFill>
                          <a:effectLst/>
                          <a:latin typeface="Verdana" pitchFamily="34" charset="0"/>
                          <a:ea typeface="Verdana" pitchFamily="34" charset="0"/>
                          <a:cs typeface="Verdana" pitchFamily="34" charset="0"/>
                        </a:rPr>
                        <a:t>10 years</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1,541.37</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1,327.03</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1,148.77</a:t>
                      </a:r>
                    </a:p>
                  </a:txBody>
                  <a:tcPr anchor="ct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Verdana" pitchFamily="34" charset="0"/>
                          <a:ea typeface="Verdana" pitchFamily="34" charset="0"/>
                          <a:cs typeface="Verdana" pitchFamily="34" charset="0"/>
                        </a:rPr>
                        <a:t>1,000.00</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875.35</a:t>
                      </a:r>
                    </a:p>
                  </a:txBody>
                  <a:tcPr anchor="ctr"/>
                </a:tc>
                <a:extLst>
                  <a:ext uri="{0D108BD9-81ED-4DB2-BD59-A6C34878D82A}">
                    <a16:rowId xmlns:a16="http://schemas.microsoft.com/office/drawing/2014/main" val="10002"/>
                  </a:ext>
                </a:extLst>
              </a:tr>
              <a:tr h="280830">
                <a:tc>
                  <a:txBody>
                    <a:bodyPr/>
                    <a:lstStyle/>
                    <a:p>
                      <a:pPr algn="l" fontAlgn="t"/>
                      <a:r>
                        <a:rPr lang="en-US" sz="1400" b="0" i="0" u="none" strike="noStrike" dirty="0">
                          <a:solidFill>
                            <a:srgbClr val="000000"/>
                          </a:solidFill>
                          <a:effectLst/>
                          <a:latin typeface="Verdana" pitchFamily="34" charset="0"/>
                          <a:ea typeface="Verdana" pitchFamily="34" charset="0"/>
                          <a:cs typeface="Verdana" pitchFamily="34" charset="0"/>
                        </a:rPr>
                        <a:t>20 years</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1,985.04</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1,547.11</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1,231.15</a:t>
                      </a:r>
                    </a:p>
                  </a:txBody>
                  <a:tcPr anchor="ct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Verdana" pitchFamily="34" charset="0"/>
                          <a:ea typeface="Verdana" pitchFamily="34" charset="0"/>
                          <a:cs typeface="Verdana" pitchFamily="34" charset="0"/>
                        </a:rPr>
                        <a:t>1,000.00</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828.41</a:t>
                      </a:r>
                    </a:p>
                  </a:txBody>
                  <a:tcPr anchor="ctr"/>
                </a:tc>
                <a:extLst>
                  <a:ext uri="{0D108BD9-81ED-4DB2-BD59-A6C34878D82A}">
                    <a16:rowId xmlns:a16="http://schemas.microsoft.com/office/drawing/2014/main" val="10003"/>
                  </a:ext>
                </a:extLst>
              </a:tr>
              <a:tr h="280830">
                <a:tc>
                  <a:txBody>
                    <a:bodyPr/>
                    <a:lstStyle/>
                    <a:p>
                      <a:pPr algn="l" fontAlgn="t"/>
                      <a:r>
                        <a:rPr lang="en-US" sz="1400" b="0" i="0" u="none" strike="noStrike" dirty="0">
                          <a:solidFill>
                            <a:srgbClr val="000000"/>
                          </a:solidFill>
                          <a:effectLst/>
                          <a:latin typeface="Verdana" pitchFamily="34" charset="0"/>
                          <a:ea typeface="Verdana" pitchFamily="34" charset="0"/>
                          <a:cs typeface="Verdana" pitchFamily="34" charset="0"/>
                        </a:rPr>
                        <a:t>30 years</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2,348.65</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1,695.22</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1,276.76</a:t>
                      </a:r>
                    </a:p>
                  </a:txBody>
                  <a:tcPr anchor="ct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Verdana" pitchFamily="34" charset="0"/>
                          <a:ea typeface="Verdana" pitchFamily="34" charset="0"/>
                          <a:cs typeface="Verdana" pitchFamily="34" charset="0"/>
                        </a:rPr>
                        <a:t>1,000.00</a:t>
                      </a:r>
                    </a:p>
                  </a:txBody>
                  <a:tcPr anchor="ctr"/>
                </a:tc>
                <a:tc>
                  <a:txBody>
                    <a:bodyPr/>
                    <a:lstStyle/>
                    <a:p>
                      <a:pPr algn="r" fontAlgn="t"/>
                      <a:r>
                        <a:rPr lang="en-US" sz="1400" b="0" i="0" u="none" strike="noStrike" dirty="0">
                          <a:solidFill>
                            <a:srgbClr val="000000"/>
                          </a:solidFill>
                          <a:effectLst/>
                          <a:latin typeface="Verdana" pitchFamily="34" charset="0"/>
                          <a:ea typeface="Verdana" pitchFamily="34" charset="0"/>
                          <a:cs typeface="Verdana" pitchFamily="34" charset="0"/>
                        </a:rPr>
                        <a:t>810.71</a:t>
                      </a:r>
                    </a:p>
                  </a:txBody>
                  <a:tcPr anchor="ctr"/>
                </a:tc>
                <a:extLst>
                  <a:ext uri="{0D108BD9-81ED-4DB2-BD59-A6C34878D82A}">
                    <a16:rowId xmlns:a16="http://schemas.microsoft.com/office/drawing/2014/main" val="10004"/>
                  </a:ext>
                </a:extLst>
              </a:tr>
            </a:tbl>
          </a:graphicData>
        </a:graphic>
      </p:graphicFrame>
      <p:sp>
        <p:nvSpPr>
          <p:cNvPr id="13" name="Content Placeholder 12"/>
          <p:cNvSpPr>
            <a:spLocks noGrp="1"/>
          </p:cNvSpPr>
          <p:nvPr>
            <p:ph sz="quarter" idx="12"/>
          </p:nvPr>
        </p:nvSpPr>
        <p:spPr>
          <a:xfrm>
            <a:off x="609600" y="4724400"/>
            <a:ext cx="8356600" cy="685800"/>
          </a:xfrm>
        </p:spPr>
        <p:txBody>
          <a:bodyPr/>
          <a:lstStyle/>
          <a:p>
            <a:pPr marL="0" indent="0">
              <a:buNone/>
            </a:pPr>
            <a:r>
              <a:rPr lang="en-US" sz="2000" dirty="0"/>
              <a:t>Bond prices at different interest rates (8 % coupon bond, Coupon paid semiannually)</a:t>
            </a:r>
          </a:p>
        </p:txBody>
      </p:sp>
    </p:spTree>
    <p:extLst>
      <p:ext uri="{BB962C8B-B14F-4D97-AF65-F5344CB8AC3E}">
        <p14:creationId xmlns:p14="http://schemas.microsoft.com/office/powerpoint/2010/main" val="286118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Bond Yields: Yield to Maturity</a:t>
            </a:r>
          </a:p>
        </p:txBody>
      </p:sp>
      <p:sp>
        <p:nvSpPr>
          <p:cNvPr id="11" name="Content Placeholder 10"/>
          <p:cNvSpPr>
            <a:spLocks noGrp="1"/>
          </p:cNvSpPr>
          <p:nvPr>
            <p:ph sz="quarter" idx="10"/>
          </p:nvPr>
        </p:nvSpPr>
        <p:spPr>
          <a:xfrm>
            <a:off x="381000" y="1676400"/>
            <a:ext cx="8534400" cy="1219200"/>
          </a:xfrm>
        </p:spPr>
        <p:txBody>
          <a:bodyPr/>
          <a:lstStyle/>
          <a:p>
            <a:r>
              <a:rPr lang="en-US" dirty="0"/>
              <a:t>Yield To Maturity:</a:t>
            </a:r>
          </a:p>
          <a:p>
            <a:r>
              <a:rPr lang="en-US" dirty="0"/>
              <a:t>Solve the bond formula for </a:t>
            </a:r>
            <a:r>
              <a:rPr lang="en-US" i="1" dirty="0"/>
              <a:t>r</a:t>
            </a:r>
            <a:r>
              <a:rPr lang="en-US" dirty="0"/>
              <a:t>:</a:t>
            </a:r>
          </a:p>
        </p:txBody>
      </p:sp>
      <p:graphicFrame>
        <p:nvGraphicFramePr>
          <p:cNvPr id="3" name="Object 2"/>
          <p:cNvGraphicFramePr>
            <a:graphicFrameLocks noChangeAspect="1"/>
          </p:cNvGraphicFramePr>
          <p:nvPr>
            <p:extLst>
              <p:ext uri="{D42A27DB-BD31-4B8C-83A1-F6EECF244321}">
                <p14:modId xmlns:p14="http://schemas.microsoft.com/office/powerpoint/2010/main" val="2963888291"/>
              </p:ext>
            </p:extLst>
          </p:nvPr>
        </p:nvGraphicFramePr>
        <p:xfrm>
          <a:off x="814387" y="2971800"/>
          <a:ext cx="4672013" cy="1077913"/>
        </p:xfrm>
        <a:graphic>
          <a:graphicData uri="http://schemas.openxmlformats.org/presentationml/2006/ole">
            <mc:AlternateContent xmlns:mc="http://schemas.openxmlformats.org/markup-compatibility/2006">
              <mc:Choice xmlns:v="urn:schemas-microsoft-com:vml" Requires="v">
                <p:oleObj spid="_x0000_s3142" name="Equation" r:id="rId4" imgW="1981080" imgH="457200" progId="Equation.3">
                  <p:embed/>
                </p:oleObj>
              </mc:Choice>
              <mc:Fallback>
                <p:oleObj name="Equation" r:id="rId4" imgW="198108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4387" y="2971800"/>
                        <a:ext cx="467201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62361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Yield to Maturity Example</a:t>
            </a:r>
          </a:p>
        </p:txBody>
      </p:sp>
      <p:sp>
        <p:nvSpPr>
          <p:cNvPr id="11" name="Content Placeholder 10"/>
          <p:cNvSpPr>
            <a:spLocks noGrp="1"/>
          </p:cNvSpPr>
          <p:nvPr>
            <p:ph sz="quarter" idx="10"/>
          </p:nvPr>
        </p:nvSpPr>
        <p:spPr>
          <a:xfrm>
            <a:off x="381000" y="1524000"/>
            <a:ext cx="8458200" cy="1295400"/>
          </a:xfrm>
        </p:spPr>
        <p:txBody>
          <a:bodyPr/>
          <a:lstStyle/>
          <a:p>
            <a:r>
              <a:rPr lang="en-US" dirty="0"/>
              <a:t>Suppose an 8% coupon, 30 year bond is selling for $1276.76. What is its average rate of return?</a:t>
            </a:r>
            <a:endParaRPr lang="en-US" sz="2600" i="1" dirty="0"/>
          </a:p>
        </p:txBody>
      </p:sp>
      <p:graphicFrame>
        <p:nvGraphicFramePr>
          <p:cNvPr id="3" name="Object 2"/>
          <p:cNvGraphicFramePr>
            <a:graphicFrameLocks noChangeAspect="1"/>
          </p:cNvGraphicFramePr>
          <p:nvPr>
            <p:extLst>
              <p:ext uri="{D42A27DB-BD31-4B8C-83A1-F6EECF244321}">
                <p14:modId xmlns:p14="http://schemas.microsoft.com/office/powerpoint/2010/main" val="990733658"/>
              </p:ext>
            </p:extLst>
          </p:nvPr>
        </p:nvGraphicFramePr>
        <p:xfrm>
          <a:off x="928688" y="3054350"/>
          <a:ext cx="5629275" cy="1077913"/>
        </p:xfrm>
        <a:graphic>
          <a:graphicData uri="http://schemas.openxmlformats.org/presentationml/2006/ole">
            <mc:AlternateContent xmlns:mc="http://schemas.openxmlformats.org/markup-compatibility/2006">
              <mc:Choice xmlns:v="urn:schemas-microsoft-com:vml" Requires="v">
                <p:oleObj spid="_x0000_s4156" name="Equation" r:id="rId4" imgW="2387520" imgH="457200" progId="Equation.3">
                  <p:embed/>
                </p:oleObj>
              </mc:Choice>
              <mc:Fallback>
                <p:oleObj name="Equation" r:id="rId4" imgW="2387520" imgH="457200" progId="Equation.3">
                  <p:embed/>
                  <p:pic>
                    <p:nvPicPr>
                      <p:cNvPr id="0" name=""/>
                      <p:cNvPicPr/>
                      <p:nvPr/>
                    </p:nvPicPr>
                    <p:blipFill>
                      <a:blip r:embed="rId5"/>
                      <a:stretch>
                        <a:fillRect/>
                      </a:stretch>
                    </p:blipFill>
                    <p:spPr>
                      <a:xfrm>
                        <a:off x="928688" y="3054350"/>
                        <a:ext cx="5629275" cy="1077913"/>
                      </a:xfrm>
                      <a:prstGeom prst="rect">
                        <a:avLst/>
                      </a:prstGeom>
                    </p:spPr>
                  </p:pic>
                </p:oleObj>
              </mc:Fallback>
            </mc:AlternateContent>
          </a:graphicData>
        </a:graphic>
      </p:graphicFrame>
      <p:sp>
        <p:nvSpPr>
          <p:cNvPr id="4" name="Content Placeholder 3"/>
          <p:cNvSpPr>
            <a:spLocks noGrp="1"/>
          </p:cNvSpPr>
          <p:nvPr>
            <p:ph sz="quarter" idx="12"/>
          </p:nvPr>
        </p:nvSpPr>
        <p:spPr>
          <a:xfrm>
            <a:off x="533400" y="4343400"/>
            <a:ext cx="8229600" cy="1371600"/>
          </a:xfrm>
        </p:spPr>
        <p:txBody>
          <a:bodyPr/>
          <a:lstStyle/>
          <a:p>
            <a:pPr lvl="1">
              <a:spcBef>
                <a:spcPts val="600"/>
              </a:spcBef>
            </a:pPr>
            <a:r>
              <a:rPr lang="en-US" i="1" dirty="0"/>
              <a:t>r</a:t>
            </a:r>
            <a:r>
              <a:rPr lang="en-US" dirty="0"/>
              <a:t> = 3% per half year</a:t>
            </a:r>
          </a:p>
          <a:p>
            <a:pPr lvl="1">
              <a:spcBef>
                <a:spcPts val="600"/>
              </a:spcBef>
            </a:pPr>
            <a:r>
              <a:rPr lang="en-US" dirty="0"/>
              <a:t>Bond equivalent yield = 6%</a:t>
            </a:r>
          </a:p>
          <a:p>
            <a:pPr lvl="1">
              <a:spcBef>
                <a:spcPts val="600"/>
              </a:spcBef>
            </a:pPr>
            <a:r>
              <a:rPr lang="en-US" dirty="0"/>
              <a:t>EAR = ((1.03)</a:t>
            </a:r>
            <a:r>
              <a:rPr lang="en-US" baseline="30000" dirty="0"/>
              <a:t>2</a:t>
            </a:r>
            <a:r>
              <a:rPr lang="en-US" dirty="0"/>
              <a:t>) - 1 = 6.09%</a:t>
            </a:r>
          </a:p>
        </p:txBody>
      </p:sp>
    </p:spTree>
    <p:extLst>
      <p:ext uri="{BB962C8B-B14F-4D97-AF65-F5344CB8AC3E}">
        <p14:creationId xmlns:p14="http://schemas.microsoft.com/office/powerpoint/2010/main" val="2085661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Autofit/>
          </a:bodyPr>
          <a:lstStyle/>
          <a:p>
            <a:r>
              <a:rPr lang="en-US" dirty="0"/>
              <a:t>Bond Yields: YTM Versus Current Yield (1 of 2)</a:t>
            </a:r>
          </a:p>
        </p:txBody>
      </p:sp>
      <p:sp>
        <p:nvSpPr>
          <p:cNvPr id="3" name="Content Placeholder 2"/>
          <p:cNvSpPr>
            <a:spLocks noGrp="1"/>
          </p:cNvSpPr>
          <p:nvPr>
            <p:ph sz="quarter" idx="10"/>
          </p:nvPr>
        </p:nvSpPr>
        <p:spPr>
          <a:xfrm>
            <a:off x="304800" y="1600200"/>
            <a:ext cx="8458200" cy="4038600"/>
          </a:xfrm>
        </p:spPr>
        <p:txBody>
          <a:bodyPr/>
          <a:lstStyle/>
          <a:p>
            <a:r>
              <a:rPr lang="en-US" dirty="0"/>
              <a:t>Yield to Maturity</a:t>
            </a:r>
          </a:p>
          <a:p>
            <a:pPr lvl="1"/>
            <a:r>
              <a:rPr lang="en-US" dirty="0"/>
              <a:t>Bond</a:t>
            </a:r>
            <a:r>
              <a:rPr lang="en-US" altLang="ja-JP" dirty="0"/>
              <a:t>’</a:t>
            </a:r>
            <a:r>
              <a:rPr lang="en-US" dirty="0"/>
              <a:t>s internal rate of return</a:t>
            </a:r>
          </a:p>
          <a:p>
            <a:pPr lvl="1"/>
            <a:r>
              <a:rPr lang="en-US" dirty="0"/>
              <a:t>The interest rate </a:t>
            </a:r>
            <a:r>
              <a:rPr lang="en-US" dirty="0">
                <a:sym typeface="Wingdings" panose="05000000000000000000" pitchFamily="2" charset="2"/>
              </a:rPr>
              <a:t></a:t>
            </a:r>
            <a:r>
              <a:rPr lang="en-US" dirty="0"/>
              <a:t> PV of a bond</a:t>
            </a:r>
            <a:r>
              <a:rPr lang="en-US" altLang="ja-JP" dirty="0"/>
              <a:t>’</a:t>
            </a:r>
            <a:r>
              <a:rPr lang="en-US" dirty="0"/>
              <a:t>s payments equal to its price</a:t>
            </a:r>
          </a:p>
          <a:p>
            <a:pPr lvl="1"/>
            <a:r>
              <a:rPr lang="en-US" dirty="0"/>
              <a:t>Assumes that all bond coupons can be reinvested at the YTM</a:t>
            </a:r>
          </a:p>
        </p:txBody>
      </p:sp>
    </p:spTree>
    <p:extLst>
      <p:ext uri="{BB962C8B-B14F-4D97-AF65-F5344CB8AC3E}">
        <p14:creationId xmlns:p14="http://schemas.microsoft.com/office/powerpoint/2010/main" val="1558087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Autofit/>
          </a:bodyPr>
          <a:lstStyle/>
          <a:p>
            <a:r>
              <a:rPr lang="en-US" dirty="0"/>
              <a:t>Bond Yields: </a:t>
            </a:r>
            <a:r>
              <a:rPr lang="en-US"/>
              <a:t>YTM </a:t>
            </a:r>
            <a:r>
              <a:rPr lang="en-US" dirty="0"/>
              <a:t>V</a:t>
            </a:r>
            <a:r>
              <a:rPr lang="en-US"/>
              <a:t>ersus </a:t>
            </a:r>
            <a:r>
              <a:rPr lang="en-US" dirty="0"/>
              <a:t>Current Yield (2 of 2)</a:t>
            </a:r>
          </a:p>
        </p:txBody>
      </p:sp>
      <p:sp>
        <p:nvSpPr>
          <p:cNvPr id="3" name="Content Placeholder 2"/>
          <p:cNvSpPr>
            <a:spLocks noGrp="1"/>
          </p:cNvSpPr>
          <p:nvPr>
            <p:ph sz="quarter" idx="10"/>
          </p:nvPr>
        </p:nvSpPr>
        <p:spPr>
          <a:xfrm>
            <a:off x="304800" y="1600200"/>
            <a:ext cx="8458200" cy="4038600"/>
          </a:xfrm>
        </p:spPr>
        <p:txBody>
          <a:bodyPr/>
          <a:lstStyle/>
          <a:p>
            <a:r>
              <a:rPr lang="en-US" dirty="0"/>
              <a:t>Current Yield: </a:t>
            </a:r>
          </a:p>
          <a:p>
            <a:pPr lvl="1"/>
            <a:r>
              <a:rPr lang="en-US" dirty="0"/>
              <a:t>Bond</a:t>
            </a:r>
            <a:r>
              <a:rPr lang="en-US" altLang="ja-JP" dirty="0"/>
              <a:t>’</a:t>
            </a:r>
            <a:r>
              <a:rPr lang="en-US" dirty="0"/>
              <a:t>s annual coupon payment divided by the bond price</a:t>
            </a:r>
          </a:p>
          <a:p>
            <a:r>
              <a:rPr lang="en-US" dirty="0"/>
              <a:t>Premium Bonds: </a:t>
            </a:r>
            <a:r>
              <a:rPr lang="en-US" i="1" dirty="0"/>
              <a:t>Coupon rate &gt; Current yield &gt; YTM</a:t>
            </a:r>
          </a:p>
          <a:p>
            <a:r>
              <a:rPr lang="en-US" dirty="0"/>
              <a:t>Discount Bonds: </a:t>
            </a:r>
            <a:r>
              <a:rPr lang="en-US" i="1" dirty="0"/>
              <a:t>Coupon rate &lt; Current yield &lt; YTM</a:t>
            </a:r>
          </a:p>
        </p:txBody>
      </p:sp>
    </p:spTree>
    <p:extLst>
      <p:ext uri="{BB962C8B-B14F-4D97-AF65-F5344CB8AC3E}">
        <p14:creationId xmlns:p14="http://schemas.microsoft.com/office/powerpoint/2010/main" val="1313992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Autofit/>
          </a:bodyPr>
          <a:lstStyle/>
          <a:p>
            <a:r>
              <a:rPr lang="en-US" dirty="0"/>
              <a:t>Bond Yields: Yield to Call</a:t>
            </a:r>
          </a:p>
        </p:txBody>
      </p:sp>
      <p:sp>
        <p:nvSpPr>
          <p:cNvPr id="3" name="Content Placeholder 2"/>
          <p:cNvSpPr>
            <a:spLocks noGrp="1"/>
          </p:cNvSpPr>
          <p:nvPr>
            <p:ph sz="quarter" idx="10"/>
          </p:nvPr>
        </p:nvSpPr>
        <p:spPr>
          <a:xfrm>
            <a:off x="304800" y="1600200"/>
            <a:ext cx="8458200" cy="4038600"/>
          </a:xfrm>
        </p:spPr>
        <p:txBody>
          <a:bodyPr/>
          <a:lstStyle/>
          <a:p>
            <a:r>
              <a:rPr lang="en-US" dirty="0"/>
              <a:t>Low Interest Rates: The price of the callable bond is flat since the risk of repurchase or call is high</a:t>
            </a:r>
          </a:p>
          <a:p>
            <a:r>
              <a:rPr lang="en-US" dirty="0"/>
              <a:t>High Interest Rates: The price of the callable bond converges to that of a normal bond since the risk of call is negligible</a:t>
            </a:r>
          </a:p>
        </p:txBody>
      </p:sp>
    </p:spTree>
    <p:extLst>
      <p:ext uri="{BB962C8B-B14F-4D97-AF65-F5344CB8AC3E}">
        <p14:creationId xmlns:p14="http://schemas.microsoft.com/office/powerpoint/2010/main" val="95621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879278" cy="990600"/>
          </a:xfrm>
        </p:spPr>
        <p:txBody>
          <a:bodyPr/>
          <a:lstStyle/>
          <a:p>
            <a:r>
              <a:rPr lang="en-US" dirty="0"/>
              <a:t>Overview</a:t>
            </a:r>
          </a:p>
        </p:txBody>
      </p:sp>
      <p:sp>
        <p:nvSpPr>
          <p:cNvPr id="7" name="Content Placeholder 6"/>
          <p:cNvSpPr>
            <a:spLocks noGrp="1"/>
          </p:cNvSpPr>
          <p:nvPr>
            <p:ph sz="quarter" idx="10"/>
          </p:nvPr>
        </p:nvSpPr>
        <p:spPr>
          <a:xfrm>
            <a:off x="457200" y="1295400"/>
            <a:ext cx="8276772" cy="4343400"/>
          </a:xfrm>
        </p:spPr>
        <p:txBody>
          <a:bodyPr/>
          <a:lstStyle/>
          <a:p>
            <a:pPr lvl="0">
              <a:spcBef>
                <a:spcPts val="600"/>
              </a:spcBef>
            </a:pPr>
            <a:r>
              <a:rPr lang="en-US" dirty="0"/>
              <a:t>Debt (Fixed-Income) securities characteristics</a:t>
            </a:r>
          </a:p>
          <a:p>
            <a:pPr lvl="1">
              <a:spcBef>
                <a:spcPts val="600"/>
              </a:spcBef>
            </a:pPr>
            <a:r>
              <a:rPr lang="en-US" dirty="0"/>
              <a:t>Types of bonds</a:t>
            </a:r>
          </a:p>
          <a:p>
            <a:pPr lvl="0">
              <a:spcBef>
                <a:spcPts val="600"/>
              </a:spcBef>
            </a:pPr>
            <a:r>
              <a:rPr lang="en-US" dirty="0"/>
              <a:t>Bond pricing</a:t>
            </a:r>
          </a:p>
          <a:p>
            <a:pPr lvl="1">
              <a:spcBef>
                <a:spcPts val="600"/>
              </a:spcBef>
            </a:pPr>
            <a:r>
              <a:rPr lang="en-US" dirty="0"/>
              <a:t>Prices and yield</a:t>
            </a:r>
          </a:p>
          <a:p>
            <a:pPr lvl="1">
              <a:spcBef>
                <a:spcPts val="600"/>
              </a:spcBef>
            </a:pPr>
            <a:r>
              <a:rPr lang="en-US" dirty="0"/>
              <a:t>Prices over time</a:t>
            </a:r>
          </a:p>
          <a:p>
            <a:pPr lvl="0">
              <a:spcBef>
                <a:spcPts val="600"/>
              </a:spcBef>
            </a:pPr>
            <a:r>
              <a:rPr lang="en-US" dirty="0"/>
              <a:t>Impact of default and credit risk on bond pricing</a:t>
            </a:r>
          </a:p>
          <a:p>
            <a:pPr lvl="1">
              <a:spcBef>
                <a:spcPts val="600"/>
              </a:spcBef>
            </a:pPr>
            <a:r>
              <a:rPr lang="en-US" dirty="0"/>
              <a:t>Credit default swaps</a:t>
            </a:r>
          </a:p>
          <a:p>
            <a:pPr lvl="1">
              <a:spcBef>
                <a:spcPts val="600"/>
              </a:spcBef>
            </a:pPr>
            <a:r>
              <a:rPr lang="en-US" dirty="0"/>
              <a:t>Collateralized debt obligations</a:t>
            </a:r>
          </a:p>
        </p:txBody>
      </p:sp>
    </p:spTree>
    <p:extLst>
      <p:ext uri="{BB962C8B-B14F-4D97-AF65-F5344CB8AC3E}">
        <p14:creationId xmlns:p14="http://schemas.microsoft.com/office/powerpoint/2010/main" val="3221930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Bond Prices: Callable and Straight Debt</a:t>
            </a:r>
          </a:p>
        </p:txBody>
      </p:sp>
      <p:pic>
        <p:nvPicPr>
          <p:cNvPr id="8" name="Picture 2" descr="Prices ($) is on the vertical axis and interest rate (percent) is on the horizontal. Straight bond curve slopes from (3, 1,900) to (13, 600). Callable bond is horizontal at 1,100 until 7 percent, where it curves down to (13, 6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666874"/>
            <a:ext cx="5837564" cy="3743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9854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Autofit/>
          </a:bodyPr>
          <a:lstStyle/>
          <a:p>
            <a:r>
              <a:rPr lang="en-US" dirty="0"/>
              <a:t>Bond Yields: Realized Yield versus YTM</a:t>
            </a:r>
          </a:p>
        </p:txBody>
      </p:sp>
      <p:sp>
        <p:nvSpPr>
          <p:cNvPr id="3" name="Content Placeholder 2"/>
          <p:cNvSpPr>
            <a:spLocks noGrp="1"/>
          </p:cNvSpPr>
          <p:nvPr>
            <p:ph sz="quarter" idx="10"/>
          </p:nvPr>
        </p:nvSpPr>
        <p:spPr>
          <a:xfrm>
            <a:off x="685800" y="1600200"/>
            <a:ext cx="8077200" cy="4038600"/>
          </a:xfrm>
        </p:spPr>
        <p:txBody>
          <a:bodyPr/>
          <a:lstStyle/>
          <a:p>
            <a:r>
              <a:rPr lang="en-US" dirty="0"/>
              <a:t>Reinvestment Assumptions</a:t>
            </a:r>
          </a:p>
          <a:p>
            <a:r>
              <a:rPr lang="en-US" dirty="0"/>
              <a:t>Holding Period Return</a:t>
            </a:r>
          </a:p>
          <a:p>
            <a:pPr lvl="1"/>
            <a:r>
              <a:rPr lang="en-US" dirty="0"/>
              <a:t>Changes in rates affect returns</a:t>
            </a:r>
          </a:p>
          <a:p>
            <a:pPr lvl="1"/>
            <a:r>
              <a:rPr lang="en-US" dirty="0"/>
              <a:t>Reinvestment of coupon payments</a:t>
            </a:r>
          </a:p>
          <a:p>
            <a:pPr lvl="1"/>
            <a:r>
              <a:rPr lang="en-US" dirty="0"/>
              <a:t>Change in price of the bond</a:t>
            </a:r>
          </a:p>
        </p:txBody>
      </p:sp>
    </p:spTree>
    <p:extLst>
      <p:ext uri="{BB962C8B-B14F-4D97-AF65-F5344CB8AC3E}">
        <p14:creationId xmlns:p14="http://schemas.microsoft.com/office/powerpoint/2010/main" val="4183932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835736" cy="990600"/>
          </a:xfrm>
        </p:spPr>
        <p:txBody>
          <a:bodyPr>
            <a:noAutofit/>
          </a:bodyPr>
          <a:lstStyle/>
          <a:p>
            <a:r>
              <a:rPr lang="en-US" dirty="0"/>
              <a:t>Growth of Invested Funds</a:t>
            </a:r>
          </a:p>
        </p:txBody>
      </p:sp>
      <p:pic>
        <p:nvPicPr>
          <p:cNvPr id="4" name="Picture 2" descr="Reproduced Figure 14.5 from the text. Flow graph compares reinvestment at 10 percent versus 8 percent."/>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90800" y="1295400"/>
            <a:ext cx="3810000" cy="45572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8197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Prices over Time of 30-Year Maturity Bonds</a:t>
            </a:r>
          </a:p>
        </p:txBody>
      </p:sp>
      <p:pic>
        <p:nvPicPr>
          <p:cNvPr id="5" name="Picture 2" descr="Price (percent of par value) is on the vertical axis and time (years) is on the horizontal. Coupon at 12 percent curves from (0, 142) to (30, 100). Coupon at 4 percent curves from (0, 58) to (30, 1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1625" y="1724025"/>
            <a:ext cx="6000750" cy="406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3526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Bond Prices Over Time: YTM versus HPR</a:t>
            </a:r>
          </a:p>
        </p:txBody>
      </p:sp>
      <p:graphicFrame>
        <p:nvGraphicFramePr>
          <p:cNvPr id="7" name="Table 6"/>
          <p:cNvGraphicFramePr>
            <a:graphicFrameLocks noGrp="1"/>
          </p:cNvGraphicFramePr>
          <p:nvPr>
            <p:extLst>
              <p:ext uri="{D42A27DB-BD31-4B8C-83A1-F6EECF244321}">
                <p14:modId xmlns:p14="http://schemas.microsoft.com/office/powerpoint/2010/main" val="655354087"/>
              </p:ext>
            </p:extLst>
          </p:nvPr>
        </p:nvGraphicFramePr>
        <p:xfrm>
          <a:off x="609600" y="2051606"/>
          <a:ext cx="8153400" cy="2901394"/>
        </p:xfrm>
        <a:graphic>
          <a:graphicData uri="http://schemas.openxmlformats.org/drawingml/2006/table">
            <a:tbl>
              <a:tblPr firstRow="1" bandRow="1">
                <a:tableStyleId>{5940675A-B579-460E-94D1-54222C63F5DA}</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4913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Verdana" pitchFamily="34" charset="0"/>
                          <a:ea typeface="Verdana" pitchFamily="34" charset="0"/>
                          <a:cs typeface="Verdana" pitchFamily="34" charset="0"/>
                        </a:rPr>
                        <a:t>YTM</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a:latin typeface="Verdana" pitchFamily="34" charset="0"/>
                          <a:ea typeface="Verdana" pitchFamily="34" charset="0"/>
                          <a:cs typeface="Verdana" pitchFamily="34" charset="0"/>
                        </a:rPr>
                        <a:t>HPR</a:t>
                      </a:r>
                    </a:p>
                  </a:txBody>
                  <a:tcPr anchor="ctr"/>
                </a:tc>
                <a:extLst>
                  <a:ext uri="{0D108BD9-81ED-4DB2-BD59-A6C34878D82A}">
                    <a16:rowId xmlns:a16="http://schemas.microsoft.com/office/drawing/2014/main" val="10000"/>
                  </a:ext>
                </a:extLst>
              </a:tr>
              <a:tr h="8556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Verdana" pitchFamily="34" charset="0"/>
                          <a:ea typeface="Verdana" pitchFamily="34" charset="0"/>
                          <a:cs typeface="Verdana" pitchFamily="34" charset="0"/>
                        </a:rPr>
                        <a:t>It is the average return if the bond is held to maturity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Verdana" pitchFamily="34" charset="0"/>
                          <a:ea typeface="Verdana" pitchFamily="34" charset="0"/>
                          <a:cs typeface="Verdana" pitchFamily="34" charset="0"/>
                        </a:rPr>
                        <a:t>It is the rate of return over a particular investment period</a:t>
                      </a:r>
                    </a:p>
                  </a:txBody>
                  <a:tcPr/>
                </a:tc>
                <a:extLst>
                  <a:ext uri="{0D108BD9-81ED-4DB2-BD59-A6C34878D82A}">
                    <a16:rowId xmlns:a16="http://schemas.microsoft.com/office/drawing/2014/main" val="10001"/>
                  </a:ext>
                </a:extLst>
              </a:tr>
              <a:tr h="8628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Verdana" pitchFamily="34" charset="0"/>
                          <a:ea typeface="Verdana" pitchFamily="34" charset="0"/>
                          <a:cs typeface="Verdana" pitchFamily="34" charset="0"/>
                        </a:rPr>
                        <a:t>Depends on coupon rate, maturity, and par value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Verdana" pitchFamily="34" charset="0"/>
                          <a:ea typeface="Verdana" pitchFamily="34" charset="0"/>
                          <a:cs typeface="Verdana" pitchFamily="34" charset="0"/>
                        </a:rPr>
                        <a:t>Depends on the bond</a:t>
                      </a:r>
                      <a:r>
                        <a:rPr lang="en-US" altLang="ja-JP" sz="1800" dirty="0">
                          <a:latin typeface="Verdana" pitchFamily="34" charset="0"/>
                          <a:ea typeface="Verdana" pitchFamily="34" charset="0"/>
                          <a:cs typeface="Verdana" pitchFamily="34" charset="0"/>
                        </a:rPr>
                        <a:t>’</a:t>
                      </a:r>
                      <a:r>
                        <a:rPr lang="en-US" sz="1800" dirty="0">
                          <a:latin typeface="Verdana" pitchFamily="34" charset="0"/>
                          <a:ea typeface="Verdana" pitchFamily="34" charset="0"/>
                          <a:cs typeface="Verdana" pitchFamily="34" charset="0"/>
                        </a:rPr>
                        <a:t>s price at the end of the holding period, an unknown future value</a:t>
                      </a:r>
                    </a:p>
                  </a:txBody>
                  <a:tcPr/>
                </a:tc>
                <a:extLst>
                  <a:ext uri="{0D108BD9-81ED-4DB2-BD59-A6C34878D82A}">
                    <a16:rowId xmlns:a16="http://schemas.microsoft.com/office/drawing/2014/main" val="10002"/>
                  </a:ext>
                </a:extLst>
              </a:tr>
              <a:tr h="63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Verdana" pitchFamily="34" charset="0"/>
                          <a:ea typeface="Verdana" pitchFamily="34" charset="0"/>
                          <a:cs typeface="Verdana" pitchFamily="34" charset="0"/>
                        </a:rPr>
                        <a:t>All of these are readily observable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Verdana" pitchFamily="34" charset="0"/>
                          <a:ea typeface="Verdana" pitchFamily="34" charset="0"/>
                          <a:cs typeface="Verdana" pitchFamily="34" charset="0"/>
                        </a:rPr>
                        <a:t>Can only be forecasted</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68999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Price of a 30-Year Zero-Coupon Bond over Time</a:t>
            </a:r>
          </a:p>
        </p:txBody>
      </p:sp>
      <p:pic>
        <p:nvPicPr>
          <p:cNvPr id="6146" name="Picture 2" descr="Price ($) is on the vertical axis, and time (years) is on the horizontal. The inward-bowed curve slopes from today (0, 50) to maturity date (30, 1,0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1515" y="1423555"/>
            <a:ext cx="4738885" cy="3377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ntent Placeholder 10"/>
          <p:cNvSpPr>
            <a:spLocks noGrp="1"/>
          </p:cNvSpPr>
          <p:nvPr>
            <p:ph sz="quarter" idx="10"/>
          </p:nvPr>
        </p:nvSpPr>
        <p:spPr>
          <a:xfrm>
            <a:off x="457200" y="4724400"/>
            <a:ext cx="8458200" cy="990600"/>
          </a:xfrm>
        </p:spPr>
        <p:txBody>
          <a:bodyPr/>
          <a:lstStyle/>
          <a:p>
            <a:pPr marL="0" indent="0">
              <a:buNone/>
            </a:pPr>
            <a:r>
              <a:rPr lang="en-US" sz="2000" b="1" dirty="0"/>
              <a:t>Figure 14.7 </a:t>
            </a:r>
            <a:r>
              <a:rPr lang="en-US" sz="2000" dirty="0"/>
              <a:t>The price of a 30-year zero-coupon bond over time at a yield to maturity of 10%. Price equals 1,000/(1.10)</a:t>
            </a:r>
            <a:r>
              <a:rPr lang="en-US" sz="2000" i="1" baseline="30000" dirty="0"/>
              <a:t>T</a:t>
            </a:r>
            <a:r>
              <a:rPr lang="en-US" sz="2000" dirty="0"/>
              <a:t>, where </a:t>
            </a:r>
            <a:r>
              <a:rPr lang="en-US" sz="2000" i="1" dirty="0"/>
              <a:t>T</a:t>
            </a:r>
            <a:r>
              <a:rPr lang="en-US" sz="2000" dirty="0"/>
              <a:t> is time until maturity.</a:t>
            </a:r>
          </a:p>
        </p:txBody>
      </p:sp>
    </p:spTree>
    <p:extLst>
      <p:ext uri="{BB962C8B-B14F-4D97-AF65-F5344CB8AC3E}">
        <p14:creationId xmlns:p14="http://schemas.microsoft.com/office/powerpoint/2010/main" val="2835967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1066800"/>
          </a:xfrm>
        </p:spPr>
        <p:txBody>
          <a:bodyPr>
            <a:noAutofit/>
          </a:bodyPr>
          <a:lstStyle/>
          <a:p>
            <a:r>
              <a:rPr lang="en-US" dirty="0"/>
              <a:t>Default Risk and Bond Pricing (1 of 2)</a:t>
            </a:r>
          </a:p>
        </p:txBody>
      </p:sp>
      <p:sp>
        <p:nvSpPr>
          <p:cNvPr id="3" name="Content Placeholder 2"/>
          <p:cNvSpPr>
            <a:spLocks noGrp="1"/>
          </p:cNvSpPr>
          <p:nvPr>
            <p:ph sz="quarter" idx="10"/>
          </p:nvPr>
        </p:nvSpPr>
        <p:spPr>
          <a:xfrm>
            <a:off x="381000" y="1447800"/>
            <a:ext cx="8458200" cy="4191000"/>
          </a:xfrm>
        </p:spPr>
        <p:txBody>
          <a:bodyPr/>
          <a:lstStyle/>
          <a:p>
            <a:pPr>
              <a:spcBef>
                <a:spcPts val="600"/>
              </a:spcBef>
            </a:pPr>
            <a:r>
              <a:rPr lang="en-US" dirty="0"/>
              <a:t>Rating companies</a:t>
            </a:r>
          </a:p>
          <a:p>
            <a:pPr lvl="1">
              <a:spcBef>
                <a:spcPts val="600"/>
              </a:spcBef>
            </a:pPr>
            <a:r>
              <a:rPr lang="en-US" dirty="0"/>
              <a:t>Moody</a:t>
            </a:r>
            <a:r>
              <a:rPr lang="en-US" altLang="ja-JP" dirty="0"/>
              <a:t>’</a:t>
            </a:r>
            <a:r>
              <a:rPr lang="en-US" dirty="0"/>
              <a:t>s Investor Service, Standard &amp; Poor</a:t>
            </a:r>
            <a:r>
              <a:rPr lang="en-US" altLang="ja-JP" dirty="0"/>
              <a:t>’</a:t>
            </a:r>
            <a:r>
              <a:rPr lang="en-US" dirty="0"/>
              <a:t>s, Fitch</a:t>
            </a:r>
          </a:p>
          <a:p>
            <a:pPr>
              <a:spcBef>
                <a:spcPts val="600"/>
              </a:spcBef>
            </a:pPr>
            <a:r>
              <a:rPr lang="en-US" dirty="0"/>
              <a:t>Rating Categories</a:t>
            </a:r>
          </a:p>
          <a:p>
            <a:pPr lvl="1">
              <a:spcBef>
                <a:spcPts val="600"/>
              </a:spcBef>
            </a:pPr>
            <a:r>
              <a:rPr lang="en-US" dirty="0"/>
              <a:t>Highest rating is AAA or </a:t>
            </a:r>
            <a:r>
              <a:rPr lang="en-US" dirty="0" err="1"/>
              <a:t>Aaa</a:t>
            </a:r>
            <a:endParaRPr lang="en-US" dirty="0"/>
          </a:p>
          <a:p>
            <a:pPr lvl="1">
              <a:spcBef>
                <a:spcPts val="600"/>
              </a:spcBef>
            </a:pPr>
            <a:r>
              <a:rPr lang="en-US" dirty="0"/>
              <a:t>Investment grade bonds: Rated BBB/Baa and above</a:t>
            </a:r>
          </a:p>
          <a:p>
            <a:pPr lvl="1">
              <a:spcBef>
                <a:spcPts val="600"/>
              </a:spcBef>
            </a:pPr>
            <a:r>
              <a:rPr lang="en-US" dirty="0"/>
              <a:t>Speculative grade/junk bonds: Ratings below BBB or Baa</a:t>
            </a:r>
          </a:p>
        </p:txBody>
      </p:sp>
    </p:spTree>
    <p:extLst>
      <p:ext uri="{BB962C8B-B14F-4D97-AF65-F5344CB8AC3E}">
        <p14:creationId xmlns:p14="http://schemas.microsoft.com/office/powerpoint/2010/main" val="325100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2" y="152400"/>
            <a:ext cx="8948058" cy="1143000"/>
          </a:xfrm>
        </p:spPr>
        <p:txBody>
          <a:bodyPr>
            <a:noAutofit/>
          </a:bodyPr>
          <a:lstStyle/>
          <a:p>
            <a:r>
              <a:rPr lang="en-US" dirty="0"/>
              <a:t>Default Risk and Bond Pricing (2 of 2)</a:t>
            </a:r>
          </a:p>
        </p:txBody>
      </p:sp>
      <p:sp>
        <p:nvSpPr>
          <p:cNvPr id="3" name="Content Placeholder 2"/>
          <p:cNvSpPr>
            <a:spLocks noGrp="1"/>
          </p:cNvSpPr>
          <p:nvPr>
            <p:ph sz="quarter" idx="10"/>
          </p:nvPr>
        </p:nvSpPr>
        <p:spPr>
          <a:xfrm>
            <a:off x="304800" y="1447800"/>
            <a:ext cx="8458200" cy="4191000"/>
          </a:xfrm>
        </p:spPr>
        <p:txBody>
          <a:bodyPr/>
          <a:lstStyle/>
          <a:p>
            <a:pPr>
              <a:spcBef>
                <a:spcPts val="600"/>
              </a:spcBef>
            </a:pPr>
            <a:r>
              <a:rPr lang="en-US" dirty="0"/>
              <a:t>Determinants of bond Safety</a:t>
            </a:r>
          </a:p>
          <a:p>
            <a:pPr lvl="1">
              <a:spcBef>
                <a:spcPts val="600"/>
              </a:spcBef>
            </a:pPr>
            <a:r>
              <a:rPr lang="en-US" dirty="0"/>
              <a:t>Coverage ratios</a:t>
            </a:r>
          </a:p>
          <a:p>
            <a:pPr lvl="1">
              <a:spcBef>
                <a:spcPts val="600"/>
              </a:spcBef>
            </a:pPr>
            <a:r>
              <a:rPr lang="en-US" dirty="0"/>
              <a:t>Leverage ratios, debt-to-equity ratio</a:t>
            </a:r>
          </a:p>
          <a:p>
            <a:pPr lvl="1">
              <a:spcBef>
                <a:spcPts val="600"/>
              </a:spcBef>
            </a:pPr>
            <a:r>
              <a:rPr lang="en-US" dirty="0"/>
              <a:t>Liquidity ratios</a:t>
            </a:r>
          </a:p>
          <a:p>
            <a:pPr lvl="1">
              <a:spcBef>
                <a:spcPts val="600"/>
              </a:spcBef>
            </a:pPr>
            <a:r>
              <a:rPr lang="en-US" dirty="0"/>
              <a:t>Profitability ratios</a:t>
            </a:r>
          </a:p>
          <a:p>
            <a:pPr lvl="1">
              <a:spcBef>
                <a:spcPts val="600"/>
              </a:spcBef>
            </a:pPr>
            <a:r>
              <a:rPr lang="en-US" dirty="0"/>
              <a:t>Cash flow-to-debt ratio</a:t>
            </a:r>
          </a:p>
        </p:txBody>
      </p:sp>
    </p:spTree>
    <p:extLst>
      <p:ext uri="{BB962C8B-B14F-4D97-AF65-F5344CB8AC3E}">
        <p14:creationId xmlns:p14="http://schemas.microsoft.com/office/powerpoint/2010/main" val="4129110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53400" cy="1828800"/>
          </a:xfrm>
        </p:spPr>
        <p:txBody>
          <a:bodyPr>
            <a:noAutofit/>
          </a:bodyPr>
          <a:lstStyle/>
          <a:p>
            <a:r>
              <a:rPr lang="en-US" dirty="0"/>
              <a:t>Financial Ratios and Default Risk by Rating Class, Long-Term Debt (1 of 2)</a:t>
            </a:r>
          </a:p>
        </p:txBody>
      </p:sp>
      <p:graphicFrame>
        <p:nvGraphicFramePr>
          <p:cNvPr id="8" name="Table 7"/>
          <p:cNvGraphicFramePr>
            <a:graphicFrameLocks noGrp="1"/>
          </p:cNvGraphicFramePr>
          <p:nvPr>
            <p:extLst>
              <p:ext uri="{D42A27DB-BD31-4B8C-83A1-F6EECF244321}">
                <p14:modId xmlns:p14="http://schemas.microsoft.com/office/powerpoint/2010/main" val="1324486294"/>
              </p:ext>
            </p:extLst>
          </p:nvPr>
        </p:nvGraphicFramePr>
        <p:xfrm>
          <a:off x="381001" y="2133600"/>
          <a:ext cx="8458199" cy="3285490"/>
        </p:xfrm>
        <a:graphic>
          <a:graphicData uri="http://schemas.openxmlformats.org/drawingml/2006/table">
            <a:tbl>
              <a:tblPr firstRow="1" bandRow="1">
                <a:tableStyleId>{5940675A-B579-460E-94D1-54222C63F5DA}</a:tableStyleId>
              </a:tblPr>
              <a:tblGrid>
                <a:gridCol w="2133599">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90600">
                  <a:extLst>
                    <a:ext uri="{9D8B030D-6E8A-4147-A177-3AD203B41FA5}">
                      <a16:colId xmlns:a16="http://schemas.microsoft.com/office/drawing/2014/main" val="20006"/>
                    </a:ext>
                  </a:extLst>
                </a:gridCol>
                <a:gridCol w="762000">
                  <a:extLst>
                    <a:ext uri="{9D8B030D-6E8A-4147-A177-3AD203B41FA5}">
                      <a16:colId xmlns:a16="http://schemas.microsoft.com/office/drawing/2014/main" val="20007"/>
                    </a:ext>
                  </a:extLst>
                </a:gridCol>
              </a:tblGrid>
              <a:tr h="270510">
                <a:tc>
                  <a:txBody>
                    <a:bodyPr/>
                    <a:lstStyle/>
                    <a:p>
                      <a:pPr algn="ctr"/>
                      <a:endParaRPr lang="en-US" sz="1200" dirty="0">
                        <a:latin typeface="Verdana" pitchFamily="34" charset="0"/>
                        <a:ea typeface="Verdana" pitchFamily="34" charset="0"/>
                        <a:cs typeface="Verdana" pitchFamily="34" charset="0"/>
                      </a:endParaRPr>
                    </a:p>
                  </a:txBody>
                  <a:tcPr/>
                </a:tc>
                <a:tc>
                  <a:txBody>
                    <a:bodyPr/>
                    <a:lstStyle/>
                    <a:p>
                      <a:pPr algn="ctr"/>
                      <a:r>
                        <a:rPr lang="en-US" sz="1200" b="1" dirty="0" err="1">
                          <a:latin typeface="Verdana" pitchFamily="34" charset="0"/>
                          <a:ea typeface="Verdana" pitchFamily="34" charset="0"/>
                          <a:cs typeface="Verdana" pitchFamily="34" charset="0"/>
                        </a:rPr>
                        <a:t>Aaa</a:t>
                      </a:r>
                      <a:endParaRPr lang="en-US" sz="1200" b="1" dirty="0">
                        <a:latin typeface="Verdana" pitchFamily="34" charset="0"/>
                        <a:ea typeface="Verdana" pitchFamily="34" charset="0"/>
                        <a:cs typeface="Verdana" pitchFamily="34" charset="0"/>
                      </a:endParaRPr>
                    </a:p>
                  </a:txBody>
                  <a:tcPr/>
                </a:tc>
                <a:tc>
                  <a:txBody>
                    <a:bodyPr/>
                    <a:lstStyle/>
                    <a:p>
                      <a:pPr algn="ctr"/>
                      <a:r>
                        <a:rPr lang="en-US" sz="1200" b="1" dirty="0" err="1">
                          <a:latin typeface="Verdana" pitchFamily="34" charset="0"/>
                          <a:ea typeface="Verdana" pitchFamily="34" charset="0"/>
                          <a:cs typeface="Verdana" pitchFamily="34" charset="0"/>
                        </a:rPr>
                        <a:t>Aa</a:t>
                      </a:r>
                      <a:endParaRPr lang="en-US" sz="1200" b="1" dirty="0">
                        <a:latin typeface="Verdana" pitchFamily="34" charset="0"/>
                        <a:ea typeface="Verdana" pitchFamily="34" charset="0"/>
                        <a:cs typeface="Verdana" pitchFamily="34" charset="0"/>
                      </a:endParaRPr>
                    </a:p>
                  </a:txBody>
                  <a:tcPr/>
                </a:tc>
                <a:tc>
                  <a:txBody>
                    <a:bodyPr/>
                    <a:lstStyle/>
                    <a:p>
                      <a:pPr algn="ctr"/>
                      <a:r>
                        <a:rPr lang="en-US" sz="1200" b="1" dirty="0">
                          <a:latin typeface="Verdana" pitchFamily="34" charset="0"/>
                          <a:ea typeface="Verdana" pitchFamily="34" charset="0"/>
                          <a:cs typeface="Verdana" pitchFamily="34" charset="0"/>
                        </a:rPr>
                        <a:t>A</a:t>
                      </a:r>
                    </a:p>
                  </a:txBody>
                  <a:tcPr/>
                </a:tc>
                <a:tc>
                  <a:txBody>
                    <a:bodyPr/>
                    <a:lstStyle/>
                    <a:p>
                      <a:pPr algn="ctr"/>
                      <a:r>
                        <a:rPr lang="en-US" sz="1200" b="1" dirty="0">
                          <a:latin typeface="Verdana" pitchFamily="34" charset="0"/>
                          <a:ea typeface="Verdana" pitchFamily="34" charset="0"/>
                          <a:cs typeface="Verdana" pitchFamily="34" charset="0"/>
                        </a:rPr>
                        <a:t>Baa</a:t>
                      </a:r>
                    </a:p>
                  </a:txBody>
                  <a:tcPr/>
                </a:tc>
                <a:tc>
                  <a:txBody>
                    <a:bodyPr/>
                    <a:lstStyle/>
                    <a:p>
                      <a:pPr algn="ctr"/>
                      <a:r>
                        <a:rPr lang="en-US" sz="1200" b="1" dirty="0">
                          <a:latin typeface="Verdana" pitchFamily="34" charset="0"/>
                          <a:ea typeface="Verdana" pitchFamily="34" charset="0"/>
                          <a:cs typeface="Verdana" pitchFamily="34" charset="0"/>
                        </a:rPr>
                        <a:t>Ba</a:t>
                      </a:r>
                    </a:p>
                  </a:txBody>
                  <a:tcPr/>
                </a:tc>
                <a:tc>
                  <a:txBody>
                    <a:bodyPr/>
                    <a:lstStyle/>
                    <a:p>
                      <a:pPr algn="ctr"/>
                      <a:r>
                        <a:rPr lang="en-US" sz="1200" b="1" dirty="0">
                          <a:latin typeface="Verdana" pitchFamily="34" charset="0"/>
                          <a:ea typeface="Verdana" pitchFamily="34" charset="0"/>
                          <a:cs typeface="Verdana" pitchFamily="34" charset="0"/>
                        </a:rPr>
                        <a:t>B</a:t>
                      </a:r>
                    </a:p>
                  </a:txBody>
                  <a:tcPr/>
                </a:tc>
                <a:tc>
                  <a:txBody>
                    <a:bodyPr/>
                    <a:lstStyle/>
                    <a:p>
                      <a:pPr algn="ctr"/>
                      <a:r>
                        <a:rPr lang="en-US" sz="1200" b="1" dirty="0">
                          <a:latin typeface="Verdana" pitchFamily="34" charset="0"/>
                          <a:ea typeface="Verdana" pitchFamily="34" charset="0"/>
                          <a:cs typeface="Verdana" pitchFamily="34" charset="0"/>
                        </a:rPr>
                        <a:t>C</a:t>
                      </a:r>
                    </a:p>
                  </a:txBody>
                  <a:tcPr/>
                </a:tc>
                <a:extLst>
                  <a:ext uri="{0D108BD9-81ED-4DB2-BD59-A6C34878D82A}">
                    <a16:rowId xmlns:a16="http://schemas.microsoft.com/office/drawing/2014/main" val="10000"/>
                  </a:ext>
                </a:extLst>
              </a:tr>
              <a:tr h="270510">
                <a:tc>
                  <a:txBody>
                    <a:bodyPr/>
                    <a:lstStyle/>
                    <a:p>
                      <a:r>
                        <a:rPr lang="en-US" sz="1200" dirty="0">
                          <a:latin typeface="Verdana" pitchFamily="34" charset="0"/>
                          <a:ea typeface="Verdana" pitchFamily="34" charset="0"/>
                          <a:cs typeface="Verdana" pitchFamily="34" charset="0"/>
                        </a:rPr>
                        <a:t>EBITA/Assets (%) </a:t>
                      </a:r>
                    </a:p>
                  </a:txBody>
                  <a:tcPr anchor="ctr"/>
                </a:tc>
                <a:tc>
                  <a:txBody>
                    <a:bodyPr/>
                    <a:lstStyle/>
                    <a:p>
                      <a:pPr algn="r"/>
                      <a:r>
                        <a:rPr lang="en-US" sz="1200" dirty="0">
                          <a:latin typeface="Verdana" pitchFamily="34" charset="0"/>
                          <a:ea typeface="Verdana" pitchFamily="34" charset="0"/>
                          <a:cs typeface="Verdana" pitchFamily="34" charset="0"/>
                        </a:rPr>
                        <a:t>20.9%</a:t>
                      </a:r>
                    </a:p>
                  </a:txBody>
                  <a:tcPr anchor="ctr"/>
                </a:tc>
                <a:tc>
                  <a:txBody>
                    <a:bodyPr/>
                    <a:lstStyle/>
                    <a:p>
                      <a:pPr algn="r"/>
                      <a:r>
                        <a:rPr lang="en-US" sz="1200" dirty="0">
                          <a:latin typeface="Verdana" pitchFamily="34" charset="0"/>
                          <a:ea typeface="Verdana" pitchFamily="34" charset="0"/>
                          <a:cs typeface="Verdana" pitchFamily="34" charset="0"/>
                        </a:rPr>
                        <a:t>15.6%</a:t>
                      </a:r>
                    </a:p>
                  </a:txBody>
                  <a:tcPr anchor="ctr"/>
                </a:tc>
                <a:tc>
                  <a:txBody>
                    <a:bodyPr/>
                    <a:lstStyle/>
                    <a:p>
                      <a:pPr algn="r"/>
                      <a:r>
                        <a:rPr lang="en-US" sz="1200" dirty="0">
                          <a:latin typeface="Verdana" pitchFamily="34" charset="0"/>
                          <a:ea typeface="Verdana" pitchFamily="34" charset="0"/>
                          <a:cs typeface="Verdana" pitchFamily="34" charset="0"/>
                        </a:rPr>
                        <a:t>13.8%</a:t>
                      </a:r>
                    </a:p>
                  </a:txBody>
                  <a:tcPr anchor="ctr"/>
                </a:tc>
                <a:tc>
                  <a:txBody>
                    <a:bodyPr/>
                    <a:lstStyle/>
                    <a:p>
                      <a:pPr algn="r"/>
                      <a:r>
                        <a:rPr lang="en-US" sz="1200" dirty="0">
                          <a:latin typeface="Verdana" pitchFamily="34" charset="0"/>
                          <a:ea typeface="Verdana" pitchFamily="34" charset="0"/>
                          <a:cs typeface="Verdana" pitchFamily="34" charset="0"/>
                        </a:rPr>
                        <a:t>10.9%</a:t>
                      </a:r>
                    </a:p>
                  </a:txBody>
                  <a:tcPr anchor="ctr"/>
                </a:tc>
                <a:tc>
                  <a:txBody>
                    <a:bodyPr/>
                    <a:lstStyle/>
                    <a:p>
                      <a:pPr algn="r"/>
                      <a:r>
                        <a:rPr lang="en-US" sz="1200" dirty="0">
                          <a:latin typeface="Verdana" pitchFamily="34" charset="0"/>
                          <a:ea typeface="Verdana" pitchFamily="34" charset="0"/>
                          <a:cs typeface="Verdana" pitchFamily="34" charset="0"/>
                        </a:rPr>
                        <a:t>9.1%</a:t>
                      </a:r>
                    </a:p>
                  </a:txBody>
                  <a:tcPr anchor="ctr"/>
                </a:tc>
                <a:tc>
                  <a:txBody>
                    <a:bodyPr/>
                    <a:lstStyle/>
                    <a:p>
                      <a:pPr algn="r"/>
                      <a:r>
                        <a:rPr lang="en-US" sz="1200" dirty="0">
                          <a:latin typeface="Verdana" pitchFamily="34" charset="0"/>
                          <a:ea typeface="Verdana" pitchFamily="34" charset="0"/>
                          <a:cs typeface="Verdana" pitchFamily="34" charset="0"/>
                        </a:rPr>
                        <a:t>7.1%</a:t>
                      </a:r>
                    </a:p>
                  </a:txBody>
                  <a:tcPr anchor="ctr"/>
                </a:tc>
                <a:tc>
                  <a:txBody>
                    <a:bodyPr/>
                    <a:lstStyle/>
                    <a:p>
                      <a:pPr algn="r"/>
                      <a:r>
                        <a:rPr lang="en-US" sz="1200" dirty="0">
                          <a:latin typeface="Verdana" pitchFamily="34" charset="0"/>
                          <a:ea typeface="Verdana" pitchFamily="34" charset="0"/>
                          <a:cs typeface="Verdana" pitchFamily="34" charset="0"/>
                        </a:rPr>
                        <a:t>4.0%</a:t>
                      </a:r>
                    </a:p>
                  </a:txBody>
                  <a:tcPr anchor="ctr"/>
                </a:tc>
                <a:extLst>
                  <a:ext uri="{0D108BD9-81ED-4DB2-BD59-A6C34878D82A}">
                    <a16:rowId xmlns:a16="http://schemas.microsoft.com/office/drawing/2014/main" val="10001"/>
                  </a:ext>
                </a:extLst>
              </a:tr>
              <a:tr h="450850">
                <a:tc>
                  <a:txBody>
                    <a:bodyPr/>
                    <a:lstStyle/>
                    <a:p>
                      <a:r>
                        <a:rPr lang="en-US" sz="1200" dirty="0">
                          <a:latin typeface="Verdana" pitchFamily="34" charset="0"/>
                          <a:ea typeface="Verdana" pitchFamily="34" charset="0"/>
                          <a:cs typeface="Verdana" pitchFamily="34" charset="0"/>
                        </a:rPr>
                        <a:t>Operating profit</a:t>
                      </a:r>
                      <a:r>
                        <a:rPr lang="en-US" sz="1200" baseline="0" dirty="0">
                          <a:latin typeface="Verdana" pitchFamily="34" charset="0"/>
                          <a:ea typeface="Verdana" pitchFamily="34" charset="0"/>
                          <a:cs typeface="Verdana" pitchFamily="34" charset="0"/>
                        </a:rPr>
                        <a:t> margin (%)</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22.0%</a:t>
                      </a:r>
                    </a:p>
                  </a:txBody>
                  <a:tcPr anchor="ctr"/>
                </a:tc>
                <a:tc>
                  <a:txBody>
                    <a:bodyPr/>
                    <a:lstStyle/>
                    <a:p>
                      <a:pPr algn="r"/>
                      <a:r>
                        <a:rPr lang="en-US" sz="1200" dirty="0">
                          <a:latin typeface="Verdana" pitchFamily="34" charset="0"/>
                          <a:ea typeface="Verdana" pitchFamily="34" charset="0"/>
                          <a:cs typeface="Verdana" pitchFamily="34" charset="0"/>
                        </a:rPr>
                        <a:t>17.1%</a:t>
                      </a:r>
                    </a:p>
                  </a:txBody>
                  <a:tcPr anchor="ctr"/>
                </a:tc>
                <a:tc>
                  <a:txBody>
                    <a:bodyPr/>
                    <a:lstStyle/>
                    <a:p>
                      <a:pPr algn="r"/>
                      <a:r>
                        <a:rPr lang="en-US" sz="1200" dirty="0">
                          <a:latin typeface="Verdana" pitchFamily="34" charset="0"/>
                          <a:ea typeface="Verdana" pitchFamily="34" charset="0"/>
                          <a:cs typeface="Verdana" pitchFamily="34" charset="0"/>
                        </a:rPr>
                        <a:t>17.6%</a:t>
                      </a:r>
                    </a:p>
                  </a:txBody>
                  <a:tcPr anchor="ctr"/>
                </a:tc>
                <a:tc>
                  <a:txBody>
                    <a:bodyPr/>
                    <a:lstStyle/>
                    <a:p>
                      <a:pPr algn="r"/>
                      <a:r>
                        <a:rPr lang="en-US" sz="1200" dirty="0">
                          <a:latin typeface="Verdana" pitchFamily="34" charset="0"/>
                          <a:ea typeface="Verdana" pitchFamily="34" charset="0"/>
                          <a:cs typeface="Verdana" pitchFamily="34" charset="0"/>
                        </a:rPr>
                        <a:t>14.1%</a:t>
                      </a:r>
                    </a:p>
                  </a:txBody>
                  <a:tcPr anchor="ctr"/>
                </a:tc>
                <a:tc>
                  <a:txBody>
                    <a:bodyPr/>
                    <a:lstStyle/>
                    <a:p>
                      <a:pPr algn="r"/>
                      <a:r>
                        <a:rPr lang="en-US" sz="1200" dirty="0">
                          <a:latin typeface="Verdana" pitchFamily="34" charset="0"/>
                          <a:ea typeface="Verdana" pitchFamily="34" charset="0"/>
                          <a:cs typeface="Verdana" pitchFamily="34" charset="0"/>
                        </a:rPr>
                        <a:t>11.2%</a:t>
                      </a:r>
                    </a:p>
                  </a:txBody>
                  <a:tcPr anchor="ctr"/>
                </a:tc>
                <a:tc>
                  <a:txBody>
                    <a:bodyPr/>
                    <a:lstStyle/>
                    <a:p>
                      <a:pPr algn="r"/>
                      <a:r>
                        <a:rPr lang="en-US" sz="1200" dirty="0">
                          <a:latin typeface="Verdana" pitchFamily="34" charset="0"/>
                          <a:ea typeface="Verdana" pitchFamily="34" charset="0"/>
                          <a:cs typeface="Verdana" pitchFamily="34" charset="0"/>
                        </a:rPr>
                        <a:t>8.9%</a:t>
                      </a:r>
                    </a:p>
                  </a:txBody>
                  <a:tcPr anchor="ctr"/>
                </a:tc>
                <a:tc>
                  <a:txBody>
                    <a:bodyPr/>
                    <a:lstStyle/>
                    <a:p>
                      <a:pPr algn="r"/>
                      <a:r>
                        <a:rPr lang="en-US" sz="1200" dirty="0">
                          <a:latin typeface="Verdana" pitchFamily="34" charset="0"/>
                          <a:ea typeface="Verdana" pitchFamily="34" charset="0"/>
                          <a:cs typeface="Verdana" pitchFamily="34" charset="0"/>
                        </a:rPr>
                        <a:t>4.1%</a:t>
                      </a:r>
                    </a:p>
                  </a:txBody>
                  <a:tcPr anchor="ctr"/>
                </a:tc>
                <a:extLst>
                  <a:ext uri="{0D108BD9-81ED-4DB2-BD59-A6C34878D82A}">
                    <a16:rowId xmlns:a16="http://schemas.microsoft.com/office/drawing/2014/main" val="10002"/>
                  </a:ext>
                </a:extLst>
              </a:tr>
              <a:tr h="450850">
                <a:tc>
                  <a:txBody>
                    <a:bodyPr/>
                    <a:lstStyle/>
                    <a:p>
                      <a:r>
                        <a:rPr lang="en-US" sz="1200" dirty="0">
                          <a:latin typeface="Verdana" pitchFamily="34" charset="0"/>
                          <a:ea typeface="Verdana" pitchFamily="34" charset="0"/>
                          <a:cs typeface="Verdana" pitchFamily="34" charset="0"/>
                        </a:rPr>
                        <a:t>EBITA to</a:t>
                      </a:r>
                      <a:r>
                        <a:rPr lang="en-US" sz="1200" baseline="0" dirty="0">
                          <a:latin typeface="Verdana" pitchFamily="34" charset="0"/>
                          <a:ea typeface="Verdana" pitchFamily="34" charset="0"/>
                          <a:cs typeface="Verdana" pitchFamily="34" charset="0"/>
                        </a:rPr>
                        <a:t> interest coverage (multiple)</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28.9%</a:t>
                      </a:r>
                    </a:p>
                  </a:txBody>
                  <a:tcPr anchor="ctr"/>
                </a:tc>
                <a:tc>
                  <a:txBody>
                    <a:bodyPr/>
                    <a:lstStyle/>
                    <a:p>
                      <a:pPr algn="r"/>
                      <a:r>
                        <a:rPr lang="en-US" sz="1200" dirty="0">
                          <a:latin typeface="Verdana" pitchFamily="34" charset="0"/>
                          <a:ea typeface="Verdana" pitchFamily="34" charset="0"/>
                          <a:cs typeface="Verdana" pitchFamily="34" charset="0"/>
                        </a:rPr>
                        <a:t>15.1%</a:t>
                      </a:r>
                    </a:p>
                  </a:txBody>
                  <a:tcPr anchor="ctr"/>
                </a:tc>
                <a:tc>
                  <a:txBody>
                    <a:bodyPr/>
                    <a:lstStyle/>
                    <a:p>
                      <a:pPr algn="r"/>
                      <a:r>
                        <a:rPr lang="en-US" sz="1200" dirty="0">
                          <a:latin typeface="Verdana" pitchFamily="34" charset="0"/>
                          <a:ea typeface="Verdana" pitchFamily="34" charset="0"/>
                          <a:cs typeface="Verdana" pitchFamily="34" charset="0"/>
                        </a:rPr>
                        <a:t>9.7</a:t>
                      </a:r>
                    </a:p>
                  </a:txBody>
                  <a:tcPr anchor="ctr"/>
                </a:tc>
                <a:tc>
                  <a:txBody>
                    <a:bodyPr/>
                    <a:lstStyle/>
                    <a:p>
                      <a:pPr algn="r"/>
                      <a:r>
                        <a:rPr lang="en-US" sz="1200" dirty="0">
                          <a:latin typeface="Verdana" pitchFamily="34" charset="0"/>
                          <a:ea typeface="Verdana" pitchFamily="34" charset="0"/>
                          <a:cs typeface="Verdana" pitchFamily="34" charset="0"/>
                        </a:rPr>
                        <a:t>5.9</a:t>
                      </a:r>
                    </a:p>
                  </a:txBody>
                  <a:tcPr anchor="ctr"/>
                </a:tc>
                <a:tc>
                  <a:txBody>
                    <a:bodyPr/>
                    <a:lstStyle/>
                    <a:p>
                      <a:pPr algn="r"/>
                      <a:r>
                        <a:rPr lang="en-US" sz="1200" dirty="0">
                          <a:latin typeface="Verdana" pitchFamily="34" charset="0"/>
                          <a:ea typeface="Verdana" pitchFamily="34" charset="0"/>
                          <a:cs typeface="Verdana" pitchFamily="34" charset="0"/>
                        </a:rPr>
                        <a:t>3.5</a:t>
                      </a:r>
                    </a:p>
                  </a:txBody>
                  <a:tcPr anchor="ctr"/>
                </a:tc>
                <a:tc>
                  <a:txBody>
                    <a:bodyPr/>
                    <a:lstStyle/>
                    <a:p>
                      <a:pPr algn="r"/>
                      <a:r>
                        <a:rPr lang="en-US" sz="1200" dirty="0">
                          <a:latin typeface="Verdana" pitchFamily="34" charset="0"/>
                          <a:ea typeface="Verdana" pitchFamily="34" charset="0"/>
                          <a:cs typeface="Verdana" pitchFamily="34" charset="0"/>
                        </a:rPr>
                        <a:t>1.7</a:t>
                      </a:r>
                    </a:p>
                  </a:txBody>
                  <a:tcPr anchor="ctr"/>
                </a:tc>
                <a:tc>
                  <a:txBody>
                    <a:bodyPr/>
                    <a:lstStyle/>
                    <a:p>
                      <a:pPr algn="r"/>
                      <a:r>
                        <a:rPr lang="en-US" sz="1200" dirty="0">
                          <a:latin typeface="Verdana" pitchFamily="34" charset="0"/>
                          <a:ea typeface="Verdana" pitchFamily="34" charset="0"/>
                          <a:cs typeface="Verdana" pitchFamily="34" charset="0"/>
                        </a:rPr>
                        <a:t>0.6</a:t>
                      </a:r>
                    </a:p>
                  </a:txBody>
                  <a:tcPr anchor="ctr"/>
                </a:tc>
                <a:extLst>
                  <a:ext uri="{0D108BD9-81ED-4DB2-BD59-A6C34878D82A}">
                    <a16:rowId xmlns:a16="http://schemas.microsoft.com/office/drawing/2014/main" val="10003"/>
                  </a:ext>
                </a:extLst>
              </a:tr>
              <a:tr h="450850">
                <a:tc>
                  <a:txBody>
                    <a:bodyPr/>
                    <a:lstStyle/>
                    <a:p>
                      <a:r>
                        <a:rPr lang="en-US" sz="1200" b="0" dirty="0">
                          <a:latin typeface="Verdana" pitchFamily="34" charset="0"/>
                          <a:ea typeface="Verdana" pitchFamily="34" charset="0"/>
                          <a:cs typeface="Verdana" pitchFamily="34" charset="0"/>
                        </a:rPr>
                        <a:t>Debt/EBITDA</a:t>
                      </a:r>
                      <a:r>
                        <a:rPr lang="en-US" sz="1200" b="0" baseline="0" dirty="0">
                          <a:latin typeface="Verdana" pitchFamily="34" charset="0"/>
                          <a:ea typeface="Verdana" pitchFamily="34" charset="0"/>
                          <a:cs typeface="Verdana" pitchFamily="34" charset="0"/>
                        </a:rPr>
                        <a:t> (multiple)</a:t>
                      </a:r>
                      <a:endParaRPr lang="en-US" sz="1200" b="0" dirty="0">
                        <a:latin typeface="Verdana" pitchFamily="34" charset="0"/>
                        <a:ea typeface="Verdana" pitchFamily="34" charset="0"/>
                        <a:cs typeface="Verdana" pitchFamily="34" charset="0"/>
                      </a:endParaRPr>
                    </a:p>
                  </a:txBody>
                  <a:tcPr anchor="ctr"/>
                </a:tc>
                <a:tc>
                  <a:txBody>
                    <a:bodyPr/>
                    <a:lstStyle/>
                    <a:p>
                      <a:pPr marL="0" indent="109538" algn="r"/>
                      <a:r>
                        <a:rPr lang="en-US" sz="1200" dirty="0">
                          <a:latin typeface="Verdana" pitchFamily="34" charset="0"/>
                          <a:ea typeface="Verdana" pitchFamily="34" charset="0"/>
                          <a:cs typeface="Verdana" pitchFamily="34" charset="0"/>
                        </a:rPr>
                        <a:t>0.58</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2.03</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1.83</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2.58</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3.41</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5.26</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8.35</a:t>
                      </a:r>
                    </a:p>
                  </a:txBody>
                  <a:tcPr anchor="ctr"/>
                </a:tc>
                <a:extLst>
                  <a:ext uri="{0D108BD9-81ED-4DB2-BD59-A6C34878D82A}">
                    <a16:rowId xmlns:a16="http://schemas.microsoft.com/office/drawing/2014/main" val="10004"/>
                  </a:ext>
                </a:extLst>
              </a:tr>
              <a:tr h="270510">
                <a:tc>
                  <a:txBody>
                    <a:bodyPr/>
                    <a:lstStyle/>
                    <a:p>
                      <a:r>
                        <a:rPr lang="en-US" sz="1200" dirty="0">
                          <a:latin typeface="Verdana" pitchFamily="34" charset="0"/>
                          <a:ea typeface="Verdana" pitchFamily="34" charset="0"/>
                          <a:cs typeface="Verdana" pitchFamily="34" charset="0"/>
                        </a:rPr>
                        <a:t>Debt/(Debt + Equity)</a:t>
                      </a:r>
                    </a:p>
                  </a:txBody>
                  <a:tcPr anchor="ctr"/>
                </a:tc>
                <a:tc>
                  <a:txBody>
                    <a:bodyPr/>
                    <a:lstStyle/>
                    <a:p>
                      <a:pPr algn="r"/>
                      <a:r>
                        <a:rPr lang="en-US" sz="1200" dirty="0">
                          <a:latin typeface="Verdana" pitchFamily="34" charset="0"/>
                          <a:ea typeface="Verdana" pitchFamily="34" charset="0"/>
                          <a:cs typeface="Verdana" pitchFamily="34" charset="0"/>
                        </a:rPr>
                        <a:t>19.3%</a:t>
                      </a:r>
                    </a:p>
                  </a:txBody>
                  <a:tcPr anchor="ctr"/>
                </a:tc>
                <a:tc>
                  <a:txBody>
                    <a:bodyPr/>
                    <a:lstStyle/>
                    <a:p>
                      <a:pPr algn="r"/>
                      <a:r>
                        <a:rPr lang="en-US" sz="1200" dirty="0">
                          <a:latin typeface="Verdana" pitchFamily="34" charset="0"/>
                          <a:ea typeface="Verdana" pitchFamily="34" charset="0"/>
                          <a:cs typeface="Verdana" pitchFamily="34" charset="0"/>
                        </a:rPr>
                        <a:t>50.2%</a:t>
                      </a:r>
                    </a:p>
                  </a:txBody>
                  <a:tcPr anchor="ctr"/>
                </a:tc>
                <a:tc>
                  <a:txBody>
                    <a:bodyPr/>
                    <a:lstStyle/>
                    <a:p>
                      <a:pPr algn="r"/>
                      <a:r>
                        <a:rPr lang="en-US" sz="1200" dirty="0">
                          <a:latin typeface="Verdana" pitchFamily="34" charset="0"/>
                          <a:ea typeface="Verdana" pitchFamily="34" charset="0"/>
                          <a:cs typeface="Verdana" pitchFamily="34" charset="0"/>
                        </a:rPr>
                        <a:t>38.6%</a:t>
                      </a:r>
                    </a:p>
                  </a:txBody>
                  <a:tcPr anchor="ctr"/>
                </a:tc>
                <a:tc>
                  <a:txBody>
                    <a:bodyPr/>
                    <a:lstStyle/>
                    <a:p>
                      <a:pPr algn="r"/>
                      <a:r>
                        <a:rPr lang="en-US" sz="1200" dirty="0">
                          <a:latin typeface="Verdana" pitchFamily="34" charset="0"/>
                          <a:ea typeface="Verdana" pitchFamily="34" charset="0"/>
                          <a:cs typeface="Verdana" pitchFamily="34" charset="0"/>
                        </a:rPr>
                        <a:t>46.2%</a:t>
                      </a:r>
                    </a:p>
                  </a:txBody>
                  <a:tcPr anchor="ctr"/>
                </a:tc>
                <a:tc>
                  <a:txBody>
                    <a:bodyPr/>
                    <a:lstStyle/>
                    <a:p>
                      <a:pPr algn="r"/>
                      <a:r>
                        <a:rPr lang="en-US" sz="1200" dirty="0">
                          <a:latin typeface="Verdana" pitchFamily="34" charset="0"/>
                          <a:ea typeface="Verdana" pitchFamily="34" charset="0"/>
                          <a:cs typeface="Verdana" pitchFamily="34" charset="0"/>
                        </a:rPr>
                        <a:t>51.7%</a:t>
                      </a:r>
                    </a:p>
                  </a:txBody>
                  <a:tcPr anchor="ctr"/>
                </a:tc>
                <a:tc>
                  <a:txBody>
                    <a:bodyPr/>
                    <a:lstStyle/>
                    <a:p>
                      <a:pPr algn="r"/>
                      <a:r>
                        <a:rPr lang="en-US" sz="1200" dirty="0">
                          <a:latin typeface="Verdana" pitchFamily="34" charset="0"/>
                          <a:ea typeface="Verdana" pitchFamily="34" charset="0"/>
                          <a:cs typeface="Verdana" pitchFamily="34" charset="0"/>
                        </a:rPr>
                        <a:t>72.0%</a:t>
                      </a:r>
                    </a:p>
                  </a:txBody>
                  <a:tcPr anchor="ctr"/>
                </a:tc>
                <a:tc>
                  <a:txBody>
                    <a:bodyPr/>
                    <a:lstStyle/>
                    <a:p>
                      <a:pPr algn="r"/>
                      <a:r>
                        <a:rPr lang="en-US" sz="1200" dirty="0">
                          <a:latin typeface="Verdana" pitchFamily="34" charset="0"/>
                          <a:ea typeface="Verdana" pitchFamily="34" charset="0"/>
                          <a:cs typeface="Verdana" pitchFamily="34" charset="0"/>
                        </a:rPr>
                        <a:t>98.0%</a:t>
                      </a:r>
                    </a:p>
                  </a:txBody>
                  <a:tcPr anchor="ctr"/>
                </a:tc>
                <a:extLst>
                  <a:ext uri="{0D108BD9-81ED-4DB2-BD59-A6C34878D82A}">
                    <a16:rowId xmlns:a16="http://schemas.microsoft.com/office/drawing/2014/main" val="10005"/>
                  </a:ext>
                </a:extLst>
              </a:tr>
              <a:tr h="631190">
                <a:tc>
                  <a:txBody>
                    <a:bodyPr/>
                    <a:lstStyle/>
                    <a:p>
                      <a:r>
                        <a:rPr lang="en-US" sz="1200" dirty="0">
                          <a:latin typeface="Verdana" pitchFamily="34" charset="0"/>
                          <a:ea typeface="Verdana" pitchFamily="34" charset="0"/>
                          <a:cs typeface="Verdana" pitchFamily="34" charset="0"/>
                        </a:rPr>
                        <a:t>Funds</a:t>
                      </a:r>
                      <a:r>
                        <a:rPr lang="en-US" sz="1200" baseline="0" dirty="0">
                          <a:latin typeface="Verdana" pitchFamily="34" charset="0"/>
                          <a:ea typeface="Verdana" pitchFamily="34" charset="0"/>
                          <a:cs typeface="Verdana" pitchFamily="34" charset="0"/>
                        </a:rPr>
                        <a:t> from operations/Total debt (multiple)</a:t>
                      </a:r>
                      <a:endParaRPr lang="en-US" sz="1200" dirty="0">
                        <a:latin typeface="Verdana" pitchFamily="34" charset="0"/>
                        <a:ea typeface="Verdana" pitchFamily="34" charset="0"/>
                        <a:cs typeface="Verdana" pitchFamily="34" charset="0"/>
                      </a:endParaRPr>
                    </a:p>
                  </a:txBody>
                  <a:tcPr anchor="ctr"/>
                </a:tc>
                <a:tc>
                  <a:txBody>
                    <a:bodyPr/>
                    <a:lstStyle/>
                    <a:p>
                      <a:pPr marL="0" indent="109538" algn="r"/>
                      <a:r>
                        <a:rPr lang="en-US" sz="1200" dirty="0">
                          <a:latin typeface="Verdana" pitchFamily="34" charset="0"/>
                          <a:ea typeface="Verdana" pitchFamily="34" charset="0"/>
                          <a:cs typeface="Verdana" pitchFamily="34" charset="0"/>
                        </a:rPr>
                        <a:t>1.335</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0.385</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0.425</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0.296</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0.206</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0.120</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0.031</a:t>
                      </a:r>
                    </a:p>
                  </a:txBody>
                  <a:tcPr anchor="ctr"/>
                </a:tc>
                <a:extLst>
                  <a:ext uri="{0D108BD9-81ED-4DB2-BD59-A6C34878D82A}">
                    <a16:rowId xmlns:a16="http://schemas.microsoft.com/office/drawing/2014/main" val="10006"/>
                  </a:ext>
                </a:extLst>
              </a:tr>
              <a:tr h="450850">
                <a:tc>
                  <a:txBody>
                    <a:bodyPr/>
                    <a:lstStyle/>
                    <a:p>
                      <a:r>
                        <a:rPr lang="en-US" sz="1200" dirty="0">
                          <a:latin typeface="Verdana" pitchFamily="34" charset="0"/>
                          <a:ea typeface="Verdana" pitchFamily="34" charset="0"/>
                          <a:cs typeface="Verdana" pitchFamily="34" charset="0"/>
                        </a:rPr>
                        <a:t>Retained cash flow/Net debt (multiple)</a:t>
                      </a:r>
                    </a:p>
                  </a:txBody>
                  <a:tcPr anchor="ctr"/>
                </a:tc>
                <a:tc>
                  <a:txBody>
                    <a:bodyPr/>
                    <a:lstStyle/>
                    <a:p>
                      <a:pPr marL="0" indent="109538" algn="r" defTabSz="914400" rtl="0" eaLnBrk="1" latinLnBrk="0" hangingPunct="1">
                        <a:tabLst>
                          <a:tab pos="509588" algn="l"/>
                        </a:tabLst>
                      </a:pPr>
                      <a:r>
                        <a:rPr lang="en-US" sz="1200" kern="1200" dirty="0">
                          <a:solidFill>
                            <a:schemeClr val="tx1"/>
                          </a:solidFill>
                          <a:latin typeface="Verdana" pitchFamily="34" charset="0"/>
                          <a:ea typeface="Verdana" pitchFamily="34" charset="0"/>
                          <a:cs typeface="Verdana" pitchFamily="34" charset="0"/>
                        </a:rPr>
                        <a:t>1.3</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0.3</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0.4</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0.3</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0.2</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0.1</a:t>
                      </a:r>
                    </a:p>
                  </a:txBody>
                  <a:tcPr anchor="ctr"/>
                </a:tc>
                <a:tc>
                  <a:txBody>
                    <a:bodyPr/>
                    <a:lstStyle/>
                    <a:p>
                      <a:pPr marL="0" indent="109538" algn="r" defTabSz="914400" rtl="0" eaLnBrk="1" latinLnBrk="0" hangingPunct="1"/>
                      <a:r>
                        <a:rPr lang="en-US" sz="1200" kern="1200" dirty="0">
                          <a:solidFill>
                            <a:schemeClr val="tx1"/>
                          </a:solidFill>
                          <a:latin typeface="Verdana" pitchFamily="34" charset="0"/>
                          <a:ea typeface="Verdana" pitchFamily="34" charset="0"/>
                          <a:cs typeface="Verdana" pitchFamily="34" charset="0"/>
                        </a:rPr>
                        <a:t>0.0</a:t>
                      </a: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88097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533400" y="76200"/>
            <a:ext cx="8153400" cy="1828800"/>
          </a:xfrm>
        </p:spPr>
        <p:txBody>
          <a:bodyPr>
            <a:noAutofit/>
          </a:bodyPr>
          <a:lstStyle/>
          <a:p>
            <a:r>
              <a:rPr lang="en-US" dirty="0"/>
              <a:t>Financial Ratios and Default Risk by Rating Class, Long-Term Debt (2 of 2)</a:t>
            </a:r>
          </a:p>
        </p:txBody>
      </p:sp>
      <p:sp>
        <p:nvSpPr>
          <p:cNvPr id="8" name="Content Placeholder 7"/>
          <p:cNvSpPr>
            <a:spLocks noGrp="1"/>
          </p:cNvSpPr>
          <p:nvPr>
            <p:ph sz="quarter" idx="10"/>
          </p:nvPr>
        </p:nvSpPr>
        <p:spPr>
          <a:xfrm>
            <a:off x="381000" y="2133600"/>
            <a:ext cx="8534400" cy="3657600"/>
          </a:xfrm>
        </p:spPr>
        <p:txBody>
          <a:bodyPr/>
          <a:lstStyle/>
          <a:p>
            <a:pPr marL="0" indent="0">
              <a:spcBef>
                <a:spcPts val="600"/>
              </a:spcBef>
              <a:buNone/>
            </a:pPr>
            <a:r>
              <a:rPr lang="en-US" b="1" dirty="0"/>
              <a:t>Table 14.3 </a:t>
            </a:r>
            <a:r>
              <a:rPr lang="en-US" dirty="0"/>
              <a:t>Financial ratios by rating class </a:t>
            </a:r>
          </a:p>
          <a:p>
            <a:pPr marL="0" indent="0">
              <a:spcBef>
                <a:spcPts val="600"/>
              </a:spcBef>
              <a:buNone/>
            </a:pPr>
            <a:r>
              <a:rPr lang="en-US" dirty="0"/>
              <a:t>Note: EBITA is earnings before interest, taxes, and amortization. EBITDA is earnings before interest, taxes, depreciation, and amortization. </a:t>
            </a:r>
          </a:p>
          <a:p>
            <a:pPr marL="0" indent="0">
              <a:spcBef>
                <a:spcPts val="600"/>
              </a:spcBef>
              <a:buNone/>
            </a:pPr>
            <a:r>
              <a:rPr lang="en-US" dirty="0"/>
              <a:t>Source: Moody's Financial Metrics, </a:t>
            </a:r>
            <a:r>
              <a:rPr lang="en-US" i="1" dirty="0"/>
              <a:t>Key Ratios by Rating and Industry for Global Non-Financial Corporations</a:t>
            </a:r>
            <a:r>
              <a:rPr lang="en-US" dirty="0"/>
              <a:t>, December 2013. </a:t>
            </a:r>
          </a:p>
        </p:txBody>
      </p:sp>
    </p:spTree>
    <p:extLst>
      <p:ext uri="{BB962C8B-B14F-4D97-AF65-F5344CB8AC3E}">
        <p14:creationId xmlns:p14="http://schemas.microsoft.com/office/powerpoint/2010/main" val="2894732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Bond Characteristics</a:t>
            </a:r>
          </a:p>
        </p:txBody>
      </p:sp>
      <p:sp>
        <p:nvSpPr>
          <p:cNvPr id="3" name="Content Placeholder 2"/>
          <p:cNvSpPr>
            <a:spLocks noGrp="1"/>
          </p:cNvSpPr>
          <p:nvPr>
            <p:ph sz="quarter" idx="10"/>
          </p:nvPr>
        </p:nvSpPr>
        <p:spPr>
          <a:xfrm>
            <a:off x="381000" y="1295400"/>
            <a:ext cx="8305800" cy="4267200"/>
          </a:xfrm>
        </p:spPr>
        <p:txBody>
          <a:bodyPr/>
          <a:lstStyle/>
          <a:p>
            <a:pPr>
              <a:spcBef>
                <a:spcPts val="600"/>
              </a:spcBef>
            </a:pPr>
            <a:r>
              <a:rPr lang="en-US" dirty="0"/>
              <a:t>Bonds are debt that obligate issuers (borrowers) to bondholders (creditors)</a:t>
            </a:r>
          </a:p>
          <a:p>
            <a:pPr lvl="1">
              <a:spcBef>
                <a:spcPts val="600"/>
              </a:spcBef>
            </a:pPr>
            <a:r>
              <a:rPr lang="en-US" i="1" dirty="0"/>
              <a:t>Face value:</a:t>
            </a:r>
            <a:endParaRPr lang="en-US" dirty="0"/>
          </a:p>
          <a:p>
            <a:pPr lvl="2">
              <a:spcBef>
                <a:spcPts val="600"/>
              </a:spcBef>
            </a:pPr>
            <a:r>
              <a:rPr lang="en-US" dirty="0"/>
              <a:t>Typically $1000</a:t>
            </a:r>
          </a:p>
          <a:p>
            <a:pPr lvl="1">
              <a:spcBef>
                <a:spcPts val="600"/>
              </a:spcBef>
            </a:pPr>
            <a:r>
              <a:rPr lang="en-US" dirty="0"/>
              <a:t>C</a:t>
            </a:r>
            <a:r>
              <a:rPr lang="en-US" i="1" dirty="0"/>
              <a:t>oupon</a:t>
            </a:r>
            <a:r>
              <a:rPr lang="en-US" dirty="0"/>
              <a:t> </a:t>
            </a:r>
            <a:r>
              <a:rPr lang="en-US" i="1" dirty="0"/>
              <a:t>rate:</a:t>
            </a:r>
            <a:endParaRPr lang="en-US" dirty="0"/>
          </a:p>
          <a:p>
            <a:pPr lvl="1">
              <a:spcBef>
                <a:spcPts val="600"/>
              </a:spcBef>
            </a:pPr>
            <a:r>
              <a:rPr lang="en-US" i="1" dirty="0"/>
              <a:t>Indenture: </a:t>
            </a:r>
            <a:endParaRPr lang="en-US" dirty="0"/>
          </a:p>
        </p:txBody>
      </p:sp>
    </p:spTree>
    <p:extLst>
      <p:ext uri="{BB962C8B-B14F-4D97-AF65-F5344CB8AC3E}">
        <p14:creationId xmlns:p14="http://schemas.microsoft.com/office/powerpoint/2010/main" val="2632747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Discriminant Analysis</a:t>
            </a:r>
          </a:p>
        </p:txBody>
      </p:sp>
      <p:pic>
        <p:nvPicPr>
          <p:cNvPr id="6" name="Picture 2" descr="ROE is on the vertical axis and coverage ratio on the horizontal. A line slopes down between unspecified values.  Three circles and one e are above the line, and six xes and one circle are below the l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009774"/>
            <a:ext cx="5555248" cy="3324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067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2" y="152400"/>
            <a:ext cx="8948058" cy="1143000"/>
          </a:xfrm>
        </p:spPr>
        <p:txBody>
          <a:bodyPr>
            <a:noAutofit/>
          </a:bodyPr>
          <a:lstStyle/>
          <a:p>
            <a:r>
              <a:rPr lang="en-US" dirty="0"/>
              <a:t>Default Risk and Bond Pricing: </a:t>
            </a:r>
            <a:br>
              <a:rPr lang="en-US" dirty="0"/>
            </a:br>
            <a:r>
              <a:rPr lang="en-US" dirty="0"/>
              <a:t>Bond Indentures</a:t>
            </a:r>
          </a:p>
        </p:txBody>
      </p:sp>
      <p:sp>
        <p:nvSpPr>
          <p:cNvPr id="3" name="Content Placeholder 2"/>
          <p:cNvSpPr>
            <a:spLocks noGrp="1"/>
          </p:cNvSpPr>
          <p:nvPr>
            <p:ph sz="quarter" idx="10"/>
          </p:nvPr>
        </p:nvSpPr>
        <p:spPr>
          <a:xfrm>
            <a:off x="457200" y="1676400"/>
            <a:ext cx="8229600" cy="3810000"/>
          </a:xfrm>
        </p:spPr>
        <p:txBody>
          <a:bodyPr/>
          <a:lstStyle/>
          <a:p>
            <a:r>
              <a:rPr lang="en-US" i="1" dirty="0"/>
              <a:t>Sinking funds</a:t>
            </a:r>
            <a:r>
              <a:rPr lang="en-US" dirty="0"/>
              <a:t>: A way to call bonds early</a:t>
            </a:r>
          </a:p>
          <a:p>
            <a:r>
              <a:rPr lang="en-US" i="1" dirty="0"/>
              <a:t>Subordination of future debt</a:t>
            </a:r>
            <a:r>
              <a:rPr lang="en-US" dirty="0"/>
              <a:t>: Restrict additional borrowing</a:t>
            </a:r>
          </a:p>
          <a:p>
            <a:r>
              <a:rPr lang="en-US" i="1" dirty="0"/>
              <a:t>Dividend restrictions</a:t>
            </a:r>
            <a:r>
              <a:rPr lang="en-US" dirty="0"/>
              <a:t>: Force firm to retain assets rather than paying them out to shareholders</a:t>
            </a:r>
          </a:p>
          <a:p>
            <a:r>
              <a:rPr lang="en-US" i="1" dirty="0"/>
              <a:t>Collateral:</a:t>
            </a:r>
            <a:r>
              <a:rPr lang="en-US" dirty="0"/>
              <a:t> A particular asset bondholders receive if the firm defaults</a:t>
            </a:r>
          </a:p>
        </p:txBody>
      </p:sp>
    </p:spTree>
    <p:extLst>
      <p:ext uri="{BB962C8B-B14F-4D97-AF65-F5344CB8AC3E}">
        <p14:creationId xmlns:p14="http://schemas.microsoft.com/office/powerpoint/2010/main" val="4064215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2" y="152400"/>
            <a:ext cx="8948058" cy="1143000"/>
          </a:xfrm>
        </p:spPr>
        <p:txBody>
          <a:bodyPr>
            <a:noAutofit/>
          </a:bodyPr>
          <a:lstStyle/>
          <a:p>
            <a:r>
              <a:rPr lang="en-US" dirty="0"/>
              <a:t>YTM and Default Risk</a:t>
            </a:r>
          </a:p>
        </p:txBody>
      </p:sp>
      <p:sp>
        <p:nvSpPr>
          <p:cNvPr id="3" name="Content Placeholder 2"/>
          <p:cNvSpPr>
            <a:spLocks noGrp="1"/>
          </p:cNvSpPr>
          <p:nvPr>
            <p:ph sz="quarter" idx="10"/>
          </p:nvPr>
        </p:nvSpPr>
        <p:spPr>
          <a:xfrm>
            <a:off x="304800" y="1447800"/>
            <a:ext cx="8458200" cy="4191000"/>
          </a:xfrm>
        </p:spPr>
        <p:txBody>
          <a:bodyPr/>
          <a:lstStyle/>
          <a:p>
            <a:r>
              <a:rPr lang="en-US" dirty="0"/>
              <a:t>The risk structure of interest rates refers to the pattern of default premiums</a:t>
            </a:r>
          </a:p>
          <a:p>
            <a:r>
              <a:rPr lang="en-US" dirty="0"/>
              <a:t>There is a difference between the yields based on </a:t>
            </a:r>
            <a:r>
              <a:rPr lang="en-US" i="1" dirty="0"/>
              <a:t>expected </a:t>
            </a:r>
            <a:r>
              <a:rPr lang="en-US" dirty="0"/>
              <a:t>cash flows and </a:t>
            </a:r>
            <a:r>
              <a:rPr lang="en-US" i="1" dirty="0"/>
              <a:t>promised</a:t>
            </a:r>
            <a:r>
              <a:rPr lang="en-US" dirty="0"/>
              <a:t> cash flows</a:t>
            </a:r>
          </a:p>
          <a:p>
            <a:r>
              <a:rPr lang="en-US" dirty="0"/>
              <a:t>Default risk premium: the difference between the expected YTM and the promised YTM</a:t>
            </a:r>
          </a:p>
        </p:txBody>
      </p:sp>
    </p:spTree>
    <p:extLst>
      <p:ext uri="{BB962C8B-B14F-4D97-AF65-F5344CB8AC3E}">
        <p14:creationId xmlns:p14="http://schemas.microsoft.com/office/powerpoint/2010/main" val="4287371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Altman Z-Score and Default Risk</a:t>
            </a:r>
          </a:p>
        </p:txBody>
      </p:sp>
      <p:graphicFrame>
        <p:nvGraphicFramePr>
          <p:cNvPr id="5" name="Object 2"/>
          <p:cNvGraphicFramePr>
            <a:graphicFrameLocks noGrp="1" noChangeAspect="1"/>
          </p:cNvGraphicFramePr>
          <p:nvPr>
            <p:ph sz="quarter" idx="10"/>
            <p:extLst>
              <p:ext uri="{D42A27DB-BD31-4B8C-83A1-F6EECF244321}">
                <p14:modId xmlns:p14="http://schemas.microsoft.com/office/powerpoint/2010/main" val="892881932"/>
              </p:ext>
            </p:extLst>
          </p:nvPr>
        </p:nvGraphicFramePr>
        <p:xfrm>
          <a:off x="716122" y="1752600"/>
          <a:ext cx="7437278" cy="1864995"/>
        </p:xfrm>
        <a:graphic>
          <a:graphicData uri="http://schemas.openxmlformats.org/presentationml/2006/ole">
            <mc:AlternateContent xmlns:mc="http://schemas.openxmlformats.org/markup-compatibility/2006">
              <mc:Choice xmlns:v="urn:schemas-microsoft-com:vml" Requires="v">
                <p:oleObj spid="_x0000_s6199" name="Equation" r:id="rId4" imgW="4356000" imgH="1091880" progId="Equation.3">
                  <p:embed/>
                </p:oleObj>
              </mc:Choice>
              <mc:Fallback>
                <p:oleObj name="Equation" r:id="rId4" imgW="4356000" imgH="1091880" progId="Equation.3">
                  <p:embed/>
                  <p:pic>
                    <p:nvPicPr>
                      <p:cNvPr id="0" name=""/>
                      <p:cNvPicPr/>
                      <p:nvPr/>
                    </p:nvPicPr>
                    <p:blipFill>
                      <a:blip r:embed="rId5"/>
                      <a:stretch>
                        <a:fillRect/>
                      </a:stretch>
                    </p:blipFill>
                    <p:spPr>
                      <a:xfrm>
                        <a:off x="716122" y="1752600"/>
                        <a:ext cx="7437278" cy="1864995"/>
                      </a:xfrm>
                      <a:prstGeom prst="rect">
                        <a:avLst/>
                      </a:prstGeom>
                    </p:spPr>
                  </p:pic>
                </p:oleObj>
              </mc:Fallback>
            </mc:AlternateContent>
          </a:graphicData>
        </a:graphic>
      </p:graphicFrame>
      <p:sp>
        <p:nvSpPr>
          <p:cNvPr id="10" name="Content Placeholder 9"/>
          <p:cNvSpPr>
            <a:spLocks noGrp="1"/>
          </p:cNvSpPr>
          <p:nvPr>
            <p:ph sz="quarter" idx="11"/>
          </p:nvPr>
        </p:nvSpPr>
        <p:spPr>
          <a:xfrm>
            <a:off x="533400" y="4114800"/>
            <a:ext cx="8153400" cy="1600200"/>
          </a:xfrm>
        </p:spPr>
        <p:txBody>
          <a:bodyPr/>
          <a:lstStyle/>
          <a:p>
            <a:pPr marL="0" indent="0">
              <a:buNone/>
            </a:pPr>
            <a:r>
              <a:rPr lang="en-US" i="1" dirty="0"/>
              <a:t>Z</a:t>
            </a:r>
            <a:r>
              <a:rPr lang="en-US" dirty="0"/>
              <a:t> &lt; 1.23 </a:t>
            </a:r>
            <a:r>
              <a:rPr lang="en-US" dirty="0">
                <a:sym typeface="Wingdings" pitchFamily="2" charset="2"/>
              </a:rPr>
              <a:t> Vulnerability to Bankruptcy</a:t>
            </a:r>
          </a:p>
          <a:p>
            <a:pPr marL="0" indent="0">
              <a:buNone/>
            </a:pPr>
            <a:r>
              <a:rPr lang="en-US" i="1" dirty="0">
                <a:sym typeface="Wingdings" pitchFamily="2" charset="2"/>
              </a:rPr>
              <a:t>Z</a:t>
            </a:r>
            <a:r>
              <a:rPr lang="en-US" dirty="0">
                <a:sym typeface="Wingdings" pitchFamily="2" charset="2"/>
              </a:rPr>
              <a:t> &gt; 2.90  Considered Safe</a:t>
            </a:r>
            <a:endParaRPr lang="en-US" dirty="0"/>
          </a:p>
        </p:txBody>
      </p:sp>
    </p:spTree>
    <p:extLst>
      <p:ext uri="{BB962C8B-B14F-4D97-AF65-F5344CB8AC3E}">
        <p14:creationId xmlns:p14="http://schemas.microsoft.com/office/powerpoint/2010/main" val="2384508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232" y="76572"/>
            <a:ext cx="8723168" cy="990228"/>
          </a:xfrm>
        </p:spPr>
        <p:txBody>
          <a:bodyPr>
            <a:noAutofit/>
          </a:bodyPr>
          <a:lstStyle/>
          <a:p>
            <a:r>
              <a:rPr lang="en-US" dirty="0"/>
              <a:t>Yield Spreads </a:t>
            </a:r>
          </a:p>
        </p:txBody>
      </p:sp>
      <p:pic>
        <p:nvPicPr>
          <p:cNvPr id="7170" name="Picture 2" descr="Graph shows that Aaa and Bas rated bonds have consistent but low yields, while high yield bonds have more variation and higher yield spikes. Yield spread (percent) is on the vertical axis and years 1970 to 2018 are on the horizontal. Aaa-rated bonds trend above zero and below 3; a small spike is shown in 2009, but not outside the overall trend. Baa-rated bonds trend above 1 and below 4 over most of the period; in 2009, it spikes above 4, but quickly resumes the previous, lower trend. High yield does not begin until 1997 and trend between 3 and 8 most of the period, with one spike to 16 in 20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8480" y="1219200"/>
            <a:ext cx="5267040" cy="320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sz="quarter" idx="12"/>
          </p:nvPr>
        </p:nvSpPr>
        <p:spPr>
          <a:xfrm>
            <a:off x="304800" y="4648200"/>
            <a:ext cx="8686800" cy="1143000"/>
          </a:xfrm>
        </p:spPr>
        <p:txBody>
          <a:bodyPr/>
          <a:lstStyle/>
          <a:p>
            <a:pPr marL="0" indent="0">
              <a:spcBef>
                <a:spcPts val="600"/>
              </a:spcBef>
              <a:buNone/>
            </a:pPr>
            <a:r>
              <a:rPr lang="en-US" sz="1800" b="1" dirty="0"/>
              <a:t>Figure 14.11 </a:t>
            </a:r>
            <a:r>
              <a:rPr lang="en-US" sz="1800" dirty="0"/>
              <a:t>Yield spreads between corporate and 10-year Treasury bonds</a:t>
            </a:r>
          </a:p>
          <a:p>
            <a:pPr marL="0" indent="0">
              <a:spcBef>
                <a:spcPts val="600"/>
              </a:spcBef>
              <a:buNone/>
            </a:pPr>
            <a:r>
              <a:rPr lang="en-US" sz="1800" dirty="0"/>
              <a:t>Source: Federal Reserve Bank of St. Louis</a:t>
            </a:r>
          </a:p>
        </p:txBody>
      </p:sp>
    </p:spTree>
    <p:extLst>
      <p:ext uri="{BB962C8B-B14F-4D97-AF65-F5344CB8AC3E}">
        <p14:creationId xmlns:p14="http://schemas.microsoft.com/office/powerpoint/2010/main" val="2268445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2" y="152400"/>
            <a:ext cx="8948058" cy="1143000"/>
          </a:xfrm>
        </p:spPr>
        <p:txBody>
          <a:bodyPr>
            <a:noAutofit/>
          </a:bodyPr>
          <a:lstStyle/>
          <a:p>
            <a:r>
              <a:rPr lang="en-US" dirty="0"/>
              <a:t>Default Risk and CDS (1 of 2)</a:t>
            </a:r>
          </a:p>
        </p:txBody>
      </p:sp>
      <p:sp>
        <p:nvSpPr>
          <p:cNvPr id="3" name="Content Placeholder 2"/>
          <p:cNvSpPr>
            <a:spLocks noGrp="1"/>
          </p:cNvSpPr>
          <p:nvPr>
            <p:ph sz="quarter" idx="10"/>
          </p:nvPr>
        </p:nvSpPr>
        <p:spPr>
          <a:xfrm>
            <a:off x="304800" y="1447800"/>
            <a:ext cx="8458200" cy="4191000"/>
          </a:xfrm>
        </p:spPr>
        <p:txBody>
          <a:bodyPr/>
          <a:lstStyle/>
          <a:p>
            <a:r>
              <a:rPr lang="en-US" dirty="0"/>
              <a:t>Credit Default Swaps (CDS)</a:t>
            </a:r>
          </a:p>
          <a:p>
            <a:pPr lvl="1"/>
            <a:r>
              <a:rPr lang="en-US" dirty="0"/>
              <a:t>Institutional bondholders used CDS to enhance creditworthiness of their loan portfolios, to manufacture AAA debt</a:t>
            </a:r>
          </a:p>
          <a:p>
            <a:pPr lvl="1"/>
            <a:r>
              <a:rPr lang="en-US" dirty="0"/>
              <a:t>Can also be used to speculate that bond prices will fall</a:t>
            </a:r>
          </a:p>
          <a:p>
            <a:pPr lvl="2"/>
            <a:r>
              <a:rPr lang="en-US" dirty="0"/>
              <a:t>This means there can be more CDS outstanding than there are bonds to insure</a:t>
            </a:r>
          </a:p>
        </p:txBody>
      </p:sp>
    </p:spTree>
    <p:extLst>
      <p:ext uri="{BB962C8B-B14F-4D97-AF65-F5344CB8AC3E}">
        <p14:creationId xmlns:p14="http://schemas.microsoft.com/office/powerpoint/2010/main" val="3716636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2" y="152400"/>
            <a:ext cx="8948058" cy="1143000"/>
          </a:xfrm>
        </p:spPr>
        <p:txBody>
          <a:bodyPr>
            <a:noAutofit/>
          </a:bodyPr>
          <a:lstStyle/>
          <a:p>
            <a:r>
              <a:rPr lang="en-US" dirty="0"/>
              <a:t>Default Risk and CDS (2 of 2)</a:t>
            </a:r>
          </a:p>
        </p:txBody>
      </p:sp>
      <p:sp>
        <p:nvSpPr>
          <p:cNvPr id="3" name="Content Placeholder 2"/>
          <p:cNvSpPr>
            <a:spLocks noGrp="1"/>
          </p:cNvSpPr>
          <p:nvPr>
            <p:ph sz="quarter" idx="10"/>
          </p:nvPr>
        </p:nvSpPr>
        <p:spPr>
          <a:xfrm>
            <a:off x="304800" y="1447800"/>
            <a:ext cx="8458200" cy="4191000"/>
          </a:xfrm>
        </p:spPr>
        <p:txBody>
          <a:bodyPr/>
          <a:lstStyle/>
          <a:p>
            <a:r>
              <a:rPr lang="en-US" dirty="0"/>
              <a:t>Collateralized Debt Obligations (CDOs)</a:t>
            </a:r>
          </a:p>
          <a:p>
            <a:pPr lvl="1"/>
            <a:r>
              <a:rPr lang="en-US" dirty="0"/>
              <a:t>Major mechanism to reallocate credit risk in the fixed-income markets</a:t>
            </a:r>
          </a:p>
          <a:p>
            <a:pPr lvl="1"/>
            <a:r>
              <a:rPr lang="en-US" dirty="0"/>
              <a:t>Structured Investment Vehicle (SIV) often used to create the CDO</a:t>
            </a:r>
          </a:p>
          <a:p>
            <a:pPr lvl="1"/>
            <a:r>
              <a:rPr lang="en-US" dirty="0"/>
              <a:t>Loans are pooled together and split into tranches with different levels of default risk</a:t>
            </a:r>
          </a:p>
          <a:p>
            <a:pPr lvl="1"/>
            <a:r>
              <a:rPr lang="en-US" dirty="0"/>
              <a:t>Mortgage-backed CDOs were an investment disaster in 2007-2009</a:t>
            </a:r>
          </a:p>
        </p:txBody>
      </p:sp>
    </p:spTree>
    <p:extLst>
      <p:ext uri="{BB962C8B-B14F-4D97-AF65-F5344CB8AC3E}">
        <p14:creationId xmlns:p14="http://schemas.microsoft.com/office/powerpoint/2010/main" val="907768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Figure 14.13 Collateralized Debt Obligations</a:t>
            </a:r>
          </a:p>
        </p:txBody>
      </p:sp>
      <p:graphicFrame>
        <p:nvGraphicFramePr>
          <p:cNvPr id="9" name="Table 8"/>
          <p:cNvGraphicFramePr>
            <a:graphicFrameLocks noGrp="1"/>
          </p:cNvGraphicFramePr>
          <p:nvPr>
            <p:extLst>
              <p:ext uri="{D42A27DB-BD31-4B8C-83A1-F6EECF244321}">
                <p14:modId xmlns:p14="http://schemas.microsoft.com/office/powerpoint/2010/main" val="4047171873"/>
              </p:ext>
            </p:extLst>
          </p:nvPr>
        </p:nvGraphicFramePr>
        <p:xfrm>
          <a:off x="762000" y="1918692"/>
          <a:ext cx="7772400" cy="3415308"/>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490969">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1" i="0" u="none" strike="noStrike">
                          <a:solidFill>
                            <a:srgbClr val="312F30"/>
                          </a:solidFill>
                          <a:effectLst/>
                          <a:latin typeface="Verdana" pitchFamily="34" charset="0"/>
                          <a:ea typeface="Verdana" pitchFamily="34" charset="0"/>
                          <a:cs typeface="Verdana" pitchFamily="34" charset="0"/>
                        </a:rPr>
                        <a:t>Senior-Subordinated Trench. Structure</a:t>
                      </a:r>
                    </a:p>
                  </a:txBody>
                  <a:tcPr marL="85725" marR="9525" marT="9525" marB="0" anchor="ctr"/>
                </a:tc>
                <a:tc>
                  <a:txBody>
                    <a:bodyPr/>
                    <a:lstStyle/>
                    <a:p>
                      <a:pPr algn="l" fontAlgn="b"/>
                      <a:r>
                        <a:rPr lang="en-US" sz="1400" b="1" i="0" u="none" strike="noStrike" dirty="0">
                          <a:solidFill>
                            <a:srgbClr val="000000"/>
                          </a:solidFill>
                          <a:effectLst/>
                          <a:latin typeface="Verdana" pitchFamily="34" charset="0"/>
                          <a:ea typeface="Verdana" pitchFamily="34" charset="0"/>
                          <a:cs typeface="Verdana" pitchFamily="34" charset="0"/>
                        </a:rPr>
                        <a:t>Typical Terms</a:t>
                      </a:r>
                    </a:p>
                  </a:txBody>
                  <a:tcPr marL="85725" marR="9525" marT="9525" marB="0" anchor="ctr"/>
                </a:tc>
                <a:extLst>
                  <a:ext uri="{0D108BD9-81ED-4DB2-BD59-A6C34878D82A}">
                    <a16:rowId xmlns:a16="http://schemas.microsoft.com/office/drawing/2014/main" val="10000"/>
                  </a:ext>
                </a:extLst>
              </a:tr>
              <a:tr h="647965">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ctr"/>
                      <a:r>
                        <a:rPr lang="en-US" sz="1400" b="1" i="0" u="none" strike="noStrike" dirty="0">
                          <a:solidFill>
                            <a:srgbClr val="312F30"/>
                          </a:solidFill>
                          <a:effectLst/>
                          <a:latin typeface="Verdana" pitchFamily="34" charset="0"/>
                          <a:ea typeface="Verdana" pitchFamily="34" charset="0"/>
                          <a:cs typeface="Verdana" pitchFamily="34" charset="0"/>
                        </a:rPr>
                        <a:t>Senior tranche</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70-90% of notional principal, coupon similar to </a:t>
                      </a:r>
                      <a:r>
                        <a:rPr lang="en-US" sz="1400" b="0" i="0" u="none" strike="noStrike" dirty="0" err="1">
                          <a:solidFill>
                            <a:srgbClr val="000000"/>
                          </a:solidFill>
                          <a:effectLst/>
                          <a:latin typeface="Verdana" pitchFamily="34" charset="0"/>
                          <a:ea typeface="Verdana" pitchFamily="34" charset="0"/>
                          <a:cs typeface="Verdana" pitchFamily="34" charset="0"/>
                        </a:rPr>
                        <a:t>Aa-Aaa</a:t>
                      </a:r>
                      <a:r>
                        <a:rPr lang="en-US" sz="1400" b="0" i="0" u="none" strike="noStrike" dirty="0">
                          <a:solidFill>
                            <a:srgbClr val="000000"/>
                          </a:solidFill>
                          <a:effectLst/>
                          <a:latin typeface="Verdana" pitchFamily="34" charset="0"/>
                          <a:ea typeface="Verdana" pitchFamily="34" charset="0"/>
                          <a:cs typeface="Verdana" pitchFamily="34" charset="0"/>
                        </a:rPr>
                        <a:t> rated bonds</a:t>
                      </a:r>
                    </a:p>
                  </a:txBody>
                  <a:tcPr marL="85725" marR="9525" marT="9525" marB="0" anchor="ctr"/>
                </a:tc>
                <a:extLst>
                  <a:ext uri="{0D108BD9-81ED-4DB2-BD59-A6C34878D82A}">
                    <a16:rowId xmlns:a16="http://schemas.microsoft.com/office/drawing/2014/main" val="10001"/>
                  </a:ext>
                </a:extLst>
              </a:tr>
              <a:tr h="487762">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ctr"/>
                      <a:r>
                        <a:rPr lang="en-US" sz="1400" b="1" i="0" u="none" strike="noStrike" dirty="0">
                          <a:solidFill>
                            <a:srgbClr val="312F30"/>
                          </a:solidFill>
                          <a:effectLst/>
                          <a:latin typeface="Verdana" pitchFamily="34" charset="0"/>
                          <a:ea typeface="Verdana" pitchFamily="34" charset="0"/>
                          <a:cs typeface="Verdana" pitchFamily="34" charset="0"/>
                        </a:rPr>
                        <a:t>Mezzanine 1</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5-15% of principal, investment-grade rating</a:t>
                      </a:r>
                    </a:p>
                  </a:txBody>
                  <a:tcPr marL="85725" marR="9525" marT="9525" marB="0" anchor="ctr"/>
                </a:tc>
                <a:extLst>
                  <a:ext uri="{0D108BD9-81ED-4DB2-BD59-A6C34878D82A}">
                    <a16:rowId xmlns:a16="http://schemas.microsoft.com/office/drawing/2014/main" val="10002"/>
                  </a:ext>
                </a:extLst>
              </a:tr>
              <a:tr h="369582">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Bank</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Structured investment vehicle, SIV</a:t>
                      </a:r>
                    </a:p>
                  </a:txBody>
                  <a:tcPr marL="85725" marR="9525" marT="9525" marB="0" anchor="ctr"/>
                </a:tc>
                <a:tc>
                  <a:txBody>
                    <a:bodyPr/>
                    <a:lstStyle/>
                    <a:p>
                      <a:pPr algn="l" fontAlgn="ctr"/>
                      <a:r>
                        <a:rPr lang="en-US" sz="1400" b="0" i="0" u="none" strike="noStrike" dirty="0">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 </a:t>
                      </a:r>
                    </a:p>
                  </a:txBody>
                  <a:tcPr marL="85725" marR="9525" marT="9525" marB="0" anchor="ctr"/>
                </a:tc>
                <a:extLst>
                  <a:ext uri="{0D108BD9-81ED-4DB2-BD59-A6C34878D82A}">
                    <a16:rowId xmlns:a16="http://schemas.microsoft.com/office/drawing/2014/main" val="10003"/>
                  </a:ext>
                </a:extLst>
              </a:tr>
              <a:tr h="487762">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ctr"/>
                      <a:r>
                        <a:rPr lang="en-US" sz="1400" b="1" i="0" u="none" strike="noStrike" dirty="0">
                          <a:solidFill>
                            <a:srgbClr val="312F30"/>
                          </a:solidFill>
                          <a:effectLst/>
                          <a:latin typeface="Verdana" pitchFamily="34" charset="0"/>
                          <a:ea typeface="Verdana" pitchFamily="34" charset="0"/>
                          <a:cs typeface="Verdana" pitchFamily="34" charset="0"/>
                        </a:rPr>
                        <a:t>Mezzanine 2</a:t>
                      </a:r>
                    </a:p>
                  </a:txBody>
                  <a:tcPr marL="85725" marR="9525" marT="9525" marB="0" anchor="ctr"/>
                </a:tc>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5-15% of principal, higher-quality junk rating</a:t>
                      </a:r>
                    </a:p>
                  </a:txBody>
                  <a:tcPr marL="85725" marR="9525" marT="9525" marB="0" anchor="ctr"/>
                </a:tc>
                <a:extLst>
                  <a:ext uri="{0D108BD9-81ED-4DB2-BD59-A6C34878D82A}">
                    <a16:rowId xmlns:a16="http://schemas.microsoft.com/office/drawing/2014/main" val="10004"/>
                  </a:ext>
                </a:extLst>
              </a:tr>
              <a:tr h="487762">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a:solidFill>
                            <a:srgbClr val="000000"/>
                          </a:solidFill>
                          <a:effectLst/>
                          <a:latin typeface="Verdana" pitchFamily="34" charset="0"/>
                          <a:ea typeface="Verdana" pitchFamily="34" charset="0"/>
                          <a:cs typeface="Verdana" pitchFamily="34" charset="0"/>
                        </a:rPr>
                        <a:t> </a:t>
                      </a: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Equity/first loss/ </a:t>
                      </a:r>
                      <a:br>
                        <a:rPr lang="en-US" sz="1400" b="0" i="0" u="none" strike="noStrike" dirty="0">
                          <a:solidFill>
                            <a:srgbClr val="000000"/>
                          </a:solidFill>
                          <a:effectLst/>
                          <a:latin typeface="Verdana" pitchFamily="34" charset="0"/>
                          <a:ea typeface="Verdana" pitchFamily="34" charset="0"/>
                          <a:cs typeface="Verdana" pitchFamily="34" charset="0"/>
                        </a:rPr>
                      </a:br>
                      <a:r>
                        <a:rPr lang="en-US" sz="1400" b="0" i="0" u="none" strike="noStrike" dirty="0">
                          <a:solidFill>
                            <a:srgbClr val="000000"/>
                          </a:solidFill>
                          <a:effectLst/>
                          <a:latin typeface="Verdana" pitchFamily="34" charset="0"/>
                          <a:ea typeface="Verdana" pitchFamily="34" charset="0"/>
                          <a:cs typeface="Verdana" pitchFamily="34" charset="0"/>
                        </a:rPr>
                        <a:t>residual tranche</a:t>
                      </a:r>
                      <a:br>
                        <a:rPr lang="en-US" sz="1400" b="0" i="0" u="none" strike="noStrike" dirty="0">
                          <a:solidFill>
                            <a:srgbClr val="000000"/>
                          </a:solidFill>
                          <a:effectLst/>
                          <a:latin typeface="Verdana" pitchFamily="34" charset="0"/>
                          <a:ea typeface="Verdana" pitchFamily="34" charset="0"/>
                          <a:cs typeface="Verdana" pitchFamily="34" charset="0"/>
                        </a:rPr>
                      </a:br>
                      <a:endParaRPr lang="en-US" sz="1400" b="0" i="0" u="none" strike="noStrike" dirty="0">
                        <a:solidFill>
                          <a:srgbClr val="000000"/>
                        </a:solidFill>
                        <a:effectLst/>
                        <a:latin typeface="Verdana" pitchFamily="34" charset="0"/>
                        <a:ea typeface="Verdana" pitchFamily="34" charset="0"/>
                        <a:cs typeface="Verdana" pitchFamily="34" charset="0"/>
                      </a:endParaRPr>
                    </a:p>
                  </a:txBody>
                  <a:tcPr marL="85725" marR="9525" marT="9525" marB="0" anchor="ctr"/>
                </a:tc>
                <a:tc>
                  <a:txBody>
                    <a:bodyPr/>
                    <a:lstStyle/>
                    <a:p>
                      <a:pPr algn="l" fontAlgn="b"/>
                      <a:r>
                        <a:rPr lang="en-US" sz="1400" b="0" i="0" u="none" strike="noStrike" dirty="0">
                          <a:solidFill>
                            <a:srgbClr val="000000"/>
                          </a:solidFill>
                          <a:effectLst/>
                          <a:latin typeface="Verdana" pitchFamily="34" charset="0"/>
                          <a:ea typeface="Verdana" pitchFamily="34" charset="0"/>
                          <a:cs typeface="Verdana" pitchFamily="34" charset="0"/>
                        </a:rPr>
                        <a:t>&lt;2%, unrated, coupon rate with 20% credit spread</a:t>
                      </a:r>
                    </a:p>
                  </a:txBody>
                  <a:tcPr marL="857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01171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09600" y="2667000"/>
            <a:ext cx="8077200" cy="1143000"/>
          </a:xfrm>
        </p:spPr>
        <p:txBody>
          <a:bodyPr/>
          <a:lstStyle/>
          <a:p>
            <a:r>
              <a:rPr lang="en-US" dirty="0"/>
              <a:t>End of Presentation</a:t>
            </a:r>
          </a:p>
        </p:txBody>
      </p:sp>
    </p:spTree>
    <p:extLst>
      <p:ext uri="{BB962C8B-B14F-4D97-AF65-F5344CB8AC3E}">
        <p14:creationId xmlns:p14="http://schemas.microsoft.com/office/powerpoint/2010/main" val="378972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U.S. Treasury Bonds</a:t>
            </a:r>
          </a:p>
        </p:txBody>
      </p:sp>
      <p:sp>
        <p:nvSpPr>
          <p:cNvPr id="3" name="Content Placeholder 2"/>
          <p:cNvSpPr>
            <a:spLocks noGrp="1"/>
          </p:cNvSpPr>
          <p:nvPr>
            <p:ph sz="quarter" idx="10"/>
          </p:nvPr>
        </p:nvSpPr>
        <p:spPr>
          <a:xfrm>
            <a:off x="457200" y="1371600"/>
            <a:ext cx="8229600" cy="4419600"/>
          </a:xfrm>
        </p:spPr>
        <p:txBody>
          <a:bodyPr/>
          <a:lstStyle/>
          <a:p>
            <a:pPr>
              <a:spcBef>
                <a:spcPts val="600"/>
              </a:spcBef>
            </a:pPr>
            <a:r>
              <a:rPr lang="en-US" dirty="0"/>
              <a:t>Bonds and notes may be purchased directly from the Treasury</a:t>
            </a:r>
          </a:p>
          <a:p>
            <a:pPr lvl="1">
              <a:spcBef>
                <a:spcPts val="600"/>
              </a:spcBef>
            </a:pPr>
            <a:r>
              <a:rPr lang="en-US" dirty="0"/>
              <a:t>Note maturity: 1-10 years</a:t>
            </a:r>
          </a:p>
          <a:p>
            <a:pPr lvl="1">
              <a:spcBef>
                <a:spcPts val="600"/>
              </a:spcBef>
            </a:pPr>
            <a:r>
              <a:rPr lang="en-US" dirty="0"/>
              <a:t>Bond maturity: 10-30 years</a:t>
            </a:r>
          </a:p>
          <a:p>
            <a:pPr>
              <a:spcBef>
                <a:spcPts val="600"/>
              </a:spcBef>
            </a:pPr>
            <a:r>
              <a:rPr lang="en-US" dirty="0"/>
              <a:t>Denomination </a:t>
            </a:r>
          </a:p>
          <a:p>
            <a:pPr lvl="1">
              <a:spcBef>
                <a:spcPts val="600"/>
              </a:spcBef>
            </a:pPr>
            <a:r>
              <a:rPr lang="en-US" dirty="0"/>
              <a:t>As small as $100</a:t>
            </a:r>
          </a:p>
          <a:p>
            <a:pPr lvl="1">
              <a:spcBef>
                <a:spcPts val="600"/>
              </a:spcBef>
            </a:pPr>
            <a:r>
              <a:rPr lang="en-US" dirty="0"/>
              <a:t>$1,000 is more common</a:t>
            </a:r>
          </a:p>
        </p:txBody>
      </p:sp>
    </p:spTree>
    <p:extLst>
      <p:ext uri="{BB962C8B-B14F-4D97-AF65-F5344CB8AC3E}">
        <p14:creationId xmlns:p14="http://schemas.microsoft.com/office/powerpoint/2010/main" val="1063214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Corporate Bonds</a:t>
            </a:r>
          </a:p>
        </p:txBody>
      </p:sp>
      <p:sp>
        <p:nvSpPr>
          <p:cNvPr id="3" name="Content Placeholder 2"/>
          <p:cNvSpPr>
            <a:spLocks noGrp="1"/>
          </p:cNvSpPr>
          <p:nvPr>
            <p:ph sz="quarter" idx="10"/>
          </p:nvPr>
        </p:nvSpPr>
        <p:spPr>
          <a:xfrm>
            <a:off x="457200" y="1371600"/>
            <a:ext cx="8229600" cy="4419600"/>
          </a:xfrm>
        </p:spPr>
        <p:txBody>
          <a:bodyPr/>
          <a:lstStyle/>
          <a:p>
            <a:pPr>
              <a:spcBef>
                <a:spcPts val="600"/>
              </a:spcBef>
            </a:pPr>
            <a:r>
              <a:rPr lang="en-US" dirty="0"/>
              <a:t>Callable bonds:</a:t>
            </a:r>
          </a:p>
          <a:p>
            <a:pPr>
              <a:spcBef>
                <a:spcPts val="600"/>
              </a:spcBef>
            </a:pPr>
            <a:r>
              <a:rPr lang="en-US" dirty="0"/>
              <a:t>Convertible bonds:</a:t>
            </a:r>
          </a:p>
          <a:p>
            <a:pPr>
              <a:spcBef>
                <a:spcPts val="600"/>
              </a:spcBef>
            </a:pPr>
            <a:r>
              <a:rPr lang="en-US" dirty="0" err="1"/>
              <a:t>Puttable</a:t>
            </a:r>
            <a:r>
              <a:rPr lang="en-US" dirty="0"/>
              <a:t> Bonds:</a:t>
            </a:r>
          </a:p>
          <a:p>
            <a:pPr>
              <a:spcBef>
                <a:spcPts val="600"/>
              </a:spcBef>
            </a:pPr>
            <a:r>
              <a:rPr lang="en-US" dirty="0"/>
              <a:t>Floating-rate bonds:</a:t>
            </a:r>
          </a:p>
        </p:txBody>
      </p:sp>
    </p:spTree>
    <p:extLst>
      <p:ext uri="{BB962C8B-B14F-4D97-AF65-F5344CB8AC3E}">
        <p14:creationId xmlns:p14="http://schemas.microsoft.com/office/powerpoint/2010/main" val="2626312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Preferred Stock</a:t>
            </a:r>
          </a:p>
        </p:txBody>
      </p:sp>
      <p:sp>
        <p:nvSpPr>
          <p:cNvPr id="3" name="Content Placeholder 2"/>
          <p:cNvSpPr>
            <a:spLocks noGrp="1"/>
          </p:cNvSpPr>
          <p:nvPr>
            <p:ph sz="quarter" idx="10"/>
          </p:nvPr>
        </p:nvSpPr>
        <p:spPr>
          <a:xfrm>
            <a:off x="457200" y="1371600"/>
            <a:ext cx="8229600" cy="4419600"/>
          </a:xfrm>
        </p:spPr>
        <p:txBody>
          <a:bodyPr/>
          <a:lstStyle/>
          <a:p>
            <a:pPr>
              <a:spcBef>
                <a:spcPts val="600"/>
              </a:spcBef>
            </a:pPr>
            <a:r>
              <a:rPr lang="en-US" dirty="0"/>
              <a:t>Shares characteristics of fixed income and equity </a:t>
            </a:r>
          </a:p>
          <a:p>
            <a:pPr lvl="1">
              <a:spcBef>
                <a:spcPts val="600"/>
              </a:spcBef>
            </a:pPr>
            <a:r>
              <a:rPr lang="en-US" dirty="0"/>
              <a:t>Like Fixed Income</a:t>
            </a:r>
          </a:p>
          <a:p>
            <a:pPr lvl="2">
              <a:spcBef>
                <a:spcPts val="600"/>
              </a:spcBef>
            </a:pPr>
            <a:r>
              <a:rPr lang="en-US" dirty="0"/>
              <a:t>Payments are typically Fixed</a:t>
            </a:r>
          </a:p>
          <a:p>
            <a:pPr lvl="2">
              <a:spcBef>
                <a:spcPts val="600"/>
              </a:spcBef>
            </a:pPr>
            <a:r>
              <a:rPr lang="en-US" dirty="0"/>
              <a:t>Preferred dividends are paid before common</a:t>
            </a:r>
          </a:p>
          <a:p>
            <a:pPr lvl="1">
              <a:spcBef>
                <a:spcPts val="600"/>
              </a:spcBef>
            </a:pPr>
            <a:r>
              <a:rPr lang="en-US" dirty="0"/>
              <a:t>Like Equity</a:t>
            </a:r>
          </a:p>
          <a:p>
            <a:pPr lvl="2">
              <a:spcBef>
                <a:spcPts val="600"/>
              </a:spcBef>
            </a:pPr>
            <a:r>
              <a:rPr lang="en-US" dirty="0"/>
              <a:t>Dividends are paid in perpetuity</a:t>
            </a:r>
          </a:p>
          <a:p>
            <a:pPr lvl="2">
              <a:spcBef>
                <a:spcPts val="600"/>
              </a:spcBef>
            </a:pPr>
            <a:r>
              <a:rPr lang="en-US" dirty="0"/>
              <a:t>Nonpayment does not mean bankruptcy</a:t>
            </a:r>
          </a:p>
          <a:p>
            <a:pPr lvl="2">
              <a:spcBef>
                <a:spcPts val="600"/>
              </a:spcBef>
            </a:pPr>
            <a:r>
              <a:rPr lang="en-US" dirty="0"/>
              <a:t>No tax break</a:t>
            </a:r>
          </a:p>
        </p:txBody>
      </p:sp>
    </p:spTree>
    <p:extLst>
      <p:ext uri="{BB962C8B-B14F-4D97-AF65-F5344CB8AC3E}">
        <p14:creationId xmlns:p14="http://schemas.microsoft.com/office/powerpoint/2010/main" val="299740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International Bonds</a:t>
            </a:r>
          </a:p>
        </p:txBody>
      </p:sp>
      <p:sp>
        <p:nvSpPr>
          <p:cNvPr id="3" name="Content Placeholder 2"/>
          <p:cNvSpPr>
            <a:spLocks noGrp="1"/>
          </p:cNvSpPr>
          <p:nvPr>
            <p:ph sz="quarter" idx="10"/>
          </p:nvPr>
        </p:nvSpPr>
        <p:spPr>
          <a:xfrm>
            <a:off x="457200" y="1371600"/>
            <a:ext cx="8229600" cy="4419600"/>
          </a:xfrm>
        </p:spPr>
        <p:txBody>
          <a:bodyPr/>
          <a:lstStyle/>
          <a:p>
            <a:pPr>
              <a:spcBef>
                <a:spcPts val="600"/>
              </a:spcBef>
            </a:pPr>
            <a:r>
              <a:rPr lang="en-US" dirty="0"/>
              <a:t>Foreign Bonds:</a:t>
            </a:r>
          </a:p>
          <a:p>
            <a:pPr lvl="1">
              <a:spcBef>
                <a:spcPts val="600"/>
              </a:spcBef>
            </a:pPr>
            <a:r>
              <a:rPr lang="en-US" dirty="0"/>
              <a:t>Eurodollar:</a:t>
            </a:r>
          </a:p>
          <a:p>
            <a:pPr lvl="1">
              <a:spcBef>
                <a:spcPts val="600"/>
              </a:spcBef>
            </a:pPr>
            <a:r>
              <a:rPr lang="en-US" dirty="0" err="1"/>
              <a:t>Euroyen</a:t>
            </a:r>
            <a:r>
              <a:rPr lang="en-US" dirty="0"/>
              <a:t>:</a:t>
            </a:r>
          </a:p>
          <a:p>
            <a:pPr lvl="1">
              <a:spcBef>
                <a:spcPts val="600"/>
              </a:spcBef>
            </a:pPr>
            <a:r>
              <a:rPr lang="en-US" dirty="0" err="1"/>
              <a:t>Eurosterling</a:t>
            </a:r>
            <a:r>
              <a:rPr lang="en-US" dirty="0"/>
              <a:t>:</a:t>
            </a:r>
          </a:p>
          <a:p>
            <a:pPr>
              <a:spcBef>
                <a:spcPts val="600"/>
              </a:spcBef>
            </a:pPr>
            <a:r>
              <a:rPr lang="en-US" dirty="0"/>
              <a:t>Eurobonds:	</a:t>
            </a:r>
          </a:p>
          <a:p>
            <a:pPr lvl="1">
              <a:spcBef>
                <a:spcPts val="600"/>
              </a:spcBef>
            </a:pPr>
            <a:r>
              <a:rPr lang="en-US" dirty="0"/>
              <a:t>Yankee Bonds:</a:t>
            </a:r>
          </a:p>
          <a:p>
            <a:pPr lvl="1">
              <a:spcBef>
                <a:spcPts val="600"/>
              </a:spcBef>
            </a:pPr>
            <a:r>
              <a:rPr lang="en-US" dirty="0"/>
              <a:t>Samurai Bonds:</a:t>
            </a:r>
          </a:p>
          <a:p>
            <a:pPr lvl="1">
              <a:spcBef>
                <a:spcPts val="600"/>
              </a:spcBef>
            </a:pPr>
            <a:r>
              <a:rPr lang="en-US" dirty="0"/>
              <a:t>Bulldog Bonds: </a:t>
            </a:r>
          </a:p>
        </p:txBody>
      </p:sp>
    </p:spTree>
    <p:extLst>
      <p:ext uri="{BB962C8B-B14F-4D97-AF65-F5344CB8AC3E}">
        <p14:creationId xmlns:p14="http://schemas.microsoft.com/office/powerpoint/2010/main" val="1377674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22" y="152400"/>
            <a:ext cx="8759536" cy="1143000"/>
          </a:xfrm>
        </p:spPr>
        <p:txBody>
          <a:bodyPr>
            <a:normAutofit/>
          </a:bodyPr>
          <a:lstStyle/>
          <a:p>
            <a:r>
              <a:rPr lang="en-US" dirty="0"/>
              <a:t>Innovation in the Bond Market</a:t>
            </a:r>
          </a:p>
        </p:txBody>
      </p:sp>
      <p:sp>
        <p:nvSpPr>
          <p:cNvPr id="3" name="Content Placeholder 2"/>
          <p:cNvSpPr>
            <a:spLocks noGrp="1"/>
          </p:cNvSpPr>
          <p:nvPr>
            <p:ph sz="quarter" idx="10"/>
          </p:nvPr>
        </p:nvSpPr>
        <p:spPr>
          <a:xfrm>
            <a:off x="457200" y="1371600"/>
            <a:ext cx="8229600" cy="4419600"/>
          </a:xfrm>
        </p:spPr>
        <p:txBody>
          <a:bodyPr/>
          <a:lstStyle/>
          <a:p>
            <a:pPr>
              <a:spcBef>
                <a:spcPts val="600"/>
              </a:spcBef>
            </a:pPr>
            <a:r>
              <a:rPr lang="en-US" dirty="0"/>
              <a:t>Inverse Floaters</a:t>
            </a:r>
          </a:p>
          <a:p>
            <a:pPr>
              <a:spcBef>
                <a:spcPts val="600"/>
              </a:spcBef>
            </a:pPr>
            <a:r>
              <a:rPr lang="en-US" dirty="0"/>
              <a:t>Asset-Backed Bonds</a:t>
            </a:r>
          </a:p>
          <a:p>
            <a:pPr>
              <a:spcBef>
                <a:spcPts val="600"/>
              </a:spcBef>
            </a:pPr>
            <a:r>
              <a:rPr lang="en-US" dirty="0"/>
              <a:t>Catastrophe Bonds</a:t>
            </a:r>
          </a:p>
          <a:p>
            <a:pPr>
              <a:spcBef>
                <a:spcPts val="600"/>
              </a:spcBef>
            </a:pPr>
            <a:r>
              <a:rPr lang="en-US" dirty="0"/>
              <a:t>Indexed Bonds</a:t>
            </a:r>
          </a:p>
          <a:p>
            <a:pPr lvl="1">
              <a:spcBef>
                <a:spcPts val="600"/>
              </a:spcBef>
            </a:pPr>
            <a:r>
              <a:rPr lang="en-US" dirty="0"/>
              <a:t>Treasury Inflation Protected Securities (TIPS)</a:t>
            </a:r>
          </a:p>
        </p:txBody>
      </p:sp>
    </p:spTree>
    <p:extLst>
      <p:ext uri="{BB962C8B-B14F-4D97-AF65-F5344CB8AC3E}">
        <p14:creationId xmlns:p14="http://schemas.microsoft.com/office/powerpoint/2010/main" val="214912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Principal and Interest Payments for TIPS</a:t>
            </a:r>
          </a:p>
        </p:txBody>
      </p:sp>
      <p:graphicFrame>
        <p:nvGraphicFramePr>
          <p:cNvPr id="5" name="Table 4"/>
          <p:cNvGraphicFramePr>
            <a:graphicFrameLocks noGrp="1"/>
          </p:cNvGraphicFramePr>
          <p:nvPr>
            <p:extLst>
              <p:ext uri="{D42A27DB-BD31-4B8C-83A1-F6EECF244321}">
                <p14:modId xmlns:p14="http://schemas.microsoft.com/office/powerpoint/2010/main" val="2000712110"/>
              </p:ext>
            </p:extLst>
          </p:nvPr>
        </p:nvGraphicFramePr>
        <p:xfrm>
          <a:off x="381000" y="2461476"/>
          <a:ext cx="8571230" cy="2262924"/>
        </p:xfrm>
        <a:graphic>
          <a:graphicData uri="http://schemas.openxmlformats.org/drawingml/2006/table">
            <a:tbl>
              <a:tblPr firstRow="1" bandRow="1">
                <a:tableStyleId>{5940675A-B579-460E-94D1-54222C63F5DA}</a:tableStyleId>
              </a:tblPr>
              <a:tblGrid>
                <a:gridCol w="839153">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944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326737">
                  <a:extLst>
                    <a:ext uri="{9D8B030D-6E8A-4147-A177-3AD203B41FA5}">
                      <a16:colId xmlns:a16="http://schemas.microsoft.com/office/drawing/2014/main" val="20004"/>
                    </a:ext>
                  </a:extLst>
                </a:gridCol>
                <a:gridCol w="1825913">
                  <a:extLst>
                    <a:ext uri="{9D8B030D-6E8A-4147-A177-3AD203B41FA5}">
                      <a16:colId xmlns:a16="http://schemas.microsoft.com/office/drawing/2014/main" val="20005"/>
                    </a:ext>
                  </a:extLst>
                </a:gridCol>
                <a:gridCol w="379730">
                  <a:extLst>
                    <a:ext uri="{9D8B030D-6E8A-4147-A177-3AD203B41FA5}">
                      <a16:colId xmlns:a16="http://schemas.microsoft.com/office/drawing/2014/main" val="20006"/>
                    </a:ext>
                  </a:extLst>
                </a:gridCol>
                <a:gridCol w="1466850">
                  <a:extLst>
                    <a:ext uri="{9D8B030D-6E8A-4147-A177-3AD203B41FA5}">
                      <a16:colId xmlns:a16="http://schemas.microsoft.com/office/drawing/2014/main" val="20007"/>
                    </a:ext>
                  </a:extLst>
                </a:gridCol>
              </a:tblGrid>
              <a:tr h="990600">
                <a:tc>
                  <a:txBody>
                    <a:bodyPr/>
                    <a:lstStyle/>
                    <a:p>
                      <a:pPr algn="ctr"/>
                      <a:r>
                        <a:rPr lang="en-US" sz="1400" b="1" dirty="0">
                          <a:latin typeface="Verdana" pitchFamily="34" charset="0"/>
                          <a:ea typeface="Verdana" pitchFamily="34" charset="0"/>
                          <a:cs typeface="Verdana" pitchFamily="34" charset="0"/>
                        </a:rPr>
                        <a:t>Time</a:t>
                      </a:r>
                      <a:r>
                        <a:rPr lang="en-US" sz="1400" b="1" baseline="0" dirty="0">
                          <a:latin typeface="Verdana" pitchFamily="34" charset="0"/>
                          <a:ea typeface="Verdana" pitchFamily="34" charset="0"/>
                          <a:cs typeface="Verdana" pitchFamily="34" charset="0"/>
                        </a:rPr>
                        <a:t> </a:t>
                      </a:r>
                      <a:endParaRPr lang="en-US" sz="1400" b="1" dirty="0">
                        <a:latin typeface="Verdana" pitchFamily="34" charset="0"/>
                        <a:ea typeface="Verdana" pitchFamily="34" charset="0"/>
                        <a:cs typeface="Verdana" pitchFamily="34" charset="0"/>
                      </a:endParaRPr>
                    </a:p>
                  </a:txBody>
                  <a:tcPr anchor="ctr"/>
                </a:tc>
                <a:tc>
                  <a:txBody>
                    <a:bodyPr/>
                    <a:lstStyle/>
                    <a:p>
                      <a:pPr algn="ctr"/>
                      <a:r>
                        <a:rPr lang="en-US" sz="1400" b="1" dirty="0">
                          <a:latin typeface="Verdana" pitchFamily="34" charset="0"/>
                          <a:ea typeface="Verdana" pitchFamily="34" charset="0"/>
                          <a:cs typeface="Verdana" pitchFamily="34" charset="0"/>
                        </a:rPr>
                        <a:t>Inflation in year Just Ended</a:t>
                      </a:r>
                    </a:p>
                  </a:txBody>
                  <a:tcPr anchor="ctr"/>
                </a:tc>
                <a:tc>
                  <a:txBody>
                    <a:bodyPr/>
                    <a:lstStyle/>
                    <a:p>
                      <a:pPr algn="ctr"/>
                      <a:r>
                        <a:rPr lang="en-US" sz="1400" b="1" dirty="0">
                          <a:latin typeface="Verdana" pitchFamily="34" charset="0"/>
                          <a:ea typeface="Verdana" pitchFamily="34" charset="0"/>
                          <a:cs typeface="Verdana" pitchFamily="34" charset="0"/>
                        </a:rPr>
                        <a:t>Par Value</a:t>
                      </a:r>
                    </a:p>
                  </a:txBody>
                  <a:tcPr anchor="ctr"/>
                </a:tc>
                <a:tc>
                  <a:txBody>
                    <a:bodyPr/>
                    <a:lstStyle/>
                    <a:p>
                      <a:pPr algn="ctr"/>
                      <a:r>
                        <a:rPr lang="en-US" sz="1400" b="1" dirty="0">
                          <a:latin typeface="Verdana" pitchFamily="34" charset="0"/>
                          <a:ea typeface="Verdana" pitchFamily="34" charset="0"/>
                          <a:cs typeface="Verdana" pitchFamily="34" charset="0"/>
                        </a:rPr>
                        <a:t>Coupon Payment</a:t>
                      </a:r>
                      <a:r>
                        <a:rPr lang="en-US" sz="1400" b="1" baseline="0" dirty="0">
                          <a:latin typeface="Verdana" pitchFamily="34" charset="0"/>
                          <a:ea typeface="Verdana" pitchFamily="34" charset="0"/>
                          <a:cs typeface="Verdana" pitchFamily="34" charset="0"/>
                        </a:rPr>
                        <a:t> </a:t>
                      </a:r>
                      <a:endParaRPr lang="en-US" sz="1400" b="1" dirty="0">
                        <a:latin typeface="Verdana" pitchFamily="34" charset="0"/>
                        <a:ea typeface="Verdana" pitchFamily="34" charset="0"/>
                        <a:cs typeface="Verdana" pitchFamily="34" charset="0"/>
                      </a:endParaRPr>
                    </a:p>
                  </a:txBody>
                  <a:tcPr anchor="ctr"/>
                </a:tc>
                <a:tc>
                  <a:txBody>
                    <a:bodyPr/>
                    <a:lstStyle/>
                    <a:p>
                      <a:pPr algn="ctr"/>
                      <a:r>
                        <a:rPr lang="en-US" sz="1400" b="1" dirty="0">
                          <a:latin typeface="Verdana" pitchFamily="34" charset="0"/>
                          <a:ea typeface="Verdana" pitchFamily="34" charset="0"/>
                          <a:cs typeface="Verdana" pitchFamily="34" charset="0"/>
                        </a:rPr>
                        <a:t>+</a:t>
                      </a:r>
                    </a:p>
                  </a:txBody>
                  <a:tcPr anchor="ctr"/>
                </a:tc>
                <a:tc>
                  <a:txBody>
                    <a:bodyPr/>
                    <a:lstStyle/>
                    <a:p>
                      <a:pPr algn="ctr"/>
                      <a:r>
                        <a:rPr lang="en-US" sz="1400" b="1" dirty="0">
                          <a:latin typeface="Verdana" pitchFamily="34" charset="0"/>
                          <a:ea typeface="Verdana" pitchFamily="34" charset="0"/>
                          <a:cs typeface="Verdana" pitchFamily="34" charset="0"/>
                        </a:rPr>
                        <a:t>Principal</a:t>
                      </a:r>
                      <a:r>
                        <a:rPr lang="en-US" sz="1400" b="1" baseline="0" dirty="0">
                          <a:latin typeface="Verdana" pitchFamily="34" charset="0"/>
                          <a:ea typeface="Verdana" pitchFamily="34" charset="0"/>
                          <a:cs typeface="Verdana" pitchFamily="34" charset="0"/>
                        </a:rPr>
                        <a:t> Repayment </a:t>
                      </a:r>
                      <a:endParaRPr lang="en-US" sz="1400" b="1" dirty="0">
                        <a:latin typeface="Verdana" pitchFamily="34" charset="0"/>
                        <a:ea typeface="Verdana" pitchFamily="34" charset="0"/>
                        <a:cs typeface="Verdana" pitchFamily="34" charset="0"/>
                      </a:endParaRPr>
                    </a:p>
                  </a:txBody>
                  <a:tcPr anchor="ctr"/>
                </a:tc>
                <a:tc>
                  <a:txBody>
                    <a:bodyPr/>
                    <a:lstStyle/>
                    <a:p>
                      <a:pPr algn="ctr"/>
                      <a:r>
                        <a:rPr lang="en-US" sz="1400" b="1" dirty="0">
                          <a:latin typeface="Verdana" pitchFamily="34" charset="0"/>
                          <a:ea typeface="Verdana" pitchFamily="34" charset="0"/>
                          <a:cs typeface="Verdana" pitchFamily="34" charset="0"/>
                        </a:rPr>
                        <a:t>=</a:t>
                      </a:r>
                    </a:p>
                  </a:txBody>
                  <a:tcPr anchor="ctr"/>
                </a:tc>
                <a:tc>
                  <a:txBody>
                    <a:bodyPr/>
                    <a:lstStyle/>
                    <a:p>
                      <a:pPr algn="ctr"/>
                      <a:r>
                        <a:rPr lang="en-US" sz="1400" b="1" dirty="0">
                          <a:latin typeface="Verdana" pitchFamily="34" charset="0"/>
                          <a:ea typeface="Verdana" pitchFamily="34" charset="0"/>
                          <a:cs typeface="Verdana" pitchFamily="34" charset="0"/>
                        </a:rPr>
                        <a:t>Total</a:t>
                      </a:r>
                      <a:r>
                        <a:rPr lang="en-US" sz="1400" b="1" baseline="0" dirty="0">
                          <a:latin typeface="Verdana" pitchFamily="34" charset="0"/>
                          <a:ea typeface="Verdana" pitchFamily="34" charset="0"/>
                          <a:cs typeface="Verdana" pitchFamily="34" charset="0"/>
                        </a:rPr>
                        <a:t> Payment</a:t>
                      </a:r>
                      <a:endParaRPr lang="en-US" sz="14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335280">
                <a:tc>
                  <a:txBody>
                    <a:bodyPr/>
                    <a:lstStyle/>
                    <a:p>
                      <a:r>
                        <a:rPr lang="en-US" sz="1400" dirty="0">
                          <a:latin typeface="Verdana" pitchFamily="34" charset="0"/>
                          <a:ea typeface="Verdana" pitchFamily="34" charset="0"/>
                          <a:cs typeface="Verdana" pitchFamily="34" charset="0"/>
                        </a:rPr>
                        <a:t>0</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r>
                        <a:rPr lang="en-US" sz="1400" dirty="0">
                          <a:latin typeface="Verdana" pitchFamily="34" charset="0"/>
                          <a:ea typeface="Verdana" pitchFamily="34" charset="0"/>
                          <a:cs typeface="Verdana" pitchFamily="34" charset="0"/>
                        </a:rPr>
                        <a:t>$1,000.00</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endParaRPr lang="en-US" sz="1400" baseline="0" dirty="0">
                        <a:latin typeface="Verdana" pitchFamily="34" charset="0"/>
                        <a:ea typeface="Verdana" pitchFamily="34" charset="0"/>
                        <a:cs typeface="Verdana" pitchFamily="34" charset="0"/>
                      </a:endParaRP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endParaRPr lang="en-US" sz="1400" dirty="0">
                        <a:latin typeface="Verdana" pitchFamily="34" charset="0"/>
                        <a:ea typeface="Verdana" pitchFamily="34" charset="0"/>
                        <a:cs typeface="Verdana" pitchFamily="34" charset="0"/>
                      </a:endParaRPr>
                    </a:p>
                  </a:txBody>
                  <a:tcPr/>
                </a:tc>
                <a:extLst>
                  <a:ext uri="{0D108BD9-81ED-4DB2-BD59-A6C34878D82A}">
                    <a16:rowId xmlns:a16="http://schemas.microsoft.com/office/drawing/2014/main" val="10001"/>
                  </a:ext>
                </a:extLst>
              </a:tr>
              <a:tr h="312348">
                <a:tc>
                  <a:txBody>
                    <a:bodyPr/>
                    <a:lstStyle/>
                    <a:p>
                      <a:r>
                        <a:rPr lang="en-US" sz="1400" dirty="0">
                          <a:latin typeface="Verdana" pitchFamily="34" charset="0"/>
                          <a:ea typeface="Verdana" pitchFamily="34" charset="0"/>
                          <a:cs typeface="Verdana" pitchFamily="34" charset="0"/>
                        </a:rPr>
                        <a:t>1</a:t>
                      </a:r>
                    </a:p>
                  </a:txBody>
                  <a:tcPr/>
                </a:tc>
                <a:tc>
                  <a:txBody>
                    <a:bodyPr/>
                    <a:lstStyle/>
                    <a:p>
                      <a:pPr algn="r"/>
                      <a:r>
                        <a:rPr lang="en-US" sz="1400" dirty="0">
                          <a:latin typeface="Verdana" pitchFamily="34" charset="0"/>
                          <a:ea typeface="Verdana" pitchFamily="34" charset="0"/>
                          <a:cs typeface="Verdana" pitchFamily="34" charset="0"/>
                        </a:rPr>
                        <a:t>2%</a:t>
                      </a:r>
                    </a:p>
                  </a:txBody>
                  <a:tcPr/>
                </a:tc>
                <a:tc>
                  <a:txBody>
                    <a:bodyPr/>
                    <a:lstStyle/>
                    <a:p>
                      <a:pPr algn="r"/>
                      <a:r>
                        <a:rPr lang="en-US" sz="1400" dirty="0">
                          <a:latin typeface="Verdana" pitchFamily="34" charset="0"/>
                          <a:ea typeface="Verdana" pitchFamily="34" charset="0"/>
                          <a:cs typeface="Verdana" pitchFamily="34" charset="0"/>
                        </a:rPr>
                        <a:t>1,020.00</a:t>
                      </a:r>
                    </a:p>
                  </a:txBody>
                  <a:tcPr/>
                </a:tc>
                <a:tc>
                  <a:txBody>
                    <a:bodyPr/>
                    <a:lstStyle/>
                    <a:p>
                      <a:pPr algn="r"/>
                      <a:r>
                        <a:rPr lang="en-US" sz="1400" dirty="0">
                          <a:latin typeface="Verdana" pitchFamily="34" charset="0"/>
                          <a:ea typeface="Verdana" pitchFamily="34" charset="0"/>
                          <a:cs typeface="Verdana" pitchFamily="34" charset="0"/>
                        </a:rPr>
                        <a:t>$40.80</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marL="0" indent="0" algn="r"/>
                      <a:r>
                        <a:rPr lang="en-US" sz="1400" dirty="0">
                          <a:latin typeface="Verdana" pitchFamily="34" charset="0"/>
                          <a:ea typeface="Verdana" pitchFamily="34" charset="0"/>
                          <a:cs typeface="Verdana" pitchFamily="34" charset="0"/>
                        </a:rPr>
                        <a:t>$        </a:t>
                      </a:r>
                      <a:r>
                        <a:rPr lang="en-US" sz="1400" baseline="0" dirty="0">
                          <a:latin typeface="Verdana" pitchFamily="34" charset="0"/>
                          <a:ea typeface="Verdana" pitchFamily="34" charset="0"/>
                          <a:cs typeface="Verdana" pitchFamily="34" charset="0"/>
                        </a:rPr>
                        <a:t> 0</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      40.80</a:t>
                      </a:r>
                    </a:p>
                  </a:txBody>
                  <a:tcPr/>
                </a:tc>
                <a:extLst>
                  <a:ext uri="{0D108BD9-81ED-4DB2-BD59-A6C34878D82A}">
                    <a16:rowId xmlns:a16="http://schemas.microsoft.com/office/drawing/2014/main" val="10002"/>
                  </a:ext>
                </a:extLst>
              </a:tr>
              <a:tr h="312348">
                <a:tc>
                  <a:txBody>
                    <a:bodyPr/>
                    <a:lstStyle/>
                    <a:p>
                      <a:r>
                        <a:rPr lang="en-US" sz="1400" dirty="0">
                          <a:latin typeface="Verdana" pitchFamily="34" charset="0"/>
                          <a:ea typeface="Verdana" pitchFamily="34" charset="0"/>
                          <a:cs typeface="Verdana" pitchFamily="34" charset="0"/>
                        </a:rPr>
                        <a:t>2</a:t>
                      </a:r>
                    </a:p>
                  </a:txBody>
                  <a:tcPr/>
                </a:tc>
                <a:tc>
                  <a:txBody>
                    <a:bodyPr/>
                    <a:lstStyle/>
                    <a:p>
                      <a:pPr algn="r"/>
                      <a:r>
                        <a:rPr lang="en-US" sz="1400" dirty="0">
                          <a:latin typeface="Verdana" pitchFamily="34" charset="0"/>
                          <a:ea typeface="Verdana" pitchFamily="34" charset="0"/>
                          <a:cs typeface="Verdana" pitchFamily="34" charset="0"/>
                        </a:rPr>
                        <a:t>3</a:t>
                      </a:r>
                    </a:p>
                  </a:txBody>
                  <a:tcPr/>
                </a:tc>
                <a:tc>
                  <a:txBody>
                    <a:bodyPr/>
                    <a:lstStyle/>
                    <a:p>
                      <a:pPr algn="r"/>
                      <a:r>
                        <a:rPr lang="en-US" sz="1400" dirty="0">
                          <a:latin typeface="Verdana" pitchFamily="34" charset="0"/>
                          <a:ea typeface="Verdana" pitchFamily="34" charset="0"/>
                          <a:cs typeface="Verdana" pitchFamily="34" charset="0"/>
                        </a:rPr>
                        <a:t>1,050.60</a:t>
                      </a:r>
                    </a:p>
                  </a:txBody>
                  <a:tcPr/>
                </a:tc>
                <a:tc>
                  <a:txBody>
                    <a:bodyPr/>
                    <a:lstStyle/>
                    <a:p>
                      <a:pPr algn="r"/>
                      <a:r>
                        <a:rPr lang="en-US" sz="1400" dirty="0">
                          <a:latin typeface="Verdana" pitchFamily="34" charset="0"/>
                          <a:ea typeface="Verdana" pitchFamily="34" charset="0"/>
                          <a:cs typeface="Verdana" pitchFamily="34" charset="0"/>
                        </a:rPr>
                        <a:t>42.02</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r>
                        <a:rPr lang="en-US" sz="1400" dirty="0">
                          <a:latin typeface="Verdana" pitchFamily="34" charset="0"/>
                          <a:ea typeface="Verdana" pitchFamily="34" charset="0"/>
                          <a:cs typeface="Verdana" pitchFamily="34" charset="0"/>
                        </a:rPr>
                        <a:t>0</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r>
                        <a:rPr lang="en-US" sz="1400" dirty="0">
                          <a:latin typeface="Verdana" pitchFamily="34" charset="0"/>
                          <a:ea typeface="Verdana" pitchFamily="34" charset="0"/>
                          <a:cs typeface="Verdana" pitchFamily="34" charset="0"/>
                        </a:rPr>
                        <a:t>42.02</a:t>
                      </a:r>
                    </a:p>
                  </a:txBody>
                  <a:tcPr/>
                </a:tc>
                <a:extLst>
                  <a:ext uri="{0D108BD9-81ED-4DB2-BD59-A6C34878D82A}">
                    <a16:rowId xmlns:a16="http://schemas.microsoft.com/office/drawing/2014/main" val="10003"/>
                  </a:ext>
                </a:extLst>
              </a:tr>
              <a:tr h="312348">
                <a:tc>
                  <a:txBody>
                    <a:bodyPr/>
                    <a:lstStyle/>
                    <a:p>
                      <a:r>
                        <a:rPr lang="en-US" sz="1400" dirty="0">
                          <a:latin typeface="Verdana" pitchFamily="34" charset="0"/>
                          <a:ea typeface="Verdana" pitchFamily="34" charset="0"/>
                          <a:cs typeface="Verdana" pitchFamily="34" charset="0"/>
                        </a:rPr>
                        <a:t>3</a:t>
                      </a:r>
                    </a:p>
                  </a:txBody>
                  <a:tcPr/>
                </a:tc>
                <a:tc>
                  <a:txBody>
                    <a:bodyPr/>
                    <a:lstStyle/>
                    <a:p>
                      <a:pPr algn="r"/>
                      <a:r>
                        <a:rPr lang="en-US" sz="1400" dirty="0">
                          <a:latin typeface="Verdana" pitchFamily="34" charset="0"/>
                          <a:ea typeface="Verdana" pitchFamily="34" charset="0"/>
                          <a:cs typeface="Verdana" pitchFamily="34" charset="0"/>
                        </a:rPr>
                        <a:t>1</a:t>
                      </a:r>
                    </a:p>
                  </a:txBody>
                  <a:tcPr/>
                </a:tc>
                <a:tc>
                  <a:txBody>
                    <a:bodyPr/>
                    <a:lstStyle/>
                    <a:p>
                      <a:pPr algn="r"/>
                      <a:r>
                        <a:rPr lang="en-US" sz="1400" dirty="0">
                          <a:latin typeface="Verdana" pitchFamily="34" charset="0"/>
                          <a:ea typeface="Verdana" pitchFamily="34" charset="0"/>
                          <a:cs typeface="Verdana" pitchFamily="34" charset="0"/>
                        </a:rPr>
                        <a:t>1,061.11</a:t>
                      </a:r>
                    </a:p>
                  </a:txBody>
                  <a:tcPr/>
                </a:tc>
                <a:tc>
                  <a:txBody>
                    <a:bodyPr/>
                    <a:lstStyle/>
                    <a:p>
                      <a:pPr algn="r"/>
                      <a:r>
                        <a:rPr lang="en-US" sz="1400" dirty="0">
                          <a:latin typeface="Verdana" pitchFamily="34" charset="0"/>
                          <a:ea typeface="Verdana" pitchFamily="34" charset="0"/>
                          <a:cs typeface="Verdana" pitchFamily="34" charset="0"/>
                        </a:rPr>
                        <a:t>42.44</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r>
                        <a:rPr lang="en-US" sz="1400" dirty="0">
                          <a:latin typeface="Verdana" pitchFamily="34" charset="0"/>
                          <a:ea typeface="Verdana" pitchFamily="34" charset="0"/>
                          <a:cs typeface="Verdana" pitchFamily="34" charset="0"/>
                        </a:rPr>
                        <a:t>1,061.11</a:t>
                      </a:r>
                    </a:p>
                  </a:txBody>
                  <a:tcPr/>
                </a:tc>
                <a:tc>
                  <a:txBody>
                    <a:bodyPr/>
                    <a:lstStyle/>
                    <a:p>
                      <a:pPr algn="r"/>
                      <a:endParaRPr lang="en-US" sz="1400" dirty="0">
                        <a:latin typeface="Verdana" pitchFamily="34" charset="0"/>
                        <a:ea typeface="Verdana" pitchFamily="34" charset="0"/>
                        <a:cs typeface="Verdana" pitchFamily="34" charset="0"/>
                      </a:endParaRPr>
                    </a:p>
                  </a:txBody>
                  <a:tcPr/>
                </a:tc>
                <a:tc>
                  <a:txBody>
                    <a:bodyPr/>
                    <a:lstStyle/>
                    <a:p>
                      <a:pPr algn="r"/>
                      <a:r>
                        <a:rPr lang="en-US" sz="1400" dirty="0">
                          <a:latin typeface="Verdana" pitchFamily="34" charset="0"/>
                          <a:ea typeface="Verdana" pitchFamily="34" charset="0"/>
                          <a:cs typeface="Verdana" pitchFamily="34" charset="0"/>
                        </a:rPr>
                        <a:t>1,103.55</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86553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767</TotalTime>
  <Words>1684</Words>
  <Application>Microsoft Office PowerPoint</Application>
  <PresentationFormat>On-screen Show (4:3)</PresentationFormat>
  <Paragraphs>351</Paragraphs>
  <Slides>38</Slides>
  <Notes>34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ＭＳ Ｐゴシック</vt:lpstr>
      <vt:lpstr>Arial</vt:lpstr>
      <vt:lpstr>Calibri</vt:lpstr>
      <vt:lpstr>Courier New</vt:lpstr>
      <vt:lpstr>Verdana</vt:lpstr>
      <vt:lpstr>Wingdings</vt:lpstr>
      <vt:lpstr>Office Theme</vt:lpstr>
      <vt:lpstr>Equation</vt:lpstr>
      <vt:lpstr>Chapter 14</vt:lpstr>
      <vt:lpstr>Overview</vt:lpstr>
      <vt:lpstr>Bond Characteristics</vt:lpstr>
      <vt:lpstr>U.S. Treasury Bonds</vt:lpstr>
      <vt:lpstr>Corporate Bonds</vt:lpstr>
      <vt:lpstr>Preferred Stock</vt:lpstr>
      <vt:lpstr>International Bonds</vt:lpstr>
      <vt:lpstr>Innovation in the Bond Market</vt:lpstr>
      <vt:lpstr>Principal and Interest Payments for TIPS</vt:lpstr>
      <vt:lpstr>Bond Pricing (1 of 2)</vt:lpstr>
      <vt:lpstr>Bond Pricing (2 of 2)</vt:lpstr>
      <vt:lpstr>Bond Prices and Yields</vt:lpstr>
      <vt:lpstr>The Inverse Relationship Between Bond Prices and Yields</vt:lpstr>
      <vt:lpstr>Table 14.2 Bond Prices at Different Interest Rates</vt:lpstr>
      <vt:lpstr>Bond Yields: Yield to Maturity</vt:lpstr>
      <vt:lpstr>Yield to Maturity Example</vt:lpstr>
      <vt:lpstr>Bond Yields: YTM Versus Current Yield (1 of 2)</vt:lpstr>
      <vt:lpstr>Bond Yields: YTM Versus Current Yield (2 of 2)</vt:lpstr>
      <vt:lpstr>Bond Yields: Yield to Call</vt:lpstr>
      <vt:lpstr>Bond Prices: Callable and Straight Debt</vt:lpstr>
      <vt:lpstr>Bond Yields: Realized Yield versus YTM</vt:lpstr>
      <vt:lpstr>Growth of Invested Funds</vt:lpstr>
      <vt:lpstr>Prices over Time of 30-Year Maturity Bonds</vt:lpstr>
      <vt:lpstr>Bond Prices Over Time: YTM versus HPR</vt:lpstr>
      <vt:lpstr>The Price of a 30-Year Zero-Coupon Bond over Time</vt:lpstr>
      <vt:lpstr>Default Risk and Bond Pricing (1 of 2)</vt:lpstr>
      <vt:lpstr>Default Risk and Bond Pricing (2 of 2)</vt:lpstr>
      <vt:lpstr>Financial Ratios and Default Risk by Rating Class, Long-Term Debt (1 of 2)</vt:lpstr>
      <vt:lpstr>Financial Ratios and Default Risk by Rating Class, Long-Term Debt (2 of 2)</vt:lpstr>
      <vt:lpstr>Discriminant Analysis</vt:lpstr>
      <vt:lpstr>Default Risk and Bond Pricing:  Bond Indentures</vt:lpstr>
      <vt:lpstr>YTM and Default Risk</vt:lpstr>
      <vt:lpstr>Altman Z-Score and Default Risk</vt:lpstr>
      <vt:lpstr>Yield Spreads </vt:lpstr>
      <vt:lpstr>Default Risk and CDS (1 of 2)</vt:lpstr>
      <vt:lpstr>Default Risk and CDS (2 of 2)</vt:lpstr>
      <vt:lpstr>Figure 14.13 Collateralized Debt Obligations</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 Bond Prices and Yields</dc:title>
  <dc:creator>Bodie</dc:creator>
  <cp:lastModifiedBy>Malvine Litten</cp:lastModifiedBy>
  <cp:revision>192</cp:revision>
  <dcterms:created xsi:type="dcterms:W3CDTF">2017-03-16T02:07:36Z</dcterms:created>
  <dcterms:modified xsi:type="dcterms:W3CDTF">2017-07-31T18:10:22Z</dcterms:modified>
</cp:coreProperties>
</file>