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408" r:id="rId2"/>
    <p:sldId id="407" r:id="rId3"/>
    <p:sldId id="364" r:id="rId4"/>
    <p:sldId id="406" r:id="rId5"/>
    <p:sldId id="404" r:id="rId6"/>
    <p:sldId id="365" r:id="rId7"/>
    <p:sldId id="409" r:id="rId8"/>
    <p:sldId id="410" r:id="rId9"/>
    <p:sldId id="411" r:id="rId10"/>
    <p:sldId id="412" r:id="rId11"/>
    <p:sldId id="41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7" autoAdjust="0"/>
    <p:restoredTop sz="94660"/>
  </p:normalViewPr>
  <p:slideViewPr>
    <p:cSldViewPr snapToGrid="0">
      <p:cViewPr>
        <p:scale>
          <a:sx n="80" d="100"/>
          <a:sy n="80" d="100"/>
        </p:scale>
        <p:origin x="-40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BE18E-2376-43E8-89BA-413133E06335}"/>
              </a:ext>
            </a:extLst>
          </p:cNvPr>
          <p:cNvSpPr>
            <a:spLocks noGrp="1"/>
          </p:cNvSpPr>
          <p:nvPr>
            <p:ph type="ctrTitle"/>
          </p:nvPr>
        </p:nvSpPr>
        <p:spPr/>
        <p:txBody>
          <a:bodyPr>
            <a:normAutofit/>
          </a:bodyPr>
          <a:lstStyle/>
          <a:p>
            <a:r>
              <a:rPr lang="en-US" sz="2800" dirty="0"/>
              <a:t>Treatment of inventories and development costs</a:t>
            </a:r>
          </a:p>
        </p:txBody>
      </p:sp>
    </p:spTree>
    <p:extLst>
      <p:ext uri="{BB962C8B-B14F-4D97-AF65-F5344CB8AC3E}">
        <p14:creationId xmlns:p14="http://schemas.microsoft.com/office/powerpoint/2010/main" val="1901396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6D651BB0-1DFD-4941-83DD-704006F6B13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
                <a:solidFill>
                  <a:srgbClr val="FFFFFF"/>
                </a:solidFill>
              </a14:hiddenFill>
            </a:ext>
          </a:extLst>
        </p:spPr>
      </p:pic>
      <p:sp>
        <p:nvSpPr>
          <p:cNvPr id="9" name="Round Diagonal Corner Rectangle 6">
            <a:extLst>
              <a:ext uri="{FF2B5EF4-FFF2-40B4-BE49-F238E27FC236}">
                <a16:creationId xmlns:a16="http://schemas.microsoft.com/office/drawing/2014/main" id="{3D66C6E3-EBD2-40B7-8FD8-D6D2250FC48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0544" y="808057"/>
            <a:ext cx="10227733" cy="5234394"/>
          </a:xfrm>
          <a:prstGeom prst="round2DiagRect">
            <a:avLst>
              <a:gd name="adj1" fmla="val 6185"/>
              <a:gd name="adj2" fmla="val 0"/>
            </a:avLst>
          </a:prstGeom>
          <a:solidFill>
            <a:srgbClr val="FFFFFF"/>
          </a:solid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F99D44BD-FF66-42A9-9C47-27BD28C95405}"/>
              </a:ext>
            </a:extLst>
          </p:cNvPr>
          <p:cNvPicPr>
            <a:picLocks noChangeAspect="1"/>
          </p:cNvPicPr>
          <p:nvPr/>
        </p:nvPicPr>
        <p:blipFill>
          <a:blip r:embed="rId4"/>
          <a:stretch>
            <a:fillRect/>
          </a:stretch>
        </p:blipFill>
        <p:spPr>
          <a:xfrm>
            <a:off x="1930573" y="1136606"/>
            <a:ext cx="8327674" cy="4577297"/>
          </a:xfrm>
          <a:prstGeom prst="rect">
            <a:avLst/>
          </a:prstGeom>
        </p:spPr>
      </p:pic>
    </p:spTree>
    <p:extLst>
      <p:ext uri="{BB962C8B-B14F-4D97-AF65-F5344CB8AC3E}">
        <p14:creationId xmlns:p14="http://schemas.microsoft.com/office/powerpoint/2010/main" val="3303917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sp useBgFill="1">
        <p:nvSpPr>
          <p:cNvPr id="44" name="Rectangle 6">
            <a:extLst>
              <a:ext uri="{FF2B5EF4-FFF2-40B4-BE49-F238E27FC236}">
                <a16:creationId xmlns:a16="http://schemas.microsoft.com/office/drawing/2014/main" id="{933B46D5-42D5-4194-B895-B45DCFF2230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8">
            <a:extLst>
              <a:ext uri="{FF2B5EF4-FFF2-40B4-BE49-F238E27FC236}">
                <a16:creationId xmlns:a16="http://schemas.microsoft.com/office/drawing/2014/main" id="{18896DCC-8879-4CF3-BB2D-0C535C80597E}"/>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2281238" cy="5289551"/>
            <a:chOff x="0" y="-1"/>
            <a:chExt cx="2281238" cy="5289551"/>
          </a:xfrm>
        </p:grpSpPr>
        <p:sp>
          <p:nvSpPr>
            <p:cNvPr id="10" name="Rectangle 9">
              <a:extLst>
                <a:ext uri="{FF2B5EF4-FFF2-40B4-BE49-F238E27FC236}">
                  <a16:creationId xmlns:a16="http://schemas.microsoft.com/office/drawing/2014/main" id="{534630B0-6EE6-4DFE-9FC5-0988FED6CB4B}"/>
                </a:ext>
              </a:extLst>
            </p:cNvPr>
            <p:cNvSpPr>
              <a:spLocks noChangeArrowheads="1"/>
            </p:cNvSpPr>
            <p:nvPr>
              <p:extLst>
                <p:ext uri="{386F3935-93C4-4BCD-93E2-E3B085C9AB24}">
                  <p16:designElem xmlns:p16="http://schemas.microsoft.com/office/powerpoint/2015/main" val="1"/>
                </p:ext>
              </p:extLst>
            </p:nvPr>
          </p:nvSpPr>
          <p:spPr bwMode="auto">
            <a:xfrm>
              <a:off x="1209675" y="4762"/>
              <a:ext cx="23813" cy="2181225"/>
            </a:xfrm>
            <a:prstGeom prst="rect">
              <a:avLst/>
            </a:pr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miter lim="800000"/>
                  <a:headEnd/>
                  <a:tailEnd/>
                </a14:hiddenLine>
              </a:ext>
            </a:extLst>
          </p:spPr>
        </p:sp>
        <p:sp>
          <p:nvSpPr>
            <p:cNvPr id="11" name="Freeform 6">
              <a:extLst>
                <a:ext uri="{FF2B5EF4-FFF2-40B4-BE49-F238E27FC236}">
                  <a16:creationId xmlns:a16="http://schemas.microsoft.com/office/drawing/2014/main" id="{605C0C27-BDE8-4899-B838-C0DC2EAB8C39}"/>
                </a:ext>
              </a:extLst>
            </p:cNvPr>
            <p:cNvSpPr>
              <a:spLocks noEditPoints="1"/>
            </p:cNvSpPr>
            <p:nvPr>
              <p:extLst>
                <p:ext uri="{386F3935-93C4-4BCD-93E2-E3B085C9AB24}">
                  <p16:designElem xmlns:p16="http://schemas.microsoft.com/office/powerpoint/2015/main" val="1"/>
                </p:ext>
              </p:extLst>
            </p:nvPr>
          </p:nvSpPr>
          <p:spPr bwMode="auto">
            <a:xfrm>
              <a:off x="1128713" y="2176462"/>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2" name="Freeform 7">
              <a:extLst>
                <a:ext uri="{FF2B5EF4-FFF2-40B4-BE49-F238E27FC236}">
                  <a16:creationId xmlns:a16="http://schemas.microsoft.com/office/drawing/2014/main" id="{EDC3E8DB-0AA9-4C49-A986-24A6D44A5216}"/>
                </a:ext>
              </a:extLst>
            </p:cNvPr>
            <p:cNvSpPr>
              <a:spLocks noEditPoints="1"/>
            </p:cNvSpPr>
            <p:nvPr>
              <p:extLst>
                <p:ext uri="{386F3935-93C4-4BCD-93E2-E3B085C9AB24}">
                  <p16:designElem xmlns:p16="http://schemas.microsoft.com/office/powerpoint/2015/main" val="1"/>
                </p:ext>
              </p:extLst>
            </p:nvPr>
          </p:nvSpPr>
          <p:spPr bwMode="auto">
            <a:xfrm>
              <a:off x="1123950" y="4021137"/>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3" name="Rectangle 12">
              <a:extLst>
                <a:ext uri="{FF2B5EF4-FFF2-40B4-BE49-F238E27FC236}">
                  <a16:creationId xmlns:a16="http://schemas.microsoft.com/office/drawing/2014/main" id="{334CA156-4C5B-4EAD-99BC-E2C734D5A5B5}"/>
                </a:ext>
              </a:extLst>
            </p:cNvPr>
            <p:cNvSpPr>
              <a:spLocks noChangeArrowheads="1"/>
            </p:cNvSpPr>
            <p:nvPr>
              <p:extLst>
                <p:ext uri="{386F3935-93C4-4BCD-93E2-E3B085C9AB24}">
                  <p16:designElem xmlns:p16="http://schemas.microsoft.com/office/powerpoint/2015/main" val="1"/>
                </p:ext>
              </p:extLst>
            </p:nvPr>
          </p:nvSpPr>
          <p:spPr bwMode="auto">
            <a:xfrm>
              <a:off x="414338" y="9524"/>
              <a:ext cx="28575" cy="4481513"/>
            </a:xfrm>
            <a:prstGeom prst="rect">
              <a:avLst/>
            </a:pr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miter lim="800000"/>
                  <a:headEnd/>
                  <a:tailEnd/>
                </a14:hiddenLine>
              </a:ext>
            </a:extLst>
          </p:spPr>
        </p:sp>
        <p:sp>
          <p:nvSpPr>
            <p:cNvPr id="14" name="Freeform 9">
              <a:extLst>
                <a:ext uri="{FF2B5EF4-FFF2-40B4-BE49-F238E27FC236}">
                  <a16:creationId xmlns:a16="http://schemas.microsoft.com/office/drawing/2014/main" id="{5E568387-0266-4411-9330-8E9CD9B8233A}"/>
                </a:ext>
              </a:extLst>
            </p:cNvPr>
            <p:cNvSpPr>
              <a:spLocks noEditPoints="1"/>
            </p:cNvSpPr>
            <p:nvPr>
              <p:extLst>
                <p:ext uri="{386F3935-93C4-4BCD-93E2-E3B085C9AB24}">
                  <p16:designElem xmlns:p16="http://schemas.microsoft.com/office/powerpoint/2015/main" val="1"/>
                </p:ext>
              </p:extLst>
            </p:nvPr>
          </p:nvSpPr>
          <p:spPr bwMode="auto">
            <a:xfrm>
              <a:off x="333375" y="4481512"/>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5" name="Freeform 10">
              <a:extLst>
                <a:ext uri="{FF2B5EF4-FFF2-40B4-BE49-F238E27FC236}">
                  <a16:creationId xmlns:a16="http://schemas.microsoft.com/office/drawing/2014/main" id="{C84DAA3E-ACD2-4620-8906-7C7280CEBC6C}"/>
                </a:ext>
              </a:extLst>
            </p:cNvPr>
            <p:cNvSpPr/>
            <p:nvPr>
              <p:extLst>
                <p:ext uri="{386F3935-93C4-4BCD-93E2-E3B085C9AB24}">
                  <p16:designElem xmlns:p16="http://schemas.microsoft.com/office/powerpoint/2015/main" val="1"/>
                </p:ext>
              </p:extLst>
            </p:nvPr>
          </p:nvSpPr>
          <p:spPr bwMode="auto">
            <a:xfrm>
              <a:off x="190500" y="9524"/>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6" name="Freeform 11">
              <a:extLst>
                <a:ext uri="{FF2B5EF4-FFF2-40B4-BE49-F238E27FC236}">
                  <a16:creationId xmlns:a16="http://schemas.microsoft.com/office/drawing/2014/main" id="{2D86F227-CF83-476B-B657-D6B0C53B3A3A}"/>
                </a:ext>
              </a:extLst>
            </p:cNvPr>
            <p:cNvSpPr/>
            <p:nvPr>
              <p:extLst>
                <p:ext uri="{386F3935-93C4-4BCD-93E2-E3B085C9AB24}">
                  <p16:designElem xmlns:p16="http://schemas.microsoft.com/office/powerpoint/2015/main" val="1"/>
                </p:ext>
              </p:extLst>
            </p:nvPr>
          </p:nvSpPr>
          <p:spPr bwMode="auto">
            <a:xfrm>
              <a:off x="1290638" y="14287"/>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7" name="Freeform 12">
              <a:extLst>
                <a:ext uri="{FF2B5EF4-FFF2-40B4-BE49-F238E27FC236}">
                  <a16:creationId xmlns:a16="http://schemas.microsoft.com/office/drawing/2014/main" id="{14934B78-B04C-4CFA-A64D-EFA402E14EFB}"/>
                </a:ext>
              </a:extLst>
            </p:cNvPr>
            <p:cNvSpPr>
              <a:spLocks noEditPoints="1"/>
            </p:cNvSpPr>
            <p:nvPr>
              <p:extLst>
                <p:ext uri="{386F3935-93C4-4BCD-93E2-E3B085C9AB24}">
                  <p16:designElem xmlns:p16="http://schemas.microsoft.com/office/powerpoint/2015/main" val="1"/>
                </p:ext>
              </p:extLst>
            </p:nvPr>
          </p:nvSpPr>
          <p:spPr bwMode="auto">
            <a:xfrm>
              <a:off x="1600200" y="1801812"/>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8" name="Freeform 13">
              <a:extLst>
                <a:ext uri="{FF2B5EF4-FFF2-40B4-BE49-F238E27FC236}">
                  <a16:creationId xmlns:a16="http://schemas.microsoft.com/office/drawing/2014/main" id="{60B3248E-2504-49B9-879B-D0158482C8C9}"/>
                </a:ext>
              </a:extLst>
            </p:cNvPr>
            <p:cNvSpPr/>
            <p:nvPr>
              <p:extLst>
                <p:ext uri="{386F3935-93C4-4BCD-93E2-E3B085C9AB24}">
                  <p16:designElem xmlns:p16="http://schemas.microsoft.com/office/powerpoint/2015/main" val="1"/>
                </p:ext>
              </p:extLst>
            </p:nvPr>
          </p:nvSpPr>
          <p:spPr bwMode="auto">
            <a:xfrm>
              <a:off x="1381125" y="9524"/>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19" name="Freeform 14">
              <a:extLst>
                <a:ext uri="{FF2B5EF4-FFF2-40B4-BE49-F238E27FC236}">
                  <a16:creationId xmlns:a16="http://schemas.microsoft.com/office/drawing/2014/main" id="{CA4F4223-FB0B-4CA0-8913-341EDCD78C57}"/>
                </a:ext>
              </a:extLst>
            </p:cNvPr>
            <p:cNvSpPr/>
            <p:nvPr>
              <p:extLst>
                <p:ext uri="{386F3935-93C4-4BCD-93E2-E3B085C9AB24}">
                  <p16:designElem xmlns:p16="http://schemas.microsoft.com/office/powerpoint/2015/main" val="1"/>
                </p:ext>
              </p:extLst>
            </p:nvPr>
          </p:nvSpPr>
          <p:spPr bwMode="auto">
            <a:xfrm>
              <a:off x="1643063" y="-1"/>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0" name="Freeform 15">
              <a:extLst>
                <a:ext uri="{FF2B5EF4-FFF2-40B4-BE49-F238E27FC236}">
                  <a16:creationId xmlns:a16="http://schemas.microsoft.com/office/drawing/2014/main" id="{42327D55-3076-45A9-8C23-54CC450F38B1}"/>
                </a:ext>
              </a:extLst>
            </p:cNvPr>
            <p:cNvSpPr>
              <a:spLocks noEditPoints="1"/>
            </p:cNvSpPr>
            <p:nvPr>
              <p:extLst>
                <p:ext uri="{386F3935-93C4-4BCD-93E2-E3B085C9AB24}">
                  <p16:designElem xmlns:p16="http://schemas.microsoft.com/office/powerpoint/2015/main" val="1"/>
                </p:ext>
              </p:extLst>
            </p:nvPr>
          </p:nvSpPr>
          <p:spPr bwMode="auto">
            <a:xfrm>
              <a:off x="1685925" y="1420812"/>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1" name="Freeform 16">
              <a:extLst>
                <a:ext uri="{FF2B5EF4-FFF2-40B4-BE49-F238E27FC236}">
                  <a16:creationId xmlns:a16="http://schemas.microsoft.com/office/drawing/2014/main" id="{10BA2659-760C-445C-96A9-155F0BF09FF3}"/>
                </a:ext>
              </a:extLst>
            </p:cNvPr>
            <p:cNvSpPr>
              <a:spLocks noEditPoints="1"/>
            </p:cNvSpPr>
            <p:nvPr>
              <p:extLst>
                <p:ext uri="{386F3935-93C4-4BCD-93E2-E3B085C9AB24}">
                  <p16:designElem xmlns:p16="http://schemas.microsoft.com/office/powerpoint/2015/main" val="1"/>
                </p:ext>
              </p:extLst>
            </p:nvPr>
          </p:nvSpPr>
          <p:spPr bwMode="auto">
            <a:xfrm>
              <a:off x="1685925" y="903287"/>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2" name="Freeform 17">
              <a:extLst>
                <a:ext uri="{FF2B5EF4-FFF2-40B4-BE49-F238E27FC236}">
                  <a16:creationId xmlns:a16="http://schemas.microsoft.com/office/drawing/2014/main" id="{9EF5E6EC-49CF-43A0-8ED2-136FCDCADE93}"/>
                </a:ext>
              </a:extLst>
            </p:cNvPr>
            <p:cNvSpPr/>
            <p:nvPr>
              <p:extLst>
                <p:ext uri="{386F3935-93C4-4BCD-93E2-E3B085C9AB24}">
                  <p16:designElem xmlns:p16="http://schemas.microsoft.com/office/powerpoint/2015/main" val="1"/>
                </p:ext>
              </p:extLst>
            </p:nvPr>
          </p:nvSpPr>
          <p:spPr bwMode="auto">
            <a:xfrm>
              <a:off x="1743075" y="4762"/>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3" name="Freeform 18">
              <a:extLst>
                <a:ext uri="{FF2B5EF4-FFF2-40B4-BE49-F238E27FC236}">
                  <a16:creationId xmlns:a16="http://schemas.microsoft.com/office/drawing/2014/main" id="{F4A1A617-AE8C-49B0-9B78-F0E2BFB2BD97}"/>
                </a:ext>
              </a:extLst>
            </p:cNvPr>
            <p:cNvSpPr>
              <a:spLocks noEditPoints="1"/>
            </p:cNvSpPr>
            <p:nvPr>
              <p:extLst>
                <p:ext uri="{386F3935-93C4-4BCD-93E2-E3B085C9AB24}">
                  <p16:designElem xmlns:p16="http://schemas.microsoft.com/office/powerpoint/2015/main" val="1"/>
                </p:ext>
              </p:extLst>
            </p:nvPr>
          </p:nvSpPr>
          <p:spPr bwMode="auto">
            <a:xfrm>
              <a:off x="2119313" y="488949"/>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4" name="Freeform 19">
              <a:extLst>
                <a:ext uri="{FF2B5EF4-FFF2-40B4-BE49-F238E27FC236}">
                  <a16:creationId xmlns:a16="http://schemas.microsoft.com/office/drawing/2014/main" id="{4B1C21A9-2A27-4BA8-AB2C-E2F23D93F297}"/>
                </a:ext>
              </a:extLst>
            </p:cNvPr>
            <p:cNvSpPr/>
            <p:nvPr>
              <p:extLst>
                <p:ext uri="{386F3935-93C4-4BCD-93E2-E3B085C9AB24}">
                  <p16:designElem xmlns:p16="http://schemas.microsoft.com/office/powerpoint/2015/main" val="1"/>
                </p:ext>
              </p:extLst>
            </p:nvPr>
          </p:nvSpPr>
          <p:spPr bwMode="auto">
            <a:xfrm>
              <a:off x="952500" y="4762"/>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5" name="Freeform 20">
              <a:extLst>
                <a:ext uri="{FF2B5EF4-FFF2-40B4-BE49-F238E27FC236}">
                  <a16:creationId xmlns:a16="http://schemas.microsoft.com/office/drawing/2014/main" id="{803E4DF0-86BE-4F7B-99D9-A4DAF790A62A}"/>
                </a:ext>
              </a:extLst>
            </p:cNvPr>
            <p:cNvSpPr>
              <a:spLocks noEditPoints="1"/>
            </p:cNvSpPr>
            <p:nvPr>
              <p:extLst>
                <p:ext uri="{386F3935-93C4-4BCD-93E2-E3B085C9AB24}">
                  <p16:designElem xmlns:p16="http://schemas.microsoft.com/office/powerpoint/2015/main" val="1"/>
                </p:ext>
              </p:extLst>
            </p:nvPr>
          </p:nvSpPr>
          <p:spPr bwMode="auto">
            <a:xfrm>
              <a:off x="866775" y="903287"/>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6" name="Freeform 21">
              <a:extLst>
                <a:ext uri="{FF2B5EF4-FFF2-40B4-BE49-F238E27FC236}">
                  <a16:creationId xmlns:a16="http://schemas.microsoft.com/office/drawing/2014/main" id="{324C4266-1501-454D-A3A2-C60585E379CF}"/>
                </a:ext>
              </a:extLst>
            </p:cNvPr>
            <p:cNvSpPr>
              <a:spLocks noEditPoints="1"/>
            </p:cNvSpPr>
            <p:nvPr>
              <p:extLst>
                <p:ext uri="{386F3935-93C4-4BCD-93E2-E3B085C9AB24}">
                  <p16:designElem xmlns:p16="http://schemas.microsoft.com/office/powerpoint/2015/main" val="1"/>
                </p:ext>
              </p:extLst>
            </p:nvPr>
          </p:nvSpPr>
          <p:spPr bwMode="auto">
            <a:xfrm>
              <a:off x="890588" y="1554162"/>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7" name="Freeform 24">
              <a:extLst>
                <a:ext uri="{FF2B5EF4-FFF2-40B4-BE49-F238E27FC236}">
                  <a16:creationId xmlns:a16="http://schemas.microsoft.com/office/drawing/2014/main" id="{335F4B74-90BA-4372-9744-660DE1DAE6FC}"/>
                </a:ext>
              </a:extLst>
            </p:cNvPr>
            <p:cNvSpPr>
              <a:spLocks noEditPoints="1"/>
            </p:cNvSpPr>
            <p:nvPr>
              <p:extLst>
                <p:ext uri="{386F3935-93C4-4BCD-93E2-E3B085C9AB24}">
                  <p16:designElem xmlns:p16="http://schemas.microsoft.com/office/powerpoint/2015/main" val="1"/>
                </p:ext>
              </p:extLst>
            </p:nvPr>
          </p:nvSpPr>
          <p:spPr bwMode="auto">
            <a:xfrm>
              <a:off x="66675" y="903287"/>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8" name="Freeform 25">
              <a:extLst>
                <a:ext uri="{FF2B5EF4-FFF2-40B4-BE49-F238E27FC236}">
                  <a16:creationId xmlns:a16="http://schemas.microsoft.com/office/drawing/2014/main" id="{676BC228-1D88-4E9F-A39C-485245F38A19}"/>
                </a:ext>
              </a:extLst>
            </p:cNvPr>
            <p:cNvSpPr/>
            <p:nvPr>
              <p:extLst>
                <p:ext uri="{386F3935-93C4-4BCD-93E2-E3B085C9AB24}">
                  <p16:designElem xmlns:p16="http://schemas.microsoft.com/office/powerpoint/2015/main" val="1"/>
                </p:ext>
              </p:extLst>
            </p:nvPr>
          </p:nvSpPr>
          <p:spPr bwMode="auto">
            <a:xfrm>
              <a:off x="0" y="3897312"/>
              <a:ext cx="133350" cy="266700"/>
            </a:xfrm>
            <a:custGeom>
              <a:avLst/>
              <a:gdLst/>
              <a:ahLst/>
              <a:cxnLst/>
              <a:rect l="0" t="0" r="r" b="b"/>
              <a:pathLst>
                <a:path w="84" h="168">
                  <a:moveTo>
                    <a:pt x="69" y="168"/>
                  </a:moveTo>
                  <a:lnTo>
                    <a:pt x="0" y="6"/>
                  </a:lnTo>
                  <a:lnTo>
                    <a:pt x="12" y="0"/>
                  </a:lnTo>
                  <a:lnTo>
                    <a:pt x="84" y="162"/>
                  </a:lnTo>
                  <a:lnTo>
                    <a:pt x="69" y="168"/>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29" name="Freeform 26">
              <a:extLst>
                <a:ext uri="{FF2B5EF4-FFF2-40B4-BE49-F238E27FC236}">
                  <a16:creationId xmlns:a16="http://schemas.microsoft.com/office/drawing/2014/main" id="{82C283AD-515F-427B-A581-F1EC42B2F8A0}"/>
                </a:ext>
              </a:extLst>
            </p:cNvPr>
            <p:cNvSpPr>
              <a:spLocks noEditPoints="1"/>
            </p:cNvSpPr>
            <p:nvPr>
              <p:extLst>
                <p:ext uri="{386F3935-93C4-4BCD-93E2-E3B085C9AB24}">
                  <p16:designElem xmlns:p16="http://schemas.microsoft.com/office/powerpoint/2015/main" val="1"/>
                </p:ext>
              </p:extLst>
            </p:nvPr>
          </p:nvSpPr>
          <p:spPr bwMode="auto">
            <a:xfrm>
              <a:off x="66675" y="4149724"/>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0" name="Freeform 27">
              <a:extLst>
                <a:ext uri="{FF2B5EF4-FFF2-40B4-BE49-F238E27FC236}">
                  <a16:creationId xmlns:a16="http://schemas.microsoft.com/office/drawing/2014/main" id="{A211013C-44EA-4C7F-867A-70F84606A17E}"/>
                </a:ext>
              </a:extLst>
            </p:cNvPr>
            <p:cNvSpPr/>
            <p:nvPr>
              <p:extLst>
                <p:ext uri="{386F3935-93C4-4BCD-93E2-E3B085C9AB24}">
                  <p16:designElem xmlns:p16="http://schemas.microsoft.com/office/powerpoint/2015/main" val="1"/>
                </p:ext>
              </p:extLst>
            </p:nvPr>
          </p:nvSpPr>
          <p:spPr bwMode="auto">
            <a:xfrm>
              <a:off x="0" y="1644649"/>
              <a:ext cx="133350" cy="269875"/>
            </a:xfrm>
            <a:custGeom>
              <a:avLst/>
              <a:gdLst/>
              <a:ahLst/>
              <a:cxnLst/>
              <a:rect l="0" t="0" r="r" b="b"/>
              <a:pathLst>
                <a:path w="84" h="170">
                  <a:moveTo>
                    <a:pt x="12" y="170"/>
                  </a:moveTo>
                  <a:lnTo>
                    <a:pt x="0" y="164"/>
                  </a:lnTo>
                  <a:lnTo>
                    <a:pt x="69" y="0"/>
                  </a:lnTo>
                  <a:lnTo>
                    <a:pt x="84" y="6"/>
                  </a:lnTo>
                  <a:lnTo>
                    <a:pt x="12" y="170"/>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1" name="Freeform 28">
              <a:extLst>
                <a:ext uri="{FF2B5EF4-FFF2-40B4-BE49-F238E27FC236}">
                  <a16:creationId xmlns:a16="http://schemas.microsoft.com/office/drawing/2014/main" id="{5A091894-50E1-4B1B-94B2-693B5DC5A072}"/>
                </a:ext>
              </a:extLst>
            </p:cNvPr>
            <p:cNvSpPr>
              <a:spLocks noEditPoints="1"/>
            </p:cNvSpPr>
            <p:nvPr>
              <p:extLst>
                <p:ext uri="{386F3935-93C4-4BCD-93E2-E3B085C9AB24}">
                  <p16:designElem xmlns:p16="http://schemas.microsoft.com/office/powerpoint/2015/main" val="1"/>
                </p:ext>
              </p:extLst>
            </p:nvPr>
          </p:nvSpPr>
          <p:spPr bwMode="auto">
            <a:xfrm>
              <a:off x="66675" y="1468437"/>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2" name="Freeform 29">
              <a:extLst>
                <a:ext uri="{FF2B5EF4-FFF2-40B4-BE49-F238E27FC236}">
                  <a16:creationId xmlns:a16="http://schemas.microsoft.com/office/drawing/2014/main" id="{33665320-A7B0-4BE7-B587-654A5E130F04}"/>
                </a:ext>
              </a:extLst>
            </p:cNvPr>
            <p:cNvSpPr/>
            <p:nvPr>
              <p:extLst>
                <p:ext uri="{386F3935-93C4-4BCD-93E2-E3B085C9AB24}">
                  <p16:designElem xmlns:p16="http://schemas.microsoft.com/office/powerpoint/2015/main" val="1"/>
                </p:ext>
              </p:extLst>
            </p:nvPr>
          </p:nvSpPr>
          <p:spPr bwMode="auto">
            <a:xfrm>
              <a:off x="695325" y="4762"/>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3" name="Freeform 36">
              <a:extLst>
                <a:ext uri="{FF2B5EF4-FFF2-40B4-BE49-F238E27FC236}">
                  <a16:creationId xmlns:a16="http://schemas.microsoft.com/office/drawing/2014/main" id="{5E731000-CA59-41D5-BBAF-4CF0C93CC0F8}"/>
                </a:ext>
              </a:extLst>
            </p:cNvPr>
            <p:cNvSpPr/>
            <p:nvPr>
              <p:extLst>
                <p:ext uri="{386F3935-93C4-4BCD-93E2-E3B085C9AB24}">
                  <p16:designElem xmlns:p16="http://schemas.microsoft.com/office/powerpoint/2015/main" val="1"/>
                </p:ext>
              </p:extLst>
            </p:nvPr>
          </p:nvSpPr>
          <p:spPr bwMode="auto">
            <a:xfrm>
              <a:off x="1014413" y="1801812"/>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4" name="Freeform 37">
              <a:extLst>
                <a:ext uri="{FF2B5EF4-FFF2-40B4-BE49-F238E27FC236}">
                  <a16:creationId xmlns:a16="http://schemas.microsoft.com/office/drawing/2014/main" id="{3ADE52FC-89F2-4DE3-90F2-23F8A19B5F62}"/>
                </a:ext>
              </a:extLst>
            </p:cNvPr>
            <p:cNvSpPr>
              <a:spLocks noEditPoints="1"/>
            </p:cNvSpPr>
            <p:nvPr>
              <p:extLst>
                <p:ext uri="{386F3935-93C4-4BCD-93E2-E3B085C9AB24}">
                  <p16:designElem xmlns:p16="http://schemas.microsoft.com/office/powerpoint/2015/main" val="1"/>
                </p:ext>
              </p:extLst>
            </p:nvPr>
          </p:nvSpPr>
          <p:spPr bwMode="auto">
            <a:xfrm>
              <a:off x="938213" y="2547937"/>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5" name="Freeform 38">
              <a:extLst>
                <a:ext uri="{FF2B5EF4-FFF2-40B4-BE49-F238E27FC236}">
                  <a16:creationId xmlns:a16="http://schemas.microsoft.com/office/drawing/2014/main" id="{C598494B-717D-4E29-9D55-F0FEF36C0269}"/>
                </a:ext>
              </a:extLst>
            </p:cNvPr>
            <p:cNvSpPr/>
            <p:nvPr>
              <p:extLst>
                <p:ext uri="{386F3935-93C4-4BCD-93E2-E3B085C9AB24}">
                  <p16:designElem xmlns:p16="http://schemas.microsoft.com/office/powerpoint/2015/main" val="1"/>
                </p:ext>
              </p:extLst>
            </p:nvPr>
          </p:nvSpPr>
          <p:spPr bwMode="auto">
            <a:xfrm>
              <a:off x="595313" y="4762"/>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6" name="Freeform 39">
              <a:extLst>
                <a:ext uri="{FF2B5EF4-FFF2-40B4-BE49-F238E27FC236}">
                  <a16:creationId xmlns:a16="http://schemas.microsoft.com/office/drawing/2014/main" id="{4E748B28-C809-4A72-BA26-B42706005BC1}"/>
                </a:ext>
              </a:extLst>
            </p:cNvPr>
            <p:cNvSpPr/>
            <p:nvPr>
              <p:extLst>
                <p:ext uri="{386F3935-93C4-4BCD-93E2-E3B085C9AB24}">
                  <p16:designElem xmlns:p16="http://schemas.microsoft.com/office/powerpoint/2015/main" val="1"/>
                </p:ext>
              </p:extLst>
            </p:nvPr>
          </p:nvSpPr>
          <p:spPr bwMode="auto">
            <a:xfrm>
              <a:off x="1223963" y="1382712"/>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7" name="Freeform 40">
              <a:extLst>
                <a:ext uri="{FF2B5EF4-FFF2-40B4-BE49-F238E27FC236}">
                  <a16:creationId xmlns:a16="http://schemas.microsoft.com/office/drawing/2014/main" id="{1B55B6D8-6E87-41B4-8C20-4C59AB35B07B}"/>
                </a:ext>
              </a:extLst>
            </p:cNvPr>
            <p:cNvSpPr>
              <a:spLocks noEditPoints="1"/>
            </p:cNvSpPr>
            <p:nvPr>
              <p:extLst>
                <p:ext uri="{386F3935-93C4-4BCD-93E2-E3B085C9AB24}">
                  <p16:designElem xmlns:p16="http://schemas.microsoft.com/office/powerpoint/2015/main" val="1"/>
                </p:ext>
              </p:extLst>
            </p:nvPr>
          </p:nvSpPr>
          <p:spPr bwMode="auto">
            <a:xfrm>
              <a:off x="1300163" y="1849437"/>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8" name="Freeform 41">
              <a:extLst>
                <a:ext uri="{FF2B5EF4-FFF2-40B4-BE49-F238E27FC236}">
                  <a16:creationId xmlns:a16="http://schemas.microsoft.com/office/drawing/2014/main" id="{8AF0CB98-D797-4C0F-B534-B53FFEC58036}"/>
                </a:ext>
              </a:extLst>
            </p:cNvPr>
            <p:cNvSpPr/>
            <p:nvPr>
              <p:extLst>
                <p:ext uri="{386F3935-93C4-4BCD-93E2-E3B085C9AB24}">
                  <p16:designElem xmlns:p16="http://schemas.microsoft.com/office/powerpoint/2015/main" val="1"/>
                </p:ext>
              </p:extLst>
            </p:nvPr>
          </p:nvSpPr>
          <p:spPr bwMode="auto">
            <a:xfrm>
              <a:off x="280988" y="3417887"/>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39" name="Freeform 42">
              <a:extLst>
                <a:ext uri="{FF2B5EF4-FFF2-40B4-BE49-F238E27FC236}">
                  <a16:creationId xmlns:a16="http://schemas.microsoft.com/office/drawing/2014/main" id="{8161F426-0884-4746-ADFB-ED2E8ED5E291}"/>
                </a:ext>
              </a:extLst>
            </p:cNvPr>
            <p:cNvSpPr>
              <a:spLocks noEditPoints="1"/>
            </p:cNvSpPr>
            <p:nvPr>
              <p:extLst>
                <p:ext uri="{386F3935-93C4-4BCD-93E2-E3B085C9AB24}">
                  <p16:designElem xmlns:p16="http://schemas.microsoft.com/office/powerpoint/2015/main" val="1"/>
                </p:ext>
              </p:extLst>
            </p:nvPr>
          </p:nvSpPr>
          <p:spPr bwMode="auto">
            <a:xfrm>
              <a:off x="238125" y="3883024"/>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40" name="Freeform 43">
              <a:extLst>
                <a:ext uri="{FF2B5EF4-FFF2-40B4-BE49-F238E27FC236}">
                  <a16:creationId xmlns:a16="http://schemas.microsoft.com/office/drawing/2014/main" id="{9FB6AEF0-B7A7-4C34-8BCA-D1939E5C0F8C}"/>
                </a:ext>
              </a:extLst>
            </p:cNvPr>
            <p:cNvSpPr/>
            <p:nvPr>
              <p:extLst>
                <p:ext uri="{386F3935-93C4-4BCD-93E2-E3B085C9AB24}">
                  <p16:designElem xmlns:p16="http://schemas.microsoft.com/office/powerpoint/2015/main" val="1"/>
                </p:ext>
              </p:extLst>
            </p:nvPr>
          </p:nvSpPr>
          <p:spPr bwMode="auto">
            <a:xfrm>
              <a:off x="4763" y="2166937"/>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41" name="Freeform 44">
              <a:extLst>
                <a:ext uri="{FF2B5EF4-FFF2-40B4-BE49-F238E27FC236}">
                  <a16:creationId xmlns:a16="http://schemas.microsoft.com/office/drawing/2014/main" id="{C4221C70-D5F8-42A7-B0AF-B63791EFA89D}"/>
                </a:ext>
              </a:extLst>
            </p:cNvPr>
            <p:cNvSpPr>
              <a:spLocks noEditPoints="1"/>
            </p:cNvSpPr>
            <p:nvPr>
              <p:extLst>
                <p:ext uri="{386F3935-93C4-4BCD-93E2-E3B085C9AB24}">
                  <p16:designElem xmlns:p16="http://schemas.microsoft.com/office/powerpoint/2015/main" val="1"/>
                </p:ext>
              </p:extLst>
            </p:nvPr>
          </p:nvSpPr>
          <p:spPr bwMode="auto">
            <a:xfrm>
              <a:off x="52388" y="2066924"/>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42" name="Freeform 57">
              <a:extLst>
                <a:ext uri="{FF2B5EF4-FFF2-40B4-BE49-F238E27FC236}">
                  <a16:creationId xmlns:a16="http://schemas.microsoft.com/office/drawing/2014/main" id="{4C075733-AA99-4CB2-934E-9F42E6FC1678}"/>
                </a:ext>
              </a:extLst>
            </p:cNvPr>
            <p:cNvSpPr/>
            <p:nvPr>
              <p:extLst>
                <p:ext uri="{386F3935-93C4-4BCD-93E2-E3B085C9AB24}">
                  <p16:designElem xmlns:p16="http://schemas.microsoft.com/office/powerpoint/2015/main" val="1"/>
                </p:ext>
              </p:extLst>
            </p:nvPr>
          </p:nvSpPr>
          <p:spPr bwMode="auto">
            <a:xfrm>
              <a:off x="504825" y="9524"/>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sp>
          <p:nvSpPr>
            <p:cNvPr id="43" name="Freeform 58">
              <a:extLst>
                <a:ext uri="{FF2B5EF4-FFF2-40B4-BE49-F238E27FC236}">
                  <a16:creationId xmlns:a16="http://schemas.microsoft.com/office/drawing/2014/main" id="{266B426D-F5FB-456F-84B5-2DACFEA7AB68}"/>
                </a:ext>
              </a:extLst>
            </p:cNvPr>
            <p:cNvSpPr>
              <a:spLocks noEditPoints="1"/>
            </p:cNvSpPr>
            <p:nvPr>
              <p:extLst>
                <p:ext uri="{386F3935-93C4-4BCD-93E2-E3B085C9AB24}">
                  <p16:designElem xmlns:p16="http://schemas.microsoft.com/office/powerpoint/2015/main" val="1"/>
                </p:ext>
              </p:extLst>
            </p:nvPr>
          </p:nvSpPr>
          <p:spPr bwMode="auto">
            <a:xfrm>
              <a:off x="633413" y="5103812"/>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solidFill>
              <a:srgbClr val="FFFFFF">
                <a:alpha val="70000"/>
              </a:srgbClr>
            </a:solidFill>
            <a:ln>
              <a:noFill/>
            </a:ln>
            <a:extLst>
              <a:ext uri="{91240B29-F687-4f45-9708-019B960494DF}">
                <a14:hiddenLine xmlns:a14="http://schemas.microsoft.com/office/drawing/2010/main" xmlns:p14="http://schemas.microsoft.com/office/powerpoint/2010/main" xmlns="" w="9525">
                  <a:solidFill>
                    <a:srgbClr val="000000"/>
                  </a:solidFill>
                  <a:round/>
                  <a:headEnd/>
                  <a:tailEnd/>
                </a14:hiddenLine>
              </a:ext>
            </a:extLst>
          </p:spPr>
        </p:sp>
      </p:grpSp>
      <p:sp>
        <p:nvSpPr>
          <p:cNvPr id="45" name="Round Diagonal Corner Rectangle 6">
            <a:extLst>
              <a:ext uri="{FF2B5EF4-FFF2-40B4-BE49-F238E27FC236}">
                <a16:creationId xmlns:a16="http://schemas.microsoft.com/office/drawing/2014/main" id="{083A6575-45DF-4CD7-8E7D-50E51B82D5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11680" y="808057"/>
            <a:ext cx="9370695" cy="5234394"/>
          </a:xfrm>
          <a:prstGeom prst="round2DiagRect">
            <a:avLst>
              <a:gd name="adj1" fmla="val 6185"/>
              <a:gd name="adj2" fmla="val 0"/>
            </a:avLst>
          </a:prstGeom>
          <a:solidFill>
            <a:srgbClr val="FFFFFF"/>
          </a:solid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9F5F61DC-FDED-4155-ACE5-EF971E13F861}"/>
              </a:ext>
            </a:extLst>
          </p:cNvPr>
          <p:cNvPicPr>
            <a:picLocks noChangeAspect="1"/>
          </p:cNvPicPr>
          <p:nvPr/>
        </p:nvPicPr>
        <p:blipFill>
          <a:blip r:embed="rId3"/>
          <a:stretch>
            <a:fillRect/>
          </a:stretch>
        </p:blipFill>
        <p:spPr>
          <a:xfrm>
            <a:off x="2333412" y="1911213"/>
            <a:ext cx="8723567" cy="3028082"/>
          </a:xfrm>
          <a:prstGeom prst="rect">
            <a:avLst/>
          </a:prstGeom>
        </p:spPr>
      </p:pic>
    </p:spTree>
    <p:extLst>
      <p:ext uri="{BB962C8B-B14F-4D97-AF65-F5344CB8AC3E}">
        <p14:creationId xmlns:p14="http://schemas.microsoft.com/office/powerpoint/2010/main" val="3939436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BBDB8F-E18D-4AD9-8F65-9DB76C348039}"/>
              </a:ext>
            </a:extLst>
          </p:cNvPr>
          <p:cNvSpPr/>
          <p:nvPr/>
        </p:nvSpPr>
        <p:spPr>
          <a:xfrm>
            <a:off x="1363850" y="992660"/>
            <a:ext cx="8921858" cy="1477328"/>
          </a:xfrm>
          <a:prstGeom prst="rect">
            <a:avLst/>
          </a:prstGeom>
        </p:spPr>
        <p:txBody>
          <a:bodyPr wrap="square">
            <a:spAutoFit/>
          </a:bodyPr>
          <a:lstStyle/>
          <a:p>
            <a:r>
              <a:rPr lang="en-US" b="1" dirty="0"/>
              <a:t>Inventory Methods</a:t>
            </a:r>
            <a:endParaRPr lang="en-US" dirty="0"/>
          </a:p>
          <a:p>
            <a:r>
              <a:rPr lang="en-US" dirty="0"/>
              <a:t>Under </a:t>
            </a:r>
            <a:r>
              <a:rPr lang="en-US" dirty="0">
                <a:solidFill>
                  <a:srgbClr val="FFFF00"/>
                </a:solidFill>
              </a:rPr>
              <a:t>GAAP,</a:t>
            </a:r>
            <a:r>
              <a:rPr lang="en-US" dirty="0"/>
              <a:t> a company is allowed to use the </a:t>
            </a:r>
            <a:r>
              <a:rPr lang="en-US" dirty="0">
                <a:solidFill>
                  <a:srgbClr val="FFFF00"/>
                </a:solidFill>
              </a:rPr>
              <a:t>Last In, First Out (LIFO) method for inventory estimates</a:t>
            </a:r>
            <a:r>
              <a:rPr lang="en-US" dirty="0"/>
              <a:t>. However, under</a:t>
            </a:r>
            <a:r>
              <a:rPr lang="en-US" dirty="0">
                <a:solidFill>
                  <a:srgbClr val="FFFF00"/>
                </a:solidFill>
              </a:rPr>
              <a:t> IFRS</a:t>
            </a:r>
            <a:r>
              <a:rPr lang="en-US" dirty="0"/>
              <a:t>, the </a:t>
            </a:r>
            <a:r>
              <a:rPr lang="en-US" dirty="0">
                <a:solidFill>
                  <a:srgbClr val="FFFF00"/>
                </a:solidFill>
              </a:rPr>
              <a:t>LIFO method for inventory is not allowed</a:t>
            </a:r>
            <a:r>
              <a:rPr lang="en-US" dirty="0"/>
              <a:t>. The Last In, First Out valuation for inventory does not reflect an accurate flow of inventory in most cases, and thus results in reports of unusually low income levels. </a:t>
            </a:r>
          </a:p>
        </p:txBody>
      </p:sp>
      <p:sp>
        <p:nvSpPr>
          <p:cNvPr id="3" name="Rectangle 2">
            <a:extLst>
              <a:ext uri="{FF2B5EF4-FFF2-40B4-BE49-F238E27FC236}">
                <a16:creationId xmlns:a16="http://schemas.microsoft.com/office/drawing/2014/main" id="{9BC5ECE2-4186-466F-A30A-11BA65658635}"/>
              </a:ext>
            </a:extLst>
          </p:cNvPr>
          <p:cNvSpPr/>
          <p:nvPr/>
        </p:nvSpPr>
        <p:spPr>
          <a:xfrm>
            <a:off x="1410346" y="2572023"/>
            <a:ext cx="8746210" cy="3693319"/>
          </a:xfrm>
          <a:prstGeom prst="rect">
            <a:avLst/>
          </a:prstGeom>
        </p:spPr>
        <p:txBody>
          <a:bodyPr wrap="square">
            <a:spAutoFit/>
          </a:bodyPr>
          <a:lstStyle/>
          <a:p>
            <a:r>
              <a:rPr lang="en-US" b="1" dirty="0"/>
              <a:t>Inventory Reversal</a:t>
            </a:r>
            <a:endParaRPr lang="en-US" dirty="0"/>
          </a:p>
          <a:p>
            <a:r>
              <a:rPr lang="en-US" dirty="0"/>
              <a:t>In addition to having different methods for tracking inventory, IFRS and GAAP accounting also differ when it comes to </a:t>
            </a:r>
            <a:r>
              <a:rPr lang="en-US" dirty="0">
                <a:solidFill>
                  <a:srgbClr val="FFFF00"/>
                </a:solidFill>
              </a:rPr>
              <a:t>inventory write-down reversals</a:t>
            </a:r>
            <a:r>
              <a:rPr lang="en-US" dirty="0"/>
              <a:t>. </a:t>
            </a:r>
            <a:r>
              <a:rPr lang="en-US" dirty="0">
                <a:solidFill>
                  <a:srgbClr val="FFFF00"/>
                </a:solidFill>
              </a:rPr>
              <a:t>GAAP </a:t>
            </a:r>
            <a:r>
              <a:rPr lang="en-US" dirty="0"/>
              <a:t>specifies that if the market value of the asset increases, the amount of the </a:t>
            </a:r>
            <a:r>
              <a:rPr lang="en-US" dirty="0">
                <a:solidFill>
                  <a:srgbClr val="FFFF00"/>
                </a:solidFill>
              </a:rPr>
              <a:t>write-down cannot be reversed. </a:t>
            </a:r>
            <a:r>
              <a:rPr lang="en-US" dirty="0"/>
              <a:t>Under </a:t>
            </a:r>
            <a:r>
              <a:rPr lang="en-US" dirty="0">
                <a:solidFill>
                  <a:srgbClr val="FFFF00"/>
                </a:solidFill>
              </a:rPr>
              <a:t>IFRS,</a:t>
            </a:r>
            <a:r>
              <a:rPr lang="en-US" dirty="0"/>
              <a:t> however, in this same situation, the amount of the </a:t>
            </a:r>
            <a:r>
              <a:rPr lang="en-US" dirty="0">
                <a:solidFill>
                  <a:srgbClr val="FFFF00"/>
                </a:solidFill>
              </a:rPr>
              <a:t>write-down can be reversed</a:t>
            </a:r>
            <a:r>
              <a:rPr lang="en-US" dirty="0"/>
              <a:t>. In other words, GAAP is overly cautious of inventory reversal and does not reflect any positive changes in the marketplace.</a:t>
            </a:r>
          </a:p>
          <a:p>
            <a:endParaRPr lang="en-US" dirty="0"/>
          </a:p>
          <a:p>
            <a:r>
              <a:rPr lang="en-US" b="1" dirty="0"/>
              <a:t>Development Costs</a:t>
            </a:r>
            <a:endParaRPr lang="en-US" dirty="0"/>
          </a:p>
          <a:p>
            <a:r>
              <a:rPr lang="en-US" dirty="0"/>
              <a:t>A company’s </a:t>
            </a:r>
            <a:r>
              <a:rPr lang="en-US" dirty="0">
                <a:solidFill>
                  <a:srgbClr val="FFFF00"/>
                </a:solidFill>
              </a:rPr>
              <a:t>development costs can be capitalized under IFRS</a:t>
            </a:r>
            <a:r>
              <a:rPr lang="en-US" dirty="0"/>
              <a:t>, as long as certain criteria are met. This allows a business to leverage depreciation on fixed assets. With GAAP, </a:t>
            </a:r>
            <a:r>
              <a:rPr lang="en-US" dirty="0">
                <a:solidFill>
                  <a:srgbClr val="FFFF00"/>
                </a:solidFill>
              </a:rPr>
              <a:t>development costs must be expensed the year they occur and are not allowed to be capitalized.</a:t>
            </a:r>
            <a:br>
              <a:rPr lang="en-US" dirty="0">
                <a:solidFill>
                  <a:srgbClr val="FFFF00"/>
                </a:solidFill>
              </a:rPr>
            </a:br>
            <a:endParaRPr lang="en-US" dirty="0"/>
          </a:p>
        </p:txBody>
      </p:sp>
    </p:spTree>
    <p:extLst>
      <p:ext uri="{BB962C8B-B14F-4D97-AF65-F5344CB8AC3E}">
        <p14:creationId xmlns:p14="http://schemas.microsoft.com/office/powerpoint/2010/main" val="2007997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123713"/>
            <a:ext cx="9905998" cy="501585"/>
          </a:xfrm>
        </p:spPr>
        <p:txBody>
          <a:bodyPr>
            <a:normAutofit/>
          </a:bodyPr>
          <a:lstStyle/>
          <a:p>
            <a:r>
              <a:rPr lang="en-US" sz="2000" b="1" dirty="0">
                <a:solidFill>
                  <a:schemeClr val="bg1"/>
                </a:solidFill>
              </a:rPr>
              <a:t>INVENTORY</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5484219"/>
          </a:xfrm>
        </p:spPr>
        <p:txBody>
          <a:bodyPr>
            <a:normAutofit/>
          </a:bodyPr>
          <a:lstStyle/>
          <a:p>
            <a:r>
              <a:rPr lang="en-US" dirty="0"/>
              <a:t>Costing methods </a:t>
            </a:r>
          </a:p>
          <a:p>
            <a:endParaRPr lang="en-US" dirty="0"/>
          </a:p>
          <a:p>
            <a:endParaRPr lang="en-US" dirty="0"/>
          </a:p>
          <a:p>
            <a:r>
              <a:rPr lang="en-US" dirty="0"/>
              <a:t>Measurement</a:t>
            </a:r>
          </a:p>
          <a:p>
            <a:endParaRPr lang="en-US" dirty="0"/>
          </a:p>
          <a:p>
            <a:endParaRPr lang="en-US" dirty="0"/>
          </a:p>
          <a:p>
            <a:endParaRPr lang="en-US" dirty="0"/>
          </a:p>
          <a:p>
            <a:endParaRPr lang="en-US" dirty="0"/>
          </a:p>
          <a:p>
            <a:endParaRPr lang="en-US" dirty="0"/>
          </a:p>
          <a:p>
            <a:endParaRPr lang="en-US" dirty="0"/>
          </a:p>
          <a:p>
            <a:r>
              <a:rPr lang="en-US" dirty="0"/>
              <a:t>Reversal of inventory write-downs </a:t>
            </a:r>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85498" y="1314421"/>
            <a:ext cx="4580619" cy="5419867"/>
          </a:xfrm>
        </p:spPr>
        <p:txBody>
          <a:bodyPr>
            <a:normAutofit/>
          </a:bodyPr>
          <a:lstStyle/>
          <a:p>
            <a:r>
              <a:rPr lang="en-US" dirty="0">
                <a:solidFill>
                  <a:srgbClr val="FFFF00"/>
                </a:solidFill>
              </a:rPr>
              <a:t>Last in, first out (LIFO) is an acceptable method. Consistent cost formula for all inventories similar in nature is not explicitly required.</a:t>
            </a:r>
          </a:p>
          <a:p>
            <a:r>
              <a:rPr lang="en-US" dirty="0"/>
              <a:t>Prior to the adoption of ASU 2015-11, Inventory (Topic 330): Simplifying the Measurement of Inventory, inventory is carried at the lower of cost or market. Market is defined as current replacement cost, but not greater than net realizable value (estimated selling price less reasonable costs of completion, disposal and transportation) and not less than net realizable value reduced by a normal sales margin. Following the adoption of ASU 2015-11, inventory other than that accounted for under the LIFO or retail inventory method (RIM) is carried at the lower of cost and net realizable value.</a:t>
            </a:r>
          </a:p>
          <a:p>
            <a:r>
              <a:rPr lang="en-US" dirty="0">
                <a:solidFill>
                  <a:srgbClr val="FFFF00"/>
                </a:solidFill>
              </a:rPr>
              <a:t>Any write-down of inventory to the lower of cost or market creates a new cost basis that subsequently cannot be reversed. </a:t>
            </a:r>
          </a:p>
          <a:p>
            <a:r>
              <a:rPr lang="en-US" dirty="0"/>
              <a:t> </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2"/>
            <a:ext cx="4189666" cy="5419867"/>
          </a:xfrm>
        </p:spPr>
        <p:txBody>
          <a:bodyPr>
            <a:normAutofit/>
          </a:bodyPr>
          <a:lstStyle/>
          <a:p>
            <a:r>
              <a:rPr lang="en-US" dirty="0">
                <a:solidFill>
                  <a:srgbClr val="FFFF00"/>
                </a:solidFill>
              </a:rPr>
              <a:t>LIFO is prohibited</a:t>
            </a:r>
            <a:r>
              <a:rPr lang="en-US" dirty="0"/>
              <a:t>. Same cost formula must be applied to all inventories similar in nature or use to the entity.</a:t>
            </a:r>
          </a:p>
          <a:p>
            <a:endParaRPr lang="en-US" dirty="0"/>
          </a:p>
          <a:p>
            <a:r>
              <a:rPr lang="en-US" dirty="0">
                <a:solidFill>
                  <a:srgbClr val="FFFF00"/>
                </a:solidFill>
              </a:rPr>
              <a:t>Inventory is carried at the lower of cost or net realizable value</a:t>
            </a:r>
            <a:r>
              <a:rPr lang="en-US" dirty="0"/>
              <a:t>. Net realizable value is defined as the estimated selling price less the estimated costs of completion and the estimated costs necessary to make the sale. </a:t>
            </a:r>
          </a:p>
          <a:p>
            <a:endParaRPr lang="en-US" dirty="0"/>
          </a:p>
          <a:p>
            <a:endParaRPr lang="en-US" dirty="0"/>
          </a:p>
          <a:p>
            <a:endParaRPr lang="en-US" dirty="0"/>
          </a:p>
          <a:p>
            <a:endParaRPr lang="en-US" dirty="0"/>
          </a:p>
          <a:p>
            <a:r>
              <a:rPr lang="en-US" dirty="0"/>
              <a:t> </a:t>
            </a:r>
            <a:r>
              <a:rPr lang="en-US" dirty="0">
                <a:solidFill>
                  <a:srgbClr val="FFFF00"/>
                </a:solidFill>
              </a:rPr>
              <a:t>Previously recognized impairment losses are reversed up to the amount of the original impairment loss when the reasons for the impairment no longer exist. </a:t>
            </a:r>
          </a:p>
        </p:txBody>
      </p:sp>
    </p:spTree>
    <p:extLst>
      <p:ext uri="{BB962C8B-B14F-4D97-AF65-F5344CB8AC3E}">
        <p14:creationId xmlns:p14="http://schemas.microsoft.com/office/powerpoint/2010/main" val="305667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58084" y="123713"/>
            <a:ext cx="9905998" cy="501585"/>
          </a:xfrm>
        </p:spPr>
        <p:txBody>
          <a:bodyPr>
            <a:normAutofit/>
          </a:bodyPr>
          <a:lstStyle/>
          <a:p>
            <a:r>
              <a:rPr lang="en-US" sz="2000" b="1" dirty="0">
                <a:solidFill>
                  <a:schemeClr val="bg1"/>
                </a:solidFill>
              </a:rPr>
              <a:t>INVENTORY (cont’d)</a:t>
            </a:r>
          </a:p>
        </p:txBody>
      </p:sp>
      <p:pic>
        <p:nvPicPr>
          <p:cNvPr id="4" name="Picture 3">
            <a:extLst>
              <a:ext uri="{FF2B5EF4-FFF2-40B4-BE49-F238E27FC236}">
                <a16:creationId xmlns:a16="http://schemas.microsoft.com/office/drawing/2014/main" id="{E76C7312-F70B-4889-A019-FBDBA7B6994D}"/>
              </a:ext>
            </a:extLst>
          </p:cNvPr>
          <p:cNvPicPr>
            <a:picLocks noChangeAspect="1"/>
          </p:cNvPicPr>
          <p:nvPr/>
        </p:nvPicPr>
        <p:blipFill>
          <a:blip r:embed="rId2"/>
          <a:stretch>
            <a:fillRect/>
          </a:stretch>
        </p:blipFill>
        <p:spPr>
          <a:xfrm>
            <a:off x="1330657" y="1418912"/>
            <a:ext cx="8973403" cy="3785108"/>
          </a:xfrm>
          <a:prstGeom prst="rect">
            <a:avLst/>
          </a:prstGeom>
        </p:spPr>
      </p:pic>
      <p:sp>
        <p:nvSpPr>
          <p:cNvPr id="5" name="TextBox 4">
            <a:extLst>
              <a:ext uri="{FF2B5EF4-FFF2-40B4-BE49-F238E27FC236}">
                <a16:creationId xmlns:a16="http://schemas.microsoft.com/office/drawing/2014/main" id="{317656B8-0953-40BC-A4DA-CAB18AC7D198}"/>
              </a:ext>
            </a:extLst>
          </p:cNvPr>
          <p:cNvSpPr txBox="1"/>
          <p:nvPr/>
        </p:nvSpPr>
        <p:spPr>
          <a:xfrm>
            <a:off x="1248770" y="698939"/>
            <a:ext cx="9294125" cy="461665"/>
          </a:xfrm>
          <a:prstGeom prst="rect">
            <a:avLst/>
          </a:prstGeom>
          <a:noFill/>
        </p:spPr>
        <p:txBody>
          <a:bodyPr wrap="square" rtlCol="0">
            <a:spAutoFit/>
          </a:bodyPr>
          <a:lstStyle/>
          <a:p>
            <a:r>
              <a:rPr lang="en-US" sz="2400" dirty="0"/>
              <a:t>Valuating Inventory – Write-offs</a:t>
            </a:r>
          </a:p>
        </p:txBody>
      </p:sp>
    </p:spTree>
    <p:extLst>
      <p:ext uri="{BB962C8B-B14F-4D97-AF65-F5344CB8AC3E}">
        <p14:creationId xmlns:p14="http://schemas.microsoft.com/office/powerpoint/2010/main" val="107578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123713"/>
            <a:ext cx="9905998" cy="501585"/>
          </a:xfrm>
        </p:spPr>
        <p:txBody>
          <a:bodyPr>
            <a:normAutofit/>
          </a:bodyPr>
          <a:lstStyle/>
          <a:p>
            <a:r>
              <a:rPr lang="en-US" sz="2000" b="1" dirty="0">
                <a:solidFill>
                  <a:schemeClr val="bg1"/>
                </a:solidFill>
              </a:rPr>
              <a:t>INVENTORY (cont’d)</a:t>
            </a:r>
          </a:p>
        </p:txBody>
      </p:sp>
      <p:pic>
        <p:nvPicPr>
          <p:cNvPr id="3" name="Picture 2"/>
          <p:cNvPicPr>
            <a:picLocks noChangeAspect="1"/>
          </p:cNvPicPr>
          <p:nvPr/>
        </p:nvPicPr>
        <p:blipFill>
          <a:blip r:embed="rId2"/>
          <a:stretch>
            <a:fillRect/>
          </a:stretch>
        </p:blipFill>
        <p:spPr>
          <a:xfrm>
            <a:off x="3968887" y="123713"/>
            <a:ext cx="6849534" cy="6391581"/>
          </a:xfrm>
          <a:prstGeom prst="rect">
            <a:avLst/>
          </a:prstGeom>
        </p:spPr>
      </p:pic>
      <p:sp>
        <p:nvSpPr>
          <p:cNvPr id="14" name="Oval 13"/>
          <p:cNvSpPr/>
          <p:nvPr/>
        </p:nvSpPr>
        <p:spPr>
          <a:xfrm>
            <a:off x="4114800" y="1556426"/>
            <a:ext cx="1420238" cy="311285"/>
          </a:xfrm>
          <a:prstGeom prst="ellipse">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968887" y="3880217"/>
            <a:ext cx="1420238" cy="311285"/>
          </a:xfrm>
          <a:prstGeom prst="ellipse">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8326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123713"/>
            <a:ext cx="9905998" cy="501585"/>
          </a:xfrm>
        </p:spPr>
        <p:txBody>
          <a:bodyPr>
            <a:normAutofit/>
          </a:bodyPr>
          <a:lstStyle/>
          <a:p>
            <a:r>
              <a:rPr lang="en-US" sz="2000" b="1" dirty="0">
                <a:solidFill>
                  <a:schemeClr val="bg1"/>
                </a:solidFill>
              </a:rPr>
              <a:t>INVENTORY (cont’d)</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5484219"/>
          </a:xfrm>
        </p:spPr>
        <p:txBody>
          <a:bodyPr>
            <a:normAutofit/>
          </a:bodyPr>
          <a:lstStyle/>
          <a:p>
            <a:r>
              <a:rPr lang="en-US" dirty="0"/>
              <a:t>Permanent inventory markdowns under the retail inventory method (RIM) </a:t>
            </a:r>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5419867"/>
          </a:xfrm>
        </p:spPr>
        <p:txBody>
          <a:bodyPr>
            <a:normAutofit/>
          </a:bodyPr>
          <a:lstStyle/>
          <a:p>
            <a:r>
              <a:rPr lang="en-US" dirty="0">
                <a:solidFill>
                  <a:srgbClr val="FFFF00"/>
                </a:solidFill>
              </a:rPr>
              <a:t>Permanent markdowns do not affect the gross margins used in applying the RIM. Rather, such markdowns reduce the carrying cost of inventory to net realizable value, less an allowance for an approximately normal profit margin, which may be less than both original cost and net realizable value</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2"/>
            <a:ext cx="4189666" cy="5419867"/>
          </a:xfrm>
        </p:spPr>
        <p:txBody>
          <a:bodyPr>
            <a:normAutofit/>
          </a:bodyPr>
          <a:lstStyle/>
          <a:p>
            <a:r>
              <a:rPr lang="en-US" dirty="0">
                <a:solidFill>
                  <a:srgbClr val="FFFF00"/>
                </a:solidFill>
              </a:rPr>
              <a:t>Permanent markdowns affect the average gross margin used in applying the RIM</a:t>
            </a:r>
            <a:r>
              <a:rPr lang="en-US" dirty="0"/>
              <a:t>. Reduction of the carrying cost of inventory to below the lower of cost or net realizable value is not allowed.</a:t>
            </a:r>
          </a:p>
        </p:txBody>
      </p:sp>
    </p:spTree>
    <p:extLst>
      <p:ext uri="{BB962C8B-B14F-4D97-AF65-F5344CB8AC3E}">
        <p14:creationId xmlns:p14="http://schemas.microsoft.com/office/powerpoint/2010/main" val="382337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123713"/>
            <a:ext cx="9905998" cy="501585"/>
          </a:xfrm>
        </p:spPr>
        <p:txBody>
          <a:bodyPr>
            <a:normAutofit/>
          </a:bodyPr>
          <a:lstStyle/>
          <a:p>
            <a:r>
              <a:rPr lang="en-US" sz="2000" b="1" dirty="0">
                <a:solidFill>
                  <a:schemeClr val="bg1"/>
                </a:solidFill>
              </a:rPr>
              <a:t>Development costs</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8" y="1212416"/>
            <a:ext cx="1857330" cy="5484219"/>
          </a:xfrm>
        </p:spPr>
        <p:txBody>
          <a:bodyPr>
            <a:normAutofit/>
          </a:bodyPr>
          <a:lstStyle/>
          <a:p>
            <a:endParaRPr lang="en-US" dirty="0"/>
          </a:p>
        </p:txBody>
      </p:sp>
      <p:sp>
        <p:nvSpPr>
          <p:cNvPr id="5" name="Text Placeholder 4">
            <a:extLst>
              <a:ext uri="{FF2B5EF4-FFF2-40B4-BE49-F238E27FC236}">
                <a16:creationId xmlns:a16="http://schemas.microsoft.com/office/drawing/2014/main" id="{0720D3CC-88D8-4A52-B324-A4FE278E7DE5}"/>
              </a:ext>
            </a:extLst>
          </p:cNvPr>
          <p:cNvSpPr>
            <a:spLocks noGrp="1"/>
          </p:cNvSpPr>
          <p:nvPr>
            <p:ph type="body" sz="quarter" idx="3"/>
          </p:nvPr>
        </p:nvSpPr>
        <p:spPr>
          <a:xfrm>
            <a:off x="3299357" y="812836"/>
            <a:ext cx="3184385" cy="501585"/>
          </a:xfrm>
        </p:spPr>
        <p:txBody>
          <a:bodyPr/>
          <a:lstStyle/>
          <a:p>
            <a:r>
              <a:rPr lang="en-US" dirty="0"/>
              <a:t>US GAAP</a:t>
            </a:r>
          </a:p>
        </p:txBody>
      </p:sp>
      <p:sp>
        <p:nvSpPr>
          <p:cNvPr id="6" name="Text Placeholder 5">
            <a:extLst>
              <a:ext uri="{FF2B5EF4-FFF2-40B4-BE49-F238E27FC236}">
                <a16:creationId xmlns:a16="http://schemas.microsoft.com/office/drawing/2014/main" id="{51F56007-0700-40FB-81B6-FD4E39DE8C0C}"/>
              </a:ext>
            </a:extLst>
          </p:cNvPr>
          <p:cNvSpPr>
            <a:spLocks noGrp="1"/>
          </p:cNvSpPr>
          <p:nvPr>
            <p:ph type="body" sz="half" idx="16"/>
          </p:nvPr>
        </p:nvSpPr>
        <p:spPr>
          <a:xfrm>
            <a:off x="3245568" y="1314420"/>
            <a:ext cx="4580619" cy="5419867"/>
          </a:xfrm>
        </p:spPr>
        <p:txBody>
          <a:bodyPr>
            <a:normAutofit/>
          </a:bodyPr>
          <a:lstStyle/>
          <a:p>
            <a:r>
              <a:rPr lang="en-US" dirty="0"/>
              <a:t>Research and Development </a:t>
            </a:r>
            <a:r>
              <a:rPr lang="en-US" dirty="0" err="1"/>
              <a:t>csts</a:t>
            </a:r>
            <a:r>
              <a:rPr lang="en-US" dirty="0"/>
              <a:t> must e expenses in the year incurred except for those cost associated with development of computer software when specific criteria are met.</a:t>
            </a:r>
          </a:p>
        </p:txBody>
      </p:sp>
      <p:sp>
        <p:nvSpPr>
          <p:cNvPr id="7" name="Text Placeholder 6">
            <a:extLst>
              <a:ext uri="{FF2B5EF4-FFF2-40B4-BE49-F238E27FC236}">
                <a16:creationId xmlns:a16="http://schemas.microsoft.com/office/drawing/2014/main" id="{0C23E37F-C7C5-4F67-A166-AB3481543FFE}"/>
              </a:ext>
            </a:extLst>
          </p:cNvPr>
          <p:cNvSpPr>
            <a:spLocks noGrp="1"/>
          </p:cNvSpPr>
          <p:nvPr>
            <p:ph type="body" sz="quarter" idx="13"/>
          </p:nvPr>
        </p:nvSpPr>
        <p:spPr>
          <a:xfrm>
            <a:off x="7960020" y="842429"/>
            <a:ext cx="3194968" cy="442398"/>
          </a:xfrm>
        </p:spPr>
        <p:txBody>
          <a:bodyPr/>
          <a:lstStyle/>
          <a:p>
            <a:r>
              <a:rPr lang="en-US" dirty="0"/>
              <a:t>IFRS</a:t>
            </a:r>
          </a:p>
        </p:txBody>
      </p:sp>
      <p:sp>
        <p:nvSpPr>
          <p:cNvPr id="8" name="Text Placeholder 7">
            <a:extLst>
              <a:ext uri="{FF2B5EF4-FFF2-40B4-BE49-F238E27FC236}">
                <a16:creationId xmlns:a16="http://schemas.microsoft.com/office/drawing/2014/main" id="{59050882-5ACC-470A-8EE8-FF8ABF8129B3}"/>
              </a:ext>
            </a:extLst>
          </p:cNvPr>
          <p:cNvSpPr>
            <a:spLocks noGrp="1"/>
          </p:cNvSpPr>
          <p:nvPr>
            <p:ph type="body" sz="half" idx="17"/>
          </p:nvPr>
        </p:nvSpPr>
        <p:spPr>
          <a:xfrm>
            <a:off x="7918066" y="1300252"/>
            <a:ext cx="4189666" cy="5419867"/>
          </a:xfrm>
        </p:spPr>
        <p:txBody>
          <a:bodyPr>
            <a:normAutofit/>
          </a:bodyPr>
          <a:lstStyle/>
          <a:p>
            <a:r>
              <a:rPr lang="en-US" dirty="0"/>
              <a:t>All Research costs are expensed </a:t>
            </a:r>
            <a:r>
              <a:rPr lang="en-US" dirty="0" err="1"/>
              <a:t>immendiately</a:t>
            </a:r>
            <a:r>
              <a:rPr lang="en-US" dirty="0"/>
              <a:t> but development costs can be capitalized if they meet the criteria of IAS 38, and then an intangible asset can be created and amortized over the service life, once </a:t>
            </a:r>
            <a:r>
              <a:rPr lang="en-US" dirty="0" err="1"/>
              <a:t>theproduct</a:t>
            </a:r>
            <a:r>
              <a:rPr lang="en-US" dirty="0"/>
              <a:t> is brought to market and net to exceed 20 years.</a:t>
            </a:r>
          </a:p>
        </p:txBody>
      </p:sp>
    </p:spTree>
    <p:extLst>
      <p:ext uri="{BB962C8B-B14F-4D97-AF65-F5344CB8AC3E}">
        <p14:creationId xmlns:p14="http://schemas.microsoft.com/office/powerpoint/2010/main" val="2002004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FF85F-2DB8-4B6B-9A78-B30C9127BB82}"/>
              </a:ext>
            </a:extLst>
          </p:cNvPr>
          <p:cNvSpPr>
            <a:spLocks noGrp="1"/>
          </p:cNvSpPr>
          <p:nvPr>
            <p:ph type="title"/>
          </p:nvPr>
        </p:nvSpPr>
        <p:spPr>
          <a:xfrm>
            <a:off x="1127918" y="123713"/>
            <a:ext cx="9905998" cy="501585"/>
          </a:xfrm>
        </p:spPr>
        <p:txBody>
          <a:bodyPr>
            <a:normAutofit/>
          </a:bodyPr>
          <a:lstStyle/>
          <a:p>
            <a:r>
              <a:rPr lang="en-US" sz="2000" b="1" dirty="0">
                <a:solidFill>
                  <a:schemeClr val="bg1"/>
                </a:solidFill>
              </a:rPr>
              <a:t>Development costs (cont’d)</a:t>
            </a:r>
          </a:p>
        </p:txBody>
      </p:sp>
      <p:sp>
        <p:nvSpPr>
          <p:cNvPr id="4" name="Text Placeholder 3">
            <a:extLst>
              <a:ext uri="{FF2B5EF4-FFF2-40B4-BE49-F238E27FC236}">
                <a16:creationId xmlns:a16="http://schemas.microsoft.com/office/drawing/2014/main" id="{BCAB1E33-4BD1-4B2E-AA0F-E3CA5E572BAF}"/>
              </a:ext>
            </a:extLst>
          </p:cNvPr>
          <p:cNvSpPr>
            <a:spLocks noGrp="1"/>
          </p:cNvSpPr>
          <p:nvPr>
            <p:ph type="body" sz="half" idx="15"/>
          </p:nvPr>
        </p:nvSpPr>
        <p:spPr>
          <a:xfrm>
            <a:off x="1127917" y="1212416"/>
            <a:ext cx="10735471" cy="4226359"/>
          </a:xfrm>
        </p:spPr>
        <p:txBody>
          <a:bodyPr>
            <a:normAutofit/>
          </a:bodyPr>
          <a:lstStyle/>
          <a:p>
            <a:r>
              <a:rPr lang="en-US" sz="2000" b="1" u="sng" dirty="0"/>
              <a:t>EXAMPLE</a:t>
            </a:r>
          </a:p>
          <a:p>
            <a:r>
              <a:rPr lang="en-US" sz="2000" dirty="0"/>
              <a:t>XYZ </a:t>
            </a:r>
            <a:r>
              <a:rPr lang="en-US" sz="2000" dirty="0" err="1"/>
              <a:t>inc.</a:t>
            </a:r>
            <a:r>
              <a:rPr lang="en-US" sz="2000" dirty="0"/>
              <a:t> incurred research and development costs of $1 million in 2017, which 40% met the criteria under IAS 38 indicating that an intangible asset had been created. The new product was brought to market in 2018 and is expected to generate revenues over the next 5 years. XYZ Inc needs to prepare financials under IFRS ignoring taxes.</a:t>
            </a:r>
          </a:p>
          <a:p>
            <a:pPr marL="342900" indent="-342900">
              <a:buFont typeface="+mj-lt"/>
              <a:buAutoNum type="arabicPeriod"/>
            </a:pPr>
            <a:r>
              <a:rPr lang="en-US" sz="2000" dirty="0"/>
              <a:t>Prepare the journal entries under GAAP ad IFRS for 2017 and 2018</a:t>
            </a:r>
          </a:p>
          <a:p>
            <a:pPr marL="342900" indent="-342900">
              <a:buFont typeface="+mj-lt"/>
              <a:buAutoNum type="arabicPeriod"/>
            </a:pPr>
            <a:r>
              <a:rPr lang="en-US" sz="2000" dirty="0"/>
              <a:t>Prepare the entries on the conversion worksheet from GAAP to IFRS for 2017 and 2018.</a:t>
            </a:r>
          </a:p>
        </p:txBody>
      </p:sp>
    </p:spTree>
    <p:extLst>
      <p:ext uri="{BB962C8B-B14F-4D97-AF65-F5344CB8AC3E}">
        <p14:creationId xmlns:p14="http://schemas.microsoft.com/office/powerpoint/2010/main" val="594709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extLst/>
          </a:blip>
          <a:stretch/>
        </a:blipFill>
        <a:effectLst/>
      </p:bgPr>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6D651BB0-1DFD-4941-83DD-704006F6B139}"/>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
                <a:solidFill>
                  <a:srgbClr val="FFFFFF"/>
                </a:solidFill>
              </a14:hiddenFill>
            </a:ext>
          </a:extLst>
        </p:spPr>
      </p:pic>
      <p:sp>
        <p:nvSpPr>
          <p:cNvPr id="9" name="Round Diagonal Corner Rectangle 6">
            <a:extLst>
              <a:ext uri="{FF2B5EF4-FFF2-40B4-BE49-F238E27FC236}">
                <a16:creationId xmlns:a16="http://schemas.microsoft.com/office/drawing/2014/main" id="{3D66C6E3-EBD2-40B7-8FD8-D6D2250FC48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0544" y="808057"/>
            <a:ext cx="10227733" cy="5234394"/>
          </a:xfrm>
          <a:prstGeom prst="round2DiagRect">
            <a:avLst>
              <a:gd name="adj1" fmla="val 6185"/>
              <a:gd name="adj2" fmla="val 0"/>
            </a:avLst>
          </a:prstGeom>
          <a:solidFill>
            <a:srgbClr val="FFFFFF"/>
          </a:solid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597539D5-6130-4852-850B-45284B207014}"/>
              </a:ext>
            </a:extLst>
          </p:cNvPr>
          <p:cNvPicPr>
            <a:picLocks noChangeAspect="1"/>
          </p:cNvPicPr>
          <p:nvPr/>
        </p:nvPicPr>
        <p:blipFill>
          <a:blip r:embed="rId4"/>
          <a:stretch>
            <a:fillRect/>
          </a:stretch>
        </p:blipFill>
        <p:spPr>
          <a:xfrm>
            <a:off x="2941546" y="1136606"/>
            <a:ext cx="6305728" cy="4577297"/>
          </a:xfrm>
          <a:prstGeom prst="rect">
            <a:avLst/>
          </a:prstGeom>
        </p:spPr>
      </p:pic>
    </p:spTree>
    <p:extLst>
      <p:ext uri="{BB962C8B-B14F-4D97-AF65-F5344CB8AC3E}">
        <p14:creationId xmlns:p14="http://schemas.microsoft.com/office/powerpoint/2010/main" val="3826967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54</TotalTime>
  <Words>708</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Tw Cen MT</vt:lpstr>
      <vt:lpstr>Circuit</vt:lpstr>
      <vt:lpstr>Treatment of inventories and development costs</vt:lpstr>
      <vt:lpstr>PowerPoint Presentation</vt:lpstr>
      <vt:lpstr>INVENTORY</vt:lpstr>
      <vt:lpstr>INVENTORY (cont’d)</vt:lpstr>
      <vt:lpstr>INVENTORY (cont’d)</vt:lpstr>
      <vt:lpstr>INVENTORY (cont’d)</vt:lpstr>
      <vt:lpstr>Development costs</vt:lpstr>
      <vt:lpstr>Development costs (cont’d)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dc:title>
  <dc:creator>Christakis Droussiotis</dc:creator>
  <cp:lastModifiedBy>Christakis Droussiotis</cp:lastModifiedBy>
  <cp:revision>5</cp:revision>
  <dcterms:created xsi:type="dcterms:W3CDTF">2018-04-23T19:58:14Z</dcterms:created>
  <dcterms:modified xsi:type="dcterms:W3CDTF">2018-04-23T21:04:08Z</dcterms:modified>
</cp:coreProperties>
</file>