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2" d="100"/>
          <a:sy n="92" d="100"/>
        </p:scale>
        <p:origin x="11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5111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2/14/2021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7287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2/14/2021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5497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2/14/2021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1660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2/14/2021</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9720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2/14/2021</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592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2/14/2021</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17215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2/14/2021</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8696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2/14/2021</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3830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2/14/2021</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2021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2/14/2021</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1485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2/14/2021</a:t>
            </a:fld>
            <a:endParaRPr lang="en-US" dirty="0"/>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05335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927" y="2424215"/>
            <a:ext cx="9296400" cy="1876097"/>
          </a:xfrm>
        </p:spPr>
        <p:txBody>
          <a:bodyPr>
            <a:normAutofit/>
          </a:bodyPr>
          <a:lstStyle/>
          <a:p>
            <a:r>
              <a:rPr lang="en-US" dirty="0"/>
              <a:t>Projections Analysis</a:t>
            </a:r>
            <a:endParaRPr lang="en-US" sz="4000" dirty="0"/>
          </a:p>
        </p:txBody>
      </p:sp>
      <p:sp>
        <p:nvSpPr>
          <p:cNvPr id="2" name="TextBox 1">
            <a:extLst>
              <a:ext uri="{FF2B5EF4-FFF2-40B4-BE49-F238E27FC236}">
                <a16:creationId xmlns:a16="http://schemas.microsoft.com/office/drawing/2014/main" id="{2778FECF-67C0-4E2F-88CA-A22E86A869CF}"/>
              </a:ext>
            </a:extLst>
          </p:cNvPr>
          <p:cNvSpPr txBox="1"/>
          <p:nvPr/>
        </p:nvSpPr>
        <p:spPr>
          <a:xfrm>
            <a:off x="152400" y="0"/>
            <a:ext cx="3505200" cy="923330"/>
          </a:xfrm>
          <a:prstGeom prst="rect">
            <a:avLst/>
          </a:prstGeom>
          <a:noFill/>
        </p:spPr>
        <p:txBody>
          <a:bodyPr wrap="square" rtlCol="0">
            <a:spAutoFit/>
          </a:bodyPr>
          <a:lstStyle/>
          <a:p>
            <a:r>
              <a:rPr lang="en-US" dirty="0">
                <a:solidFill>
                  <a:prstClr val="white"/>
                </a:solidFill>
                <a:latin typeface="Corbel"/>
              </a:rPr>
              <a:t>Chapter 16</a:t>
            </a:r>
          </a:p>
          <a:p>
            <a:r>
              <a:rPr lang="en-US" dirty="0">
                <a:solidFill>
                  <a:prstClr val="white"/>
                </a:solidFill>
                <a:latin typeface="Corbel"/>
              </a:rPr>
              <a:t>“An Analytical Approach to Investments, Finance and Credit”</a:t>
            </a:r>
          </a:p>
        </p:txBody>
      </p:sp>
    </p:spTree>
    <p:extLst>
      <p:ext uri="{BB962C8B-B14F-4D97-AF65-F5344CB8AC3E}">
        <p14:creationId xmlns:p14="http://schemas.microsoft.com/office/powerpoint/2010/main" val="18492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92404" y="168088"/>
            <a:ext cx="9146383" cy="670112"/>
          </a:xfrm>
        </p:spPr>
        <p:txBody>
          <a:bodyPr anchor="b">
            <a:normAutofit/>
          </a:bodyPr>
          <a:lstStyle/>
          <a:p>
            <a:r>
              <a:rPr lang="en-US" b="1" dirty="0"/>
              <a:t>Projections – Building the Financial Model</a:t>
            </a:r>
          </a:p>
        </p:txBody>
      </p:sp>
      <p:pic>
        <p:nvPicPr>
          <p:cNvPr id="4" name="Content Placeholder 3">
            <a:extLst>
              <a:ext uri="{FF2B5EF4-FFF2-40B4-BE49-F238E27FC236}">
                <a16:creationId xmlns:a16="http://schemas.microsoft.com/office/drawing/2014/main" id="{FC216485-F651-4CC8-9167-B7C0E91A58B4}"/>
              </a:ext>
            </a:extLst>
          </p:cNvPr>
          <p:cNvPicPr>
            <a:picLocks noGrp="1" noChangeAspect="1"/>
          </p:cNvPicPr>
          <p:nvPr>
            <p:ph idx="1"/>
          </p:nvPr>
        </p:nvPicPr>
        <p:blipFill>
          <a:blip r:embed="rId2"/>
          <a:stretch>
            <a:fillRect/>
          </a:stretch>
        </p:blipFill>
        <p:spPr>
          <a:xfrm>
            <a:off x="493853" y="1051111"/>
            <a:ext cx="7873260" cy="4114801"/>
          </a:xfrm>
          <a:prstGeom prst="rect">
            <a:avLst/>
          </a:prstGeom>
          <a:solidFill>
            <a:schemeClr val="tx2"/>
          </a:solidFill>
        </p:spPr>
      </p:pic>
    </p:spTree>
    <p:extLst>
      <p:ext uri="{BB962C8B-B14F-4D97-AF65-F5344CB8AC3E}">
        <p14:creationId xmlns:p14="http://schemas.microsoft.com/office/powerpoint/2010/main" val="270104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fontScale="92500" lnSpcReduction="20000"/>
          </a:bodyPr>
          <a:lstStyle/>
          <a:p>
            <a:pPr marL="0" indent="0">
              <a:buNone/>
            </a:pPr>
            <a:r>
              <a:rPr lang="en-US" b="1" dirty="0"/>
              <a:t>Cost of goods sold:</a:t>
            </a:r>
            <a:r>
              <a:rPr lang="en-US" dirty="0"/>
              <a:t> </a:t>
            </a:r>
          </a:p>
          <a:p>
            <a:r>
              <a:rPr lang="en-US" dirty="0"/>
              <a:t>The cost of goods sold (COGS) includes the labor costs, material costs, and overhead costs. </a:t>
            </a:r>
          </a:p>
          <a:p>
            <a:r>
              <a:rPr lang="en-US" dirty="0"/>
              <a:t>A detailed analysis would include the number of workers per shift, number of shifts, number of shifts per day, and average wages per worker to determine the cost of labor.</a:t>
            </a:r>
          </a:p>
          <a:p>
            <a:r>
              <a:rPr lang="en-US" dirty="0"/>
              <a:t> A detailed analysis would also include the cost of inventory as a raw material and the energy costs that are spent to produce the manufacturing units (overhead expenses). Most of the analysts though don’t have such detailed information, so it is typical to use the historical COGS as percentage of revenue to run the projections. </a:t>
            </a:r>
          </a:p>
          <a:p>
            <a:r>
              <a:rPr lang="en-US" dirty="0"/>
              <a:t>Sometimes, the COGS are given by segment or by product, which will be helpful to project the cost going forward and being able to make different assumptions based on each segment dynamics. </a:t>
            </a:r>
          </a:p>
          <a:p>
            <a:r>
              <a:rPr lang="en-US" dirty="0"/>
              <a:t>In a typical transaction that the company is seeking financing, the management lays its cost strategy, which could include cost savings that need to be incorporated in the projections. </a:t>
            </a:r>
          </a:p>
          <a:p>
            <a:r>
              <a:rPr lang="en-US" dirty="0"/>
              <a:t>Other information that is useful for the analyst is the capacity utilization. </a:t>
            </a:r>
          </a:p>
          <a:p>
            <a:r>
              <a:rPr lang="en-US" dirty="0"/>
              <a:t>This is measured as a percentage of the actual volume output per year to the maximum yearly output, assuming 100% of the manufacturing facility is running at its peak. </a:t>
            </a:r>
            <a:endParaRPr lang="en-US" b="1" dirty="0"/>
          </a:p>
        </p:txBody>
      </p:sp>
    </p:spTree>
    <p:extLst>
      <p:ext uri="{BB962C8B-B14F-4D97-AF65-F5344CB8AC3E}">
        <p14:creationId xmlns:p14="http://schemas.microsoft.com/office/powerpoint/2010/main" val="7619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652835" cy="5399073"/>
          </a:xfrm>
        </p:spPr>
        <p:txBody>
          <a:bodyPr>
            <a:normAutofit fontScale="77500" lnSpcReduction="20000"/>
          </a:bodyPr>
          <a:lstStyle/>
          <a:p>
            <a:pPr marL="0" indent="0">
              <a:buNone/>
            </a:pPr>
            <a:r>
              <a:rPr lang="en-US" b="1" dirty="0"/>
              <a:t>Operating expenses: </a:t>
            </a:r>
          </a:p>
          <a:p>
            <a:r>
              <a:rPr lang="en-US" dirty="0"/>
              <a:t>The operating expenses include the selling or the expenses to market the company’s products, administrative expenses for indirectly supporting the company’s business, and any other general expenses that are not directly expenses based on the company’s revenues. </a:t>
            </a:r>
          </a:p>
          <a:p>
            <a:r>
              <a:rPr lang="en-US" dirty="0"/>
              <a:t>Other expenses in this category could include research and development expenses very important expenses, especially for companies that spend a lot of money to support the growth of the company. </a:t>
            </a:r>
          </a:p>
          <a:p>
            <a:r>
              <a:rPr lang="en-US" dirty="0"/>
              <a:t>This segment could be looked at as separating the fixed costs and variable costs. </a:t>
            </a:r>
          </a:p>
          <a:p>
            <a:r>
              <a:rPr lang="en-US" dirty="0"/>
              <a:t>If the company is positively growing at a healthy pace, the fixed costs could contribute higher margins, but if the company shows revenue declines, the fixed cost has a reverse impact to operating margins. </a:t>
            </a:r>
          </a:p>
          <a:p>
            <a:r>
              <a:rPr lang="en-US" dirty="0"/>
              <a:t>The analyst needs to be aware of the sensitivity of the fixed expenses to revenue, especially the factors influencing the largest cost line items. </a:t>
            </a:r>
          </a:p>
          <a:p>
            <a:r>
              <a:rPr lang="en-US" dirty="0"/>
              <a:t>For conservative purposes, analysts typically run the operating assumptions as a percentage of revenue. T</a:t>
            </a:r>
          </a:p>
          <a:p>
            <a:r>
              <a:rPr lang="en-US" dirty="0"/>
              <a:t>he better approach for general and administrative expenses is to assume a growth rate, so if the revenues decline, these expenses continue to grow, causing a problem for the company that needs to manage these expenses during tough periods. </a:t>
            </a:r>
          </a:p>
          <a:p>
            <a:r>
              <a:rPr lang="en-US" dirty="0"/>
              <a:t>The selling or marketing expenses are typically run as percentages of revenues since these expenses directly support the revenue growth of the company</a:t>
            </a:r>
            <a:endParaRPr lang="en-US" b="1" dirty="0"/>
          </a:p>
        </p:txBody>
      </p:sp>
    </p:spTree>
    <p:extLst>
      <p:ext uri="{BB962C8B-B14F-4D97-AF65-F5344CB8AC3E}">
        <p14:creationId xmlns:p14="http://schemas.microsoft.com/office/powerpoint/2010/main" val="6799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fontScale="92500" lnSpcReduction="10000"/>
          </a:bodyPr>
          <a:lstStyle/>
          <a:p>
            <a:pPr marL="0" indent="0">
              <a:buNone/>
            </a:pPr>
            <a:r>
              <a:rPr lang="en-US" b="1" dirty="0"/>
              <a:t>Depreciation expenses:</a:t>
            </a:r>
            <a:r>
              <a:rPr lang="en-US" dirty="0"/>
              <a:t> </a:t>
            </a:r>
          </a:p>
          <a:p>
            <a:r>
              <a:rPr lang="en-US" dirty="0"/>
              <a:t>Depreciation expense, which is a non-cash expense, is typically projected based on the company’s fixed assets using an average life. </a:t>
            </a:r>
          </a:p>
          <a:p>
            <a:r>
              <a:rPr lang="en-US" dirty="0"/>
              <a:t>A lot of the analysis, though, since depreciation is not significant, is done using the same approach as any other expense: by calculating the depreciation as percentage of revenue, as seen previously in figure 16.3. </a:t>
            </a:r>
          </a:p>
          <a:p>
            <a:r>
              <a:rPr lang="en-US" dirty="0"/>
              <a:t>It’s not perfectly correct, but the argument is that since revenue grows so does the need to invest in capital to sustain the growth, hence the growth of depreciation at the same rate. </a:t>
            </a:r>
          </a:p>
          <a:p>
            <a:r>
              <a:rPr lang="en-US" dirty="0"/>
              <a:t>t’s important to compare the depreciation to the capital expenditures (Capex) found in the cash flow statement, as it need to be in line. </a:t>
            </a:r>
          </a:p>
          <a:p>
            <a:r>
              <a:rPr lang="en-US" dirty="0"/>
              <a:t>Since depreciation expense is used primarily for tax benefits, it’s important to make sure the amount is not excessively high, especially as it relates to capital expenditures. </a:t>
            </a:r>
          </a:p>
          <a:p>
            <a:r>
              <a:rPr lang="en-US" dirty="0"/>
              <a:t>Typically for valuation purposes, depreciation is assumed to be equal with Capex, representing the minimum capital expenditures the company needs to spend to keep up with the devaluation of its assets or depreciation.</a:t>
            </a:r>
          </a:p>
          <a:p>
            <a:pPr marL="0" indent="0">
              <a:buNone/>
            </a:pPr>
            <a:endParaRPr lang="en-US" b="1" dirty="0"/>
          </a:p>
        </p:txBody>
      </p:sp>
    </p:spTree>
    <p:extLst>
      <p:ext uri="{BB962C8B-B14F-4D97-AF65-F5344CB8AC3E}">
        <p14:creationId xmlns:p14="http://schemas.microsoft.com/office/powerpoint/2010/main" val="45183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8054788" y="1811951"/>
            <a:ext cx="3926541" cy="4074538"/>
          </a:xfrm>
        </p:spPr>
        <p:txBody>
          <a:bodyPr>
            <a:normAutofit fontScale="85000" lnSpcReduction="10000"/>
          </a:bodyPr>
          <a:lstStyle/>
          <a:p>
            <a:pPr marL="0" indent="0">
              <a:buNone/>
            </a:pPr>
            <a:r>
              <a:rPr lang="en-US" b="1" u="sng" dirty="0"/>
              <a:t>Working capital activities: </a:t>
            </a:r>
          </a:p>
          <a:p>
            <a:pPr marL="0" indent="0">
              <a:buNone/>
            </a:pPr>
            <a:r>
              <a:rPr lang="en-US" dirty="0"/>
              <a:t>Working capital activity recorded in the cash flow statement is driven directly by year-to-year changes of the current assets minus current liability changes, as shown on the balance sheet statement. The current asset includes the accounts receivable, inventory, and other current assets such as prepaid expenses. The current liabilities include accounts payable and other current liabilities such as accrued income taxes and accrued expenses</a:t>
            </a:r>
          </a:p>
        </p:txBody>
      </p:sp>
      <p:pic>
        <p:nvPicPr>
          <p:cNvPr id="4" name="Picture 3">
            <a:extLst>
              <a:ext uri="{FF2B5EF4-FFF2-40B4-BE49-F238E27FC236}">
                <a16:creationId xmlns:a16="http://schemas.microsoft.com/office/drawing/2014/main" id="{974566B3-340E-4F99-8AD5-E67862EDF6FF}"/>
              </a:ext>
            </a:extLst>
          </p:cNvPr>
          <p:cNvPicPr>
            <a:picLocks noChangeAspect="1"/>
          </p:cNvPicPr>
          <p:nvPr/>
        </p:nvPicPr>
        <p:blipFill>
          <a:blip r:embed="rId2"/>
          <a:stretch>
            <a:fillRect/>
          </a:stretch>
        </p:blipFill>
        <p:spPr>
          <a:xfrm>
            <a:off x="264460" y="1811951"/>
            <a:ext cx="7502154" cy="4074538"/>
          </a:xfrm>
          <a:prstGeom prst="rect">
            <a:avLst/>
          </a:prstGeom>
          <a:solidFill>
            <a:schemeClr val="tx2"/>
          </a:solidFill>
        </p:spPr>
      </p:pic>
      <p:sp>
        <p:nvSpPr>
          <p:cNvPr id="5" name="Rectangle 4">
            <a:extLst>
              <a:ext uri="{FF2B5EF4-FFF2-40B4-BE49-F238E27FC236}">
                <a16:creationId xmlns:a16="http://schemas.microsoft.com/office/drawing/2014/main" id="{6D5A4DE1-0308-4160-A09D-583855587C37}"/>
              </a:ext>
            </a:extLst>
          </p:cNvPr>
          <p:cNvSpPr/>
          <p:nvPr/>
        </p:nvSpPr>
        <p:spPr>
          <a:xfrm>
            <a:off x="385065" y="1157489"/>
            <a:ext cx="5558535" cy="461665"/>
          </a:xfrm>
          <a:prstGeom prst="rect">
            <a:avLst/>
          </a:prstGeom>
        </p:spPr>
        <p:txBody>
          <a:bodyPr wrap="square">
            <a:spAutoFit/>
          </a:bodyPr>
          <a:lstStyle/>
          <a:p>
            <a:r>
              <a:rPr lang="en-US" sz="2400" dirty="0"/>
              <a:t>Cash Flow Expenditures Assumptions</a:t>
            </a:r>
          </a:p>
        </p:txBody>
      </p:sp>
    </p:spTree>
    <p:extLst>
      <p:ext uri="{BB962C8B-B14F-4D97-AF65-F5344CB8AC3E}">
        <p14:creationId xmlns:p14="http://schemas.microsoft.com/office/powerpoint/2010/main" val="346672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a:bodyPr>
          <a:lstStyle/>
          <a:p>
            <a:pPr marL="0" indent="0">
              <a:buNone/>
            </a:pPr>
            <a:r>
              <a:rPr lang="en-US" b="1" dirty="0"/>
              <a:t>Working capital activities:</a:t>
            </a:r>
          </a:p>
          <a:p>
            <a:r>
              <a:rPr lang="en-US" b="1" dirty="0"/>
              <a:t>Accounts receivable: </a:t>
            </a:r>
            <a:r>
              <a:rPr lang="en-US" dirty="0"/>
              <a:t>The accounts receivable (AR) on the balance sheet are based on accounts receivable days (ARD) and accounts receivable turnover (ART) calculations. In Figure 16.4 the projected ARD used for the projections is based on historical average of 17.26 days or the average length of time that the customers pay starting from the day they are charged to pay for the merchandise. The formula is </a:t>
            </a:r>
          </a:p>
          <a:p>
            <a:pPr marL="0" indent="0" algn="ctr">
              <a:buNone/>
            </a:pPr>
            <a:r>
              <a:rPr lang="en-US" b="1" i="1" dirty="0">
                <a:solidFill>
                  <a:srgbClr val="FFFF00"/>
                </a:solidFill>
              </a:rPr>
              <a:t>AR = [(ARD / 365) x revenues]</a:t>
            </a:r>
            <a:endParaRPr lang="en-US" dirty="0">
              <a:solidFill>
                <a:srgbClr val="FFFF00"/>
              </a:solidFill>
            </a:endParaRPr>
          </a:p>
          <a:p>
            <a:r>
              <a:rPr lang="en-US" b="1" dirty="0"/>
              <a:t>Inventory: </a:t>
            </a:r>
            <a:r>
              <a:rPr lang="en-US" dirty="0"/>
              <a:t>The inventory (Inv) on the balance sheet is based on inventory turnover (ITO) and inventory days (ID) calculations. In figure 16.4 the projected ID used for the projections used is based on the historical average of 11.20 days or the average length of time that the raw material bought from the suppliers turns into a finished good and a cash sale. The formula is</a:t>
            </a:r>
          </a:p>
          <a:p>
            <a:pPr marL="0" indent="0" algn="ctr">
              <a:buNone/>
            </a:pPr>
            <a:r>
              <a:rPr lang="en-US" b="1" i="1" dirty="0">
                <a:solidFill>
                  <a:srgbClr val="FFFF00"/>
                </a:solidFill>
              </a:rPr>
              <a:t>Inv = [(ID / 365) x accounts payable]</a:t>
            </a:r>
            <a:endParaRPr lang="en-US" dirty="0">
              <a:solidFill>
                <a:srgbClr val="FFFF00"/>
              </a:solidFill>
            </a:endParaRPr>
          </a:p>
          <a:p>
            <a:pPr marL="0" indent="0">
              <a:buNone/>
            </a:pPr>
            <a:endParaRPr lang="en-US" b="1" dirty="0"/>
          </a:p>
        </p:txBody>
      </p:sp>
    </p:spTree>
    <p:extLst>
      <p:ext uri="{BB962C8B-B14F-4D97-AF65-F5344CB8AC3E}">
        <p14:creationId xmlns:p14="http://schemas.microsoft.com/office/powerpoint/2010/main" val="171417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694908"/>
          </a:xfrm>
        </p:spPr>
        <p:txBody>
          <a:bodyPr>
            <a:normAutofit/>
          </a:bodyPr>
          <a:lstStyle/>
          <a:p>
            <a:pPr marL="0" indent="0">
              <a:buNone/>
            </a:pPr>
            <a:r>
              <a:rPr lang="en-US" b="1" dirty="0"/>
              <a:t>Working capital activities:</a:t>
            </a:r>
          </a:p>
          <a:p>
            <a:r>
              <a:rPr lang="en-US" b="1" dirty="0"/>
              <a:t>Other current assets: </a:t>
            </a:r>
            <a:r>
              <a:rPr lang="en-US" dirty="0"/>
              <a:t>For projection purposes, other current assets are based as a percentage of revenue. In figure 16.4 the projected prepaid expenses are calculated based on last year’s percentage of revenues of 0.81%.</a:t>
            </a:r>
          </a:p>
          <a:p>
            <a:r>
              <a:rPr lang="en-US" b="1" dirty="0"/>
              <a:t>Accounts payable: </a:t>
            </a:r>
            <a:r>
              <a:rPr lang="en-US" dirty="0"/>
              <a:t>The accounts payable (AP) on the balance sheet are based on accounts payable days (APD) and accounts payable turnover (APT) calculations. In figure 16.4, similar to inventory, the projected APD that is used to calculate the projections is based on the historical average of 11.20 days or the average length of time that the company pays its bills to the vendors or suppliers the inventory. The formula is</a:t>
            </a:r>
          </a:p>
          <a:p>
            <a:pPr marL="0" indent="0" algn="ctr">
              <a:buNone/>
            </a:pPr>
            <a:r>
              <a:rPr lang="en-US" b="1" i="1" dirty="0">
                <a:solidFill>
                  <a:srgbClr val="FFFF00"/>
                </a:solidFill>
              </a:rPr>
              <a:t>AP = [(APD /365) x accounts payable]</a:t>
            </a:r>
            <a:endParaRPr lang="en-US" dirty="0">
              <a:solidFill>
                <a:srgbClr val="FFFF00"/>
              </a:solidFill>
            </a:endParaRPr>
          </a:p>
          <a:p>
            <a:r>
              <a:rPr lang="en-US" b="1" dirty="0"/>
              <a:t>Other current liabilities: </a:t>
            </a:r>
            <a:r>
              <a:rPr lang="en-US" dirty="0"/>
              <a:t>For simplistic purposes, all other current liabilities on the balance sheet are calculated based on percentage of revenue. In figure 16.4 both the accrued income taxes and accrued expenses are based on percentage of revenues at 0.90% and 0.72%, respectively.</a:t>
            </a:r>
          </a:p>
          <a:p>
            <a:pPr marL="0" indent="0">
              <a:buNone/>
            </a:pPr>
            <a:endParaRPr lang="en-US" b="1" dirty="0"/>
          </a:p>
        </p:txBody>
      </p:sp>
    </p:spTree>
    <p:extLst>
      <p:ext uri="{BB962C8B-B14F-4D97-AF65-F5344CB8AC3E}">
        <p14:creationId xmlns:p14="http://schemas.microsoft.com/office/powerpoint/2010/main" val="26910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767135" cy="5009108"/>
          </a:xfrm>
        </p:spPr>
        <p:txBody>
          <a:bodyPr>
            <a:normAutofit/>
          </a:bodyPr>
          <a:lstStyle/>
          <a:p>
            <a:pPr marL="0" indent="0">
              <a:buNone/>
            </a:pPr>
            <a:r>
              <a:rPr lang="en-US" b="1" dirty="0"/>
              <a:t>Investment Activities Assumptions</a:t>
            </a:r>
          </a:p>
          <a:p>
            <a:r>
              <a:rPr lang="en-US" b="1" u="sng" dirty="0"/>
              <a:t>Capital Expenditures (CAPEX): </a:t>
            </a:r>
          </a:p>
          <a:p>
            <a:pPr lvl="1"/>
            <a:r>
              <a:rPr lang="en-US" dirty="0"/>
              <a:t>For simplistic purposes, unless there are specific plans to spend a major one-time manufacturing plant improvements or major purchases of the truck fleet.</a:t>
            </a:r>
          </a:p>
          <a:p>
            <a:pPr lvl="1"/>
            <a:r>
              <a:rPr lang="en-US" dirty="0"/>
              <a:t>One approach for the analyst is to run the Capex at the same percentage of Depreciation to Revenue representing low maintenance growth and any additional percentage of Capex to revenue should contribute directly to higher growth</a:t>
            </a:r>
          </a:p>
          <a:p>
            <a:r>
              <a:rPr lang="en-US" u="sng" dirty="0"/>
              <a:t>Long-Term Investments (LTI) </a:t>
            </a:r>
          </a:p>
          <a:p>
            <a:pPr lvl="1"/>
            <a:r>
              <a:rPr lang="en-US" dirty="0"/>
              <a:t>These are projected to grow at the same level as the revenues calculated as percentage of revenues – this is sometimes called “Maintenance Capex”. </a:t>
            </a:r>
          </a:p>
        </p:txBody>
      </p:sp>
    </p:spTree>
    <p:extLst>
      <p:ext uri="{BB962C8B-B14F-4D97-AF65-F5344CB8AC3E}">
        <p14:creationId xmlns:p14="http://schemas.microsoft.com/office/powerpoint/2010/main" val="21173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4"/>
            <a:ext cx="11767135" cy="3334948"/>
          </a:xfrm>
        </p:spPr>
        <p:txBody>
          <a:bodyPr>
            <a:normAutofit fontScale="92500" lnSpcReduction="20000"/>
          </a:bodyPr>
          <a:lstStyle/>
          <a:p>
            <a:pPr marL="0" indent="0">
              <a:buNone/>
            </a:pPr>
            <a:r>
              <a:rPr lang="en-US" b="1" dirty="0"/>
              <a:t>Investment Activities Assumptions</a:t>
            </a:r>
          </a:p>
          <a:p>
            <a:r>
              <a:rPr lang="en-US" b="1" u="sng" dirty="0"/>
              <a:t>Capital Expenditures (CAPEX): </a:t>
            </a:r>
          </a:p>
          <a:p>
            <a:pPr lvl="1"/>
            <a:r>
              <a:rPr lang="en-US" dirty="0"/>
              <a:t>For simplistic purposes, unless there are specific plans to spend a major one-time manufacturing plant improvements or major purchases of the truck fleet.</a:t>
            </a:r>
          </a:p>
          <a:p>
            <a:pPr lvl="1"/>
            <a:r>
              <a:rPr lang="en-US" dirty="0"/>
              <a:t>One approach for the analyst is to run the Capex at the same percentage of Depreciation to Revenue representing low maintenance growth and any additional percentage of Capex to revenue should contribute directly to higher growth</a:t>
            </a:r>
          </a:p>
          <a:p>
            <a:r>
              <a:rPr lang="en-US" u="sng" dirty="0"/>
              <a:t>Long-Term Investments (LTI) </a:t>
            </a:r>
          </a:p>
          <a:p>
            <a:pPr lvl="1"/>
            <a:r>
              <a:rPr lang="en-US" dirty="0"/>
              <a:t>These are projected to grow at the same level as the revenues calculated as percentage of revenues – this is sometimes called “Maintenance Capex”. </a:t>
            </a:r>
          </a:p>
        </p:txBody>
      </p:sp>
      <p:pic>
        <p:nvPicPr>
          <p:cNvPr id="4" name="Picture 3">
            <a:extLst>
              <a:ext uri="{FF2B5EF4-FFF2-40B4-BE49-F238E27FC236}">
                <a16:creationId xmlns:a16="http://schemas.microsoft.com/office/drawing/2014/main" id="{B1F12D28-03E2-45BD-91E3-08679C3B4976}"/>
              </a:ext>
            </a:extLst>
          </p:cNvPr>
          <p:cNvPicPr>
            <a:picLocks noChangeAspect="1"/>
          </p:cNvPicPr>
          <p:nvPr/>
        </p:nvPicPr>
        <p:blipFill>
          <a:blip r:embed="rId2"/>
          <a:stretch>
            <a:fillRect/>
          </a:stretch>
        </p:blipFill>
        <p:spPr>
          <a:xfrm>
            <a:off x="645681" y="4510217"/>
            <a:ext cx="8885767" cy="2064003"/>
          </a:xfrm>
          <a:prstGeom prst="rect">
            <a:avLst/>
          </a:prstGeom>
          <a:solidFill>
            <a:schemeClr val="tx2"/>
          </a:solidFill>
        </p:spPr>
      </p:pic>
    </p:spTree>
    <p:extLst>
      <p:ext uri="{BB962C8B-B14F-4D97-AF65-F5344CB8AC3E}">
        <p14:creationId xmlns:p14="http://schemas.microsoft.com/office/powerpoint/2010/main" val="3130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r>
              <a:rPr lang="en-US" b="1" dirty="0"/>
              <a:t>The main role of both the financial analyst and credit analyst is to measure the future income and cash flow of the firm.</a:t>
            </a:r>
            <a:r>
              <a:rPr lang="en-US" dirty="0"/>
              <a:t> </a:t>
            </a:r>
          </a:p>
          <a:p>
            <a:r>
              <a:rPr lang="en-US" dirty="0"/>
              <a:t>The financial analyst, representing the equity investors, is trying to determine the value the corporation based on the future cash flows. </a:t>
            </a:r>
          </a:p>
          <a:p>
            <a:r>
              <a:rPr lang="en-US" dirty="0"/>
              <a:t>The credit analyst, representing the debt holder, is trying to determine if the current debt is high or low based on the future cash flows. </a:t>
            </a:r>
          </a:p>
          <a:p>
            <a:r>
              <a:rPr lang="en-US" dirty="0"/>
              <a:t>Also, the credit analyst is measuring how much debt the company can handle for a given transaction.</a:t>
            </a:r>
          </a:p>
          <a:p>
            <a:pPr lvl="1"/>
            <a:endParaRPr lang="en-US" dirty="0"/>
          </a:p>
        </p:txBody>
      </p:sp>
    </p:spTree>
    <p:extLst>
      <p:ext uri="{BB962C8B-B14F-4D97-AF65-F5344CB8AC3E}">
        <p14:creationId xmlns:p14="http://schemas.microsoft.com/office/powerpoint/2010/main" val="3329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r>
              <a:rPr lang="en-US" dirty="0"/>
              <a:t>All analysts, including the credit analyst, equity financial analyst, or the company that is in the process of raising capital, start with the base case. </a:t>
            </a:r>
          </a:p>
          <a:p>
            <a:r>
              <a:rPr lang="en-US" dirty="0"/>
              <a:t>The base case is the first approach to building the financial model. </a:t>
            </a:r>
          </a:p>
          <a:p>
            <a:r>
              <a:rPr lang="en-US" dirty="0"/>
              <a:t>Since this model will be shared with all the stakeholders, including bankers, investors, and management, the case needs to be simple, reasonable, and basic before any adjustments that need to be made to run other scenarios, such as the upside case, downside case and breakeven case.</a:t>
            </a:r>
          </a:p>
          <a:p>
            <a:pPr lvl="1"/>
            <a:endParaRPr lang="en-US" dirty="0"/>
          </a:p>
        </p:txBody>
      </p:sp>
    </p:spTree>
    <p:extLst>
      <p:ext uri="{BB962C8B-B14F-4D97-AF65-F5344CB8AC3E}">
        <p14:creationId xmlns:p14="http://schemas.microsoft.com/office/powerpoint/2010/main" val="2281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pPr marL="0" indent="0">
              <a:buNone/>
            </a:pPr>
            <a:r>
              <a:rPr lang="en-US" b="1" dirty="0"/>
              <a:t>Building the Base Case</a:t>
            </a:r>
          </a:p>
          <a:p>
            <a:r>
              <a:rPr lang="en-US" dirty="0"/>
              <a:t>The base case is the first projected scenario that the analyst sets up before making any of his or her own customized adjustments. </a:t>
            </a:r>
          </a:p>
          <a:p>
            <a:r>
              <a:rPr lang="en-US" dirty="0"/>
              <a:t>Depending on the circumstances, the assumptions to build this case are either given directly by management as part of the plan to raise capital or the analyst independently builds it to determine the value of the company, as later described in chapter 18. </a:t>
            </a:r>
          </a:p>
          <a:p>
            <a:r>
              <a:rPr lang="en-US" dirty="0"/>
              <a:t>When building this case, it is important for the analyst to arrange the revenue drivers or the cost assumptions so that are in line with industry standards and so the proper comparison can be made for follow-up adjustments. </a:t>
            </a:r>
          </a:p>
          <a:p>
            <a:pPr lvl="1"/>
            <a:endParaRPr lang="en-US" dirty="0"/>
          </a:p>
        </p:txBody>
      </p:sp>
    </p:spTree>
    <p:extLst>
      <p:ext uri="{BB962C8B-B14F-4D97-AF65-F5344CB8AC3E}">
        <p14:creationId xmlns:p14="http://schemas.microsoft.com/office/powerpoint/2010/main" val="283275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fontScale="85000" lnSpcReduction="20000"/>
          </a:bodyPr>
          <a:lstStyle/>
          <a:p>
            <a:pPr marL="0" indent="0">
              <a:buNone/>
            </a:pPr>
            <a:r>
              <a:rPr lang="en-US" b="1" dirty="0"/>
              <a:t>Revenue Drivers</a:t>
            </a:r>
          </a:p>
          <a:p>
            <a:r>
              <a:rPr lang="en-US" b="1" dirty="0"/>
              <a:t>The revenue drivers are customized based on the industry performance measurements that the company competes in.</a:t>
            </a:r>
            <a:r>
              <a:rPr lang="en-US" dirty="0"/>
              <a:t> </a:t>
            </a:r>
          </a:p>
          <a:p>
            <a:r>
              <a:rPr lang="en-US" dirty="0"/>
              <a:t>This makes it easier to compare the results versus the industry operating benchmarks. For example, the assumptions used for a hotel company could be based on the average daily rate (ADR) representing what the customer will pay to rent the room for a night; the number of rooms available per property; and the occupancy rate (OR), which represents the rooms that are rented as a percentage of total available rooms. </a:t>
            </a:r>
          </a:p>
          <a:p>
            <a:r>
              <a:rPr lang="en-US" dirty="0"/>
              <a:t>A common benchmark that is used in the hotel business is revenue per available room (RevPAR), calculated by multiplying the ADR by OR. </a:t>
            </a:r>
          </a:p>
          <a:p>
            <a:r>
              <a:rPr lang="en-US" dirty="0"/>
              <a:t>For manufacturing companies, the revenues are typically driven by volume and price. </a:t>
            </a:r>
          </a:p>
          <a:p>
            <a:r>
              <a:rPr lang="en-US" dirty="0"/>
              <a:t>The analyst will assume a volume growth and price increase/decrease assumption to drive the future revenue. </a:t>
            </a:r>
          </a:p>
          <a:p>
            <a:r>
              <a:rPr lang="en-US" dirty="0"/>
              <a:t>The best starting approach of setting up these assumptions is to use historical growth rates and extend them going forward. Then the analyst can use discretion to adjust these numbers based on expectation. </a:t>
            </a:r>
          </a:p>
        </p:txBody>
      </p:sp>
    </p:spTree>
    <p:extLst>
      <p:ext uri="{BB962C8B-B14F-4D97-AF65-F5344CB8AC3E}">
        <p14:creationId xmlns:p14="http://schemas.microsoft.com/office/powerpoint/2010/main" val="27243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F9C9-659F-4C25-8D4C-2E0B03F71751}"/>
              </a:ext>
            </a:extLst>
          </p:cNvPr>
          <p:cNvSpPr>
            <a:spLocks noGrp="1"/>
          </p:cNvSpPr>
          <p:nvPr>
            <p:ph type="title"/>
          </p:nvPr>
        </p:nvSpPr>
        <p:spPr>
          <a:xfrm>
            <a:off x="419224" y="273269"/>
            <a:ext cx="9146383" cy="564931"/>
          </a:xfrm>
        </p:spPr>
        <p:txBody>
          <a:bodyPr>
            <a:normAutofit fontScale="90000"/>
          </a:bodyPr>
          <a:lstStyle/>
          <a:p>
            <a:r>
              <a:rPr lang="en-US" b="1" dirty="0"/>
              <a:t>Projections – Building the Financial Model</a:t>
            </a:r>
            <a:endParaRPr lang="en-US" dirty="0"/>
          </a:p>
        </p:txBody>
      </p:sp>
      <p:sp>
        <p:nvSpPr>
          <p:cNvPr id="3" name="Content Placeholder 2">
            <a:extLst>
              <a:ext uri="{FF2B5EF4-FFF2-40B4-BE49-F238E27FC236}">
                <a16:creationId xmlns:a16="http://schemas.microsoft.com/office/drawing/2014/main" id="{44693C20-A08A-49F7-AFF8-361977DFAAB2}"/>
              </a:ext>
            </a:extLst>
          </p:cNvPr>
          <p:cNvSpPr>
            <a:spLocks noGrp="1"/>
          </p:cNvSpPr>
          <p:nvPr>
            <p:ph idx="1"/>
          </p:nvPr>
        </p:nvSpPr>
        <p:spPr>
          <a:xfrm>
            <a:off x="587389" y="1263869"/>
            <a:ext cx="4219936" cy="4987644"/>
          </a:xfrm>
        </p:spPr>
        <p:txBody>
          <a:bodyPr>
            <a:normAutofit fontScale="92500" lnSpcReduction="20000"/>
          </a:bodyPr>
          <a:lstStyle/>
          <a:p>
            <a:r>
              <a:rPr lang="en-US" dirty="0"/>
              <a:t>In figure 16.1, Celerity Technology Company shows a breakdown of revenues by geography. </a:t>
            </a:r>
          </a:p>
          <a:p>
            <a:r>
              <a:rPr lang="en-US" dirty="0"/>
              <a:t>Each region then is projected based on historical average unit volume growth and price increases per unit. </a:t>
            </a:r>
          </a:p>
          <a:p>
            <a:r>
              <a:rPr lang="en-US" dirty="0"/>
              <a:t>In this case, despite the 2-year historical assumptions that show high total revenue growth rates of 15.6%, the analyst is adjusting these numbers for the future to lower revenue growth rates to perhaps show a more moderate rate of growth (from 9.45% down to 4.96% in year 5). </a:t>
            </a:r>
          </a:p>
          <a:p>
            <a:endParaRPr lang="en-US" dirty="0"/>
          </a:p>
        </p:txBody>
      </p:sp>
      <p:pic>
        <p:nvPicPr>
          <p:cNvPr id="4" name="Picture 3">
            <a:extLst>
              <a:ext uri="{FF2B5EF4-FFF2-40B4-BE49-F238E27FC236}">
                <a16:creationId xmlns:a16="http://schemas.microsoft.com/office/drawing/2014/main" id="{BBD9538A-2CA1-4E6B-A13E-A3E704B27356}"/>
              </a:ext>
            </a:extLst>
          </p:cNvPr>
          <p:cNvPicPr>
            <a:picLocks noChangeAspect="1"/>
          </p:cNvPicPr>
          <p:nvPr/>
        </p:nvPicPr>
        <p:blipFill>
          <a:blip r:embed="rId2"/>
          <a:stretch>
            <a:fillRect/>
          </a:stretch>
        </p:blipFill>
        <p:spPr>
          <a:xfrm>
            <a:off x="4912039" y="1048871"/>
            <a:ext cx="6770208" cy="5202642"/>
          </a:xfrm>
          <a:prstGeom prst="rect">
            <a:avLst/>
          </a:prstGeom>
          <a:solidFill>
            <a:schemeClr val="tx2"/>
          </a:solidFill>
        </p:spPr>
      </p:pic>
    </p:spTree>
    <p:extLst>
      <p:ext uri="{BB962C8B-B14F-4D97-AF65-F5344CB8AC3E}">
        <p14:creationId xmlns:p14="http://schemas.microsoft.com/office/powerpoint/2010/main" val="22671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pPr marL="0" indent="0">
              <a:buNone/>
            </a:pPr>
            <a:r>
              <a:rPr lang="en-US" b="1" dirty="0"/>
              <a:t>Revenue Drivers</a:t>
            </a:r>
          </a:p>
          <a:p>
            <a:pPr marL="0" indent="0">
              <a:buNone/>
            </a:pPr>
            <a:r>
              <a:rPr lang="en-US" dirty="0"/>
              <a:t>In setting up the projected revenue drivers the following assumptions are typically needed to be considered:</a:t>
            </a:r>
          </a:p>
          <a:p>
            <a:r>
              <a:rPr lang="en-US" b="1" dirty="0"/>
              <a:t>Historical averages</a:t>
            </a:r>
          </a:p>
          <a:p>
            <a:r>
              <a:rPr lang="en-US" b="1" dirty="0"/>
              <a:t>Industry drivers–based demand and supply</a:t>
            </a:r>
          </a:p>
          <a:p>
            <a:r>
              <a:rPr lang="en-US" b="1" dirty="0"/>
              <a:t>Organic and inorganic volume growth</a:t>
            </a:r>
          </a:p>
          <a:p>
            <a:r>
              <a:rPr lang="en-US" b="1" dirty="0"/>
              <a:t>Price assumptions</a:t>
            </a:r>
          </a:p>
          <a:p>
            <a:r>
              <a:rPr lang="en-US" b="1" dirty="0"/>
              <a:t>Contractual revenues</a:t>
            </a:r>
          </a:p>
          <a:p>
            <a:r>
              <a:rPr lang="en-US" b="1" dirty="0"/>
              <a:t>Cyclical revenues</a:t>
            </a:r>
          </a:p>
          <a:p>
            <a:r>
              <a:rPr lang="en-US" b="1" dirty="0"/>
              <a:t>Newly Established Companies</a:t>
            </a:r>
            <a:endParaRPr lang="en-US" dirty="0"/>
          </a:p>
          <a:p>
            <a:pPr marL="0" indent="0">
              <a:buNone/>
            </a:pPr>
            <a:endParaRPr lang="en-US" b="1" dirty="0"/>
          </a:p>
        </p:txBody>
      </p:sp>
    </p:spTree>
    <p:extLst>
      <p:ext uri="{BB962C8B-B14F-4D97-AF65-F5344CB8AC3E}">
        <p14:creationId xmlns:p14="http://schemas.microsoft.com/office/powerpoint/2010/main" val="12360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pic>
        <p:nvPicPr>
          <p:cNvPr id="4" name="Content Placeholder 3">
            <a:extLst>
              <a:ext uri="{FF2B5EF4-FFF2-40B4-BE49-F238E27FC236}">
                <a16:creationId xmlns:a16="http://schemas.microsoft.com/office/drawing/2014/main" id="{AD6E6452-169B-4469-AB83-F46EC4DE7AFB}"/>
              </a:ext>
            </a:extLst>
          </p:cNvPr>
          <p:cNvPicPr>
            <a:picLocks noGrp="1" noChangeAspect="1"/>
          </p:cNvPicPr>
          <p:nvPr>
            <p:ph idx="1"/>
          </p:nvPr>
        </p:nvPicPr>
        <p:blipFill>
          <a:blip r:embed="rId2"/>
          <a:stretch>
            <a:fillRect/>
          </a:stretch>
        </p:blipFill>
        <p:spPr>
          <a:xfrm>
            <a:off x="443703" y="1169708"/>
            <a:ext cx="7684162" cy="5300663"/>
          </a:xfrm>
          <a:prstGeom prst="rect">
            <a:avLst/>
          </a:prstGeom>
          <a:solidFill>
            <a:schemeClr val="tx2"/>
          </a:solidFill>
        </p:spPr>
      </p:pic>
    </p:spTree>
    <p:extLst>
      <p:ext uri="{BB962C8B-B14F-4D97-AF65-F5344CB8AC3E}">
        <p14:creationId xmlns:p14="http://schemas.microsoft.com/office/powerpoint/2010/main" val="226163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a:bodyPr>
          <a:lstStyle/>
          <a:p>
            <a:r>
              <a:rPr lang="en-US" b="1" dirty="0"/>
              <a:t>Projections – Building the Financial Model</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fontScale="92500" lnSpcReduction="20000"/>
          </a:bodyPr>
          <a:lstStyle/>
          <a:p>
            <a:pPr marL="0" indent="0">
              <a:buNone/>
            </a:pPr>
            <a:r>
              <a:rPr lang="en-US" b="1" dirty="0"/>
              <a:t>Cost Assumptions</a:t>
            </a:r>
          </a:p>
          <a:p>
            <a:r>
              <a:rPr lang="en-US" b="1" dirty="0"/>
              <a:t>The analysts typically rely on historical cost amounts in relationship to revenues.</a:t>
            </a:r>
            <a:r>
              <a:rPr lang="en-US" dirty="0"/>
              <a:t> The projected revenue is the basis for estimating the company’s total costs going forward. </a:t>
            </a:r>
          </a:p>
          <a:p>
            <a:r>
              <a:rPr lang="en-US" dirty="0"/>
              <a:t>The premise is that as the company grows, the cost will probably grow at the same pace as revenues.</a:t>
            </a:r>
          </a:p>
          <a:p>
            <a:r>
              <a:rPr lang="en-US" dirty="0"/>
              <a:t> Direct costs, such as cost of goods sold, which includes labor, materials, and overhead expenses, are expected to grow at the same percentage of revenues. Indirect costs though, such as selling, general, and administrative expenses, expect to grow from year to year at a higher or lower growth rate than revenues, depending on where the company stands in its promotional cycle. </a:t>
            </a:r>
          </a:p>
          <a:p>
            <a:r>
              <a:rPr lang="en-US" dirty="0"/>
              <a:t>New companies spend more on up-front SG&amp;A as they are positioning the company to grow in the future. Mature companies’ SG&amp;A typically grow at a slower pace than revenue, contributing to higher EBITDA margins from the year before. </a:t>
            </a:r>
          </a:p>
          <a:p>
            <a:r>
              <a:rPr lang="en-US" dirty="0"/>
              <a:t>For conservative purposes though, is not unusual to see that the analysts assume that these indirect operating expenses for a mature company grow at the same rate as revenues; therefore, they are running these costs as a percentage of revenues. </a:t>
            </a:r>
          </a:p>
          <a:p>
            <a:pPr marL="0" indent="0">
              <a:buNone/>
            </a:pPr>
            <a:endParaRPr lang="en-US" b="1" dirty="0"/>
          </a:p>
        </p:txBody>
      </p:sp>
    </p:spTree>
    <p:extLst>
      <p:ext uri="{BB962C8B-B14F-4D97-AF65-F5344CB8AC3E}">
        <p14:creationId xmlns:p14="http://schemas.microsoft.com/office/powerpoint/2010/main" val="411607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docProps/app.xml><?xml version="1.0" encoding="utf-8"?>
<Properties xmlns="http://schemas.openxmlformats.org/officeDocument/2006/extended-properties" xmlns:vt="http://schemas.openxmlformats.org/officeDocument/2006/docPropsVTypes">
  <TotalTime>211</TotalTime>
  <Words>2255</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Corbel</vt:lpstr>
      <vt:lpstr>Digital Blue Tunnel 16x9</vt:lpstr>
      <vt:lpstr>Projections Analysis</vt:lpstr>
      <vt:lpstr>Projections Overview</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lpstr>Projections – Building the Financial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Projections Analysis</dc:title>
  <dc:creator>Chris Droussiotis</dc:creator>
  <cp:lastModifiedBy>Chris Droussiotis</cp:lastModifiedBy>
  <cp:revision>2</cp:revision>
  <dcterms:created xsi:type="dcterms:W3CDTF">2021-02-14T21:35:57Z</dcterms:created>
  <dcterms:modified xsi:type="dcterms:W3CDTF">2021-02-15T01:07:04Z</dcterms:modified>
</cp:coreProperties>
</file>