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6"/>
  </p:notesMasterIdLst>
  <p:sldIdLst>
    <p:sldId id="256" r:id="rId2"/>
    <p:sldId id="401" r:id="rId3"/>
    <p:sldId id="400" r:id="rId4"/>
    <p:sldId id="399" r:id="rId5"/>
    <p:sldId id="405" r:id="rId6"/>
    <p:sldId id="402" r:id="rId7"/>
    <p:sldId id="347" r:id="rId8"/>
    <p:sldId id="390" r:id="rId9"/>
    <p:sldId id="391" r:id="rId10"/>
    <p:sldId id="392" r:id="rId11"/>
    <p:sldId id="418" r:id="rId12"/>
    <p:sldId id="348" r:id="rId13"/>
    <p:sldId id="349" r:id="rId14"/>
    <p:sldId id="350" r:id="rId15"/>
    <p:sldId id="351" r:id="rId16"/>
    <p:sldId id="393" r:id="rId17"/>
    <p:sldId id="352" r:id="rId18"/>
    <p:sldId id="417" r:id="rId19"/>
    <p:sldId id="353" r:id="rId20"/>
    <p:sldId id="357" r:id="rId21"/>
    <p:sldId id="358" r:id="rId22"/>
    <p:sldId id="359" r:id="rId23"/>
    <p:sldId id="360" r:id="rId24"/>
    <p:sldId id="416" r:id="rId25"/>
    <p:sldId id="361" r:id="rId26"/>
    <p:sldId id="362" r:id="rId27"/>
    <p:sldId id="363" r:id="rId28"/>
    <p:sldId id="415" r:id="rId29"/>
    <p:sldId id="364" r:id="rId30"/>
    <p:sldId id="404" r:id="rId31"/>
    <p:sldId id="411" r:id="rId32"/>
    <p:sldId id="412" r:id="rId33"/>
    <p:sldId id="365" r:id="rId34"/>
    <p:sldId id="406" r:id="rId35"/>
    <p:sldId id="414" r:id="rId36"/>
    <p:sldId id="409" r:id="rId37"/>
    <p:sldId id="410" r:id="rId38"/>
    <p:sldId id="413" r:id="rId39"/>
    <p:sldId id="397" r:id="rId40"/>
    <p:sldId id="366" r:id="rId41"/>
    <p:sldId id="367" r:id="rId42"/>
    <p:sldId id="368" r:id="rId43"/>
    <p:sldId id="369" r:id="rId44"/>
    <p:sldId id="370" r:id="rId45"/>
    <p:sldId id="371" r:id="rId46"/>
    <p:sldId id="372" r:id="rId47"/>
    <p:sldId id="373" r:id="rId48"/>
    <p:sldId id="374" r:id="rId49"/>
    <p:sldId id="375" r:id="rId50"/>
    <p:sldId id="376" r:id="rId51"/>
    <p:sldId id="403" r:id="rId52"/>
    <p:sldId id="377" r:id="rId53"/>
    <p:sldId id="378" r:id="rId54"/>
    <p:sldId id="379" r:id="rId55"/>
    <p:sldId id="380" r:id="rId56"/>
    <p:sldId id="381" r:id="rId57"/>
    <p:sldId id="382" r:id="rId58"/>
    <p:sldId id="383" r:id="rId59"/>
    <p:sldId id="384" r:id="rId60"/>
    <p:sldId id="385" r:id="rId61"/>
    <p:sldId id="386" r:id="rId62"/>
    <p:sldId id="387" r:id="rId63"/>
    <p:sldId id="388" r:id="rId64"/>
    <p:sldId id="389"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7" autoAdjust="0"/>
    <p:restoredTop sz="93257" autoAdjust="0"/>
  </p:normalViewPr>
  <p:slideViewPr>
    <p:cSldViewPr snapToGrid="0">
      <p:cViewPr varScale="1">
        <p:scale>
          <a:sx n="74" d="100"/>
          <a:sy n="74" d="100"/>
        </p:scale>
        <p:origin x="50" y="2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352EC-C55A-412D-8CED-65D017EB752D}"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8E43A3CB-A4BB-45EF-8A93-F47DADBD798E}">
      <dgm:prSet/>
      <dgm:spPr/>
      <dgm:t>
        <a:bodyPr/>
        <a:lstStyle/>
        <a:p>
          <a:pPr rtl="0"/>
          <a:r>
            <a:rPr lang="en-US" dirty="0"/>
            <a:t>Market – Free to trade and raise capital</a:t>
          </a:r>
        </a:p>
      </dgm:t>
    </dgm:pt>
    <dgm:pt modelId="{3FA783D4-522E-4EE9-94A0-F0C3AC4DB32A}" type="parTrans" cxnId="{6DF53CB3-BBE2-4685-A52C-9AB50C140E90}">
      <dgm:prSet/>
      <dgm:spPr/>
      <dgm:t>
        <a:bodyPr/>
        <a:lstStyle/>
        <a:p>
          <a:endParaRPr lang="en-US"/>
        </a:p>
      </dgm:t>
    </dgm:pt>
    <dgm:pt modelId="{72F9BC7B-BB61-4301-B114-65B72D33347F}" type="sibTrans" cxnId="{6DF53CB3-BBE2-4685-A52C-9AB50C140E90}">
      <dgm:prSet/>
      <dgm:spPr/>
      <dgm:t>
        <a:bodyPr/>
        <a:lstStyle/>
        <a:p>
          <a:endParaRPr lang="en-US"/>
        </a:p>
      </dgm:t>
    </dgm:pt>
    <dgm:pt modelId="{5D191FC9-5A06-4A2A-A4C4-BC0AC28469AB}">
      <dgm:prSet/>
      <dgm:spPr/>
      <dgm:t>
        <a:bodyPr/>
        <a:lstStyle/>
        <a:p>
          <a:pPr rtl="0"/>
          <a:r>
            <a:rPr lang="en-US"/>
            <a:t>State – regulation, compliance and restrictions</a:t>
          </a:r>
        </a:p>
      </dgm:t>
    </dgm:pt>
    <dgm:pt modelId="{D032D430-7AF8-4918-842C-8CB755CC6F90}" type="parTrans" cxnId="{FFDFCD85-2759-445B-ACE0-056CE1229EB6}">
      <dgm:prSet/>
      <dgm:spPr/>
      <dgm:t>
        <a:bodyPr/>
        <a:lstStyle/>
        <a:p>
          <a:endParaRPr lang="en-US"/>
        </a:p>
      </dgm:t>
    </dgm:pt>
    <dgm:pt modelId="{99A6D15A-8D70-4FAE-8B69-1B0151ED37AF}" type="sibTrans" cxnId="{FFDFCD85-2759-445B-ACE0-056CE1229EB6}">
      <dgm:prSet/>
      <dgm:spPr/>
      <dgm:t>
        <a:bodyPr/>
        <a:lstStyle/>
        <a:p>
          <a:endParaRPr lang="en-US"/>
        </a:p>
      </dgm:t>
    </dgm:pt>
    <dgm:pt modelId="{8EA87E5F-4861-41B7-BDAB-B631CAE48C13}">
      <dgm:prSet/>
      <dgm:spPr/>
      <dgm:t>
        <a:bodyPr/>
        <a:lstStyle/>
        <a:p>
          <a:pPr rtl="0"/>
          <a:r>
            <a:rPr lang="en-US"/>
            <a:t>Community – Growth focus</a:t>
          </a:r>
        </a:p>
      </dgm:t>
    </dgm:pt>
    <dgm:pt modelId="{BEE8C67A-5896-46D2-9F65-41456EBF7C00}" type="parTrans" cxnId="{99B3B81E-4BD9-4550-9C92-B080809A581C}">
      <dgm:prSet/>
      <dgm:spPr/>
      <dgm:t>
        <a:bodyPr/>
        <a:lstStyle/>
        <a:p>
          <a:endParaRPr lang="en-US"/>
        </a:p>
      </dgm:t>
    </dgm:pt>
    <dgm:pt modelId="{FBDCC9F2-27B8-4D15-AC45-27315B3A5F74}" type="sibTrans" cxnId="{99B3B81E-4BD9-4550-9C92-B080809A581C}">
      <dgm:prSet/>
      <dgm:spPr/>
      <dgm:t>
        <a:bodyPr/>
        <a:lstStyle/>
        <a:p>
          <a:endParaRPr lang="en-US"/>
        </a:p>
      </dgm:t>
    </dgm:pt>
    <dgm:pt modelId="{92226E2D-D7EB-4586-AD1B-6C623DF64A3A}" type="pres">
      <dgm:prSet presAssocID="{E5C352EC-C55A-412D-8CED-65D017EB752D}" presName="compositeShape" presStyleCnt="0">
        <dgm:presLayoutVars>
          <dgm:chMax val="7"/>
          <dgm:dir/>
          <dgm:resizeHandles val="exact"/>
        </dgm:presLayoutVars>
      </dgm:prSet>
      <dgm:spPr/>
    </dgm:pt>
    <dgm:pt modelId="{D0D21D38-3B39-4B70-B482-B75013EC4220}" type="pres">
      <dgm:prSet presAssocID="{8E43A3CB-A4BB-45EF-8A93-F47DADBD798E}" presName="circ1" presStyleLbl="vennNode1" presStyleIdx="0" presStyleCnt="3"/>
      <dgm:spPr/>
    </dgm:pt>
    <dgm:pt modelId="{C067B549-C6F7-4FAB-9266-41947481A783}" type="pres">
      <dgm:prSet presAssocID="{8E43A3CB-A4BB-45EF-8A93-F47DADBD798E}" presName="circ1Tx" presStyleLbl="revTx" presStyleIdx="0" presStyleCnt="0">
        <dgm:presLayoutVars>
          <dgm:chMax val="0"/>
          <dgm:chPref val="0"/>
          <dgm:bulletEnabled val="1"/>
        </dgm:presLayoutVars>
      </dgm:prSet>
      <dgm:spPr/>
    </dgm:pt>
    <dgm:pt modelId="{C07F53E0-59A9-4988-B676-5DCC3014611E}" type="pres">
      <dgm:prSet presAssocID="{5D191FC9-5A06-4A2A-A4C4-BC0AC28469AB}" presName="circ2" presStyleLbl="vennNode1" presStyleIdx="1" presStyleCnt="3"/>
      <dgm:spPr/>
    </dgm:pt>
    <dgm:pt modelId="{BD7621DC-213C-469A-A615-18960C13670C}" type="pres">
      <dgm:prSet presAssocID="{5D191FC9-5A06-4A2A-A4C4-BC0AC28469AB}" presName="circ2Tx" presStyleLbl="revTx" presStyleIdx="0" presStyleCnt="0">
        <dgm:presLayoutVars>
          <dgm:chMax val="0"/>
          <dgm:chPref val="0"/>
          <dgm:bulletEnabled val="1"/>
        </dgm:presLayoutVars>
      </dgm:prSet>
      <dgm:spPr/>
    </dgm:pt>
    <dgm:pt modelId="{F289D944-B1B8-4339-B7B5-0A35677980F6}" type="pres">
      <dgm:prSet presAssocID="{8EA87E5F-4861-41B7-BDAB-B631CAE48C13}" presName="circ3" presStyleLbl="vennNode1" presStyleIdx="2" presStyleCnt="3"/>
      <dgm:spPr/>
    </dgm:pt>
    <dgm:pt modelId="{B3C75F1A-0380-4BED-AF68-E0D63574FAA7}" type="pres">
      <dgm:prSet presAssocID="{8EA87E5F-4861-41B7-BDAB-B631CAE48C13}" presName="circ3Tx" presStyleLbl="revTx" presStyleIdx="0" presStyleCnt="0">
        <dgm:presLayoutVars>
          <dgm:chMax val="0"/>
          <dgm:chPref val="0"/>
          <dgm:bulletEnabled val="1"/>
        </dgm:presLayoutVars>
      </dgm:prSet>
      <dgm:spPr/>
    </dgm:pt>
  </dgm:ptLst>
  <dgm:cxnLst>
    <dgm:cxn modelId="{99B3B81E-4BD9-4550-9C92-B080809A581C}" srcId="{E5C352EC-C55A-412D-8CED-65D017EB752D}" destId="{8EA87E5F-4861-41B7-BDAB-B631CAE48C13}" srcOrd="2" destOrd="0" parTransId="{BEE8C67A-5896-46D2-9F65-41456EBF7C00}" sibTransId="{FBDCC9F2-27B8-4D15-AC45-27315B3A5F74}"/>
    <dgm:cxn modelId="{F06A6A21-2CA7-4C65-9537-0E8D5764F00B}" type="presOf" srcId="{8E43A3CB-A4BB-45EF-8A93-F47DADBD798E}" destId="{C067B549-C6F7-4FAB-9266-41947481A783}" srcOrd="1" destOrd="0" presId="urn:microsoft.com/office/officeart/2005/8/layout/venn1"/>
    <dgm:cxn modelId="{50E3A37D-F3E9-43BE-BBEC-F1317029EEDA}" type="presOf" srcId="{8EA87E5F-4861-41B7-BDAB-B631CAE48C13}" destId="{B3C75F1A-0380-4BED-AF68-E0D63574FAA7}" srcOrd="1" destOrd="0" presId="urn:microsoft.com/office/officeart/2005/8/layout/venn1"/>
    <dgm:cxn modelId="{FFDFCD85-2759-445B-ACE0-056CE1229EB6}" srcId="{E5C352EC-C55A-412D-8CED-65D017EB752D}" destId="{5D191FC9-5A06-4A2A-A4C4-BC0AC28469AB}" srcOrd="1" destOrd="0" parTransId="{D032D430-7AF8-4918-842C-8CB755CC6F90}" sibTransId="{99A6D15A-8D70-4FAE-8B69-1B0151ED37AF}"/>
    <dgm:cxn modelId="{0F0DED96-2BD9-4319-AB54-96A6CF620D55}" type="presOf" srcId="{E5C352EC-C55A-412D-8CED-65D017EB752D}" destId="{92226E2D-D7EB-4586-AD1B-6C623DF64A3A}" srcOrd="0" destOrd="0" presId="urn:microsoft.com/office/officeart/2005/8/layout/venn1"/>
    <dgm:cxn modelId="{CF8662A2-2A84-4F83-9C7C-631AA2D13FEA}" type="presOf" srcId="{8EA87E5F-4861-41B7-BDAB-B631CAE48C13}" destId="{F289D944-B1B8-4339-B7B5-0A35677980F6}" srcOrd="0" destOrd="0" presId="urn:microsoft.com/office/officeart/2005/8/layout/venn1"/>
    <dgm:cxn modelId="{6DF53CB3-BBE2-4685-A52C-9AB50C140E90}" srcId="{E5C352EC-C55A-412D-8CED-65D017EB752D}" destId="{8E43A3CB-A4BB-45EF-8A93-F47DADBD798E}" srcOrd="0" destOrd="0" parTransId="{3FA783D4-522E-4EE9-94A0-F0C3AC4DB32A}" sibTransId="{72F9BC7B-BB61-4301-B114-65B72D33347F}"/>
    <dgm:cxn modelId="{AF25E1C4-85B1-4907-A3EE-4DF161E94994}" type="presOf" srcId="{5D191FC9-5A06-4A2A-A4C4-BC0AC28469AB}" destId="{BD7621DC-213C-469A-A615-18960C13670C}" srcOrd="1" destOrd="0" presId="urn:microsoft.com/office/officeart/2005/8/layout/venn1"/>
    <dgm:cxn modelId="{6AF322C8-6481-46BF-BBFB-3D87678B6B31}" type="presOf" srcId="{5D191FC9-5A06-4A2A-A4C4-BC0AC28469AB}" destId="{C07F53E0-59A9-4988-B676-5DCC3014611E}" srcOrd="0" destOrd="0" presId="urn:microsoft.com/office/officeart/2005/8/layout/venn1"/>
    <dgm:cxn modelId="{E9317ED2-A1C6-45F0-8950-E5F21D586038}" type="presOf" srcId="{8E43A3CB-A4BB-45EF-8A93-F47DADBD798E}" destId="{D0D21D38-3B39-4B70-B482-B75013EC4220}" srcOrd="0" destOrd="0" presId="urn:microsoft.com/office/officeart/2005/8/layout/venn1"/>
    <dgm:cxn modelId="{AEA56D65-194F-4293-AD3F-9F8498E1CF12}" type="presParOf" srcId="{92226E2D-D7EB-4586-AD1B-6C623DF64A3A}" destId="{D0D21D38-3B39-4B70-B482-B75013EC4220}" srcOrd="0" destOrd="0" presId="urn:microsoft.com/office/officeart/2005/8/layout/venn1"/>
    <dgm:cxn modelId="{37EE95E7-BBDC-4C72-A557-73CF5C04E722}" type="presParOf" srcId="{92226E2D-D7EB-4586-AD1B-6C623DF64A3A}" destId="{C067B549-C6F7-4FAB-9266-41947481A783}" srcOrd="1" destOrd="0" presId="urn:microsoft.com/office/officeart/2005/8/layout/venn1"/>
    <dgm:cxn modelId="{19A1BF2A-A736-4CBE-8DCE-FF13A738E9F6}" type="presParOf" srcId="{92226E2D-D7EB-4586-AD1B-6C623DF64A3A}" destId="{C07F53E0-59A9-4988-B676-5DCC3014611E}" srcOrd="2" destOrd="0" presId="urn:microsoft.com/office/officeart/2005/8/layout/venn1"/>
    <dgm:cxn modelId="{D4AF12C3-F265-4C60-BB9C-221FF64243CF}" type="presParOf" srcId="{92226E2D-D7EB-4586-AD1B-6C623DF64A3A}" destId="{BD7621DC-213C-469A-A615-18960C13670C}" srcOrd="3" destOrd="0" presId="urn:microsoft.com/office/officeart/2005/8/layout/venn1"/>
    <dgm:cxn modelId="{E83EDDC2-1023-4229-9ED5-BB1E814DEA7B}" type="presParOf" srcId="{92226E2D-D7EB-4586-AD1B-6C623DF64A3A}" destId="{F289D944-B1B8-4339-B7B5-0A35677980F6}" srcOrd="4" destOrd="0" presId="urn:microsoft.com/office/officeart/2005/8/layout/venn1"/>
    <dgm:cxn modelId="{90E20ED8-6E4E-46B2-B579-0BEAFC17D18E}" type="presParOf" srcId="{92226E2D-D7EB-4586-AD1B-6C623DF64A3A}" destId="{B3C75F1A-0380-4BED-AF68-E0D63574FAA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21D38-3B39-4B70-B482-B75013EC4220}">
      <dsp:nvSpPr>
        <dsp:cNvPr id="0" name=""/>
        <dsp:cNvSpPr/>
      </dsp:nvSpPr>
      <dsp:spPr>
        <a:xfrm>
          <a:off x="3840990" y="47179"/>
          <a:ext cx="2264599" cy="226459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dirty="0"/>
            <a:t>Market – Free to trade and raise capital</a:t>
          </a:r>
        </a:p>
      </dsp:txBody>
      <dsp:txXfrm>
        <a:off x="4142936" y="443484"/>
        <a:ext cx="1660706" cy="1019069"/>
      </dsp:txXfrm>
    </dsp:sp>
    <dsp:sp modelId="{C07F53E0-59A9-4988-B676-5DCC3014611E}">
      <dsp:nvSpPr>
        <dsp:cNvPr id="0" name=""/>
        <dsp:cNvSpPr/>
      </dsp:nvSpPr>
      <dsp:spPr>
        <a:xfrm>
          <a:off x="4658133" y="1462553"/>
          <a:ext cx="2264599" cy="226459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a:t>State – regulation, compliance and restrictions</a:t>
          </a:r>
        </a:p>
      </dsp:txBody>
      <dsp:txXfrm>
        <a:off x="5350723" y="2047575"/>
        <a:ext cx="1358759" cy="1245529"/>
      </dsp:txXfrm>
    </dsp:sp>
    <dsp:sp modelId="{F289D944-B1B8-4339-B7B5-0A35677980F6}">
      <dsp:nvSpPr>
        <dsp:cNvPr id="0" name=""/>
        <dsp:cNvSpPr/>
      </dsp:nvSpPr>
      <dsp:spPr>
        <a:xfrm>
          <a:off x="3023847" y="1462553"/>
          <a:ext cx="2264599" cy="226459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kern="1200"/>
            <a:t>Community – Growth focus</a:t>
          </a:r>
        </a:p>
      </dsp:txBody>
      <dsp:txXfrm>
        <a:off x="3237097" y="2047575"/>
        <a:ext cx="1358759" cy="124552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F3D6F-430A-4CAD-BA58-75F890234692}" type="datetimeFigureOut">
              <a:rPr lang="en-US" smtClean="0"/>
              <a:t>4/23/2018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39844-8F6B-41A7-8E68-BD859E989F74}" type="slidenum">
              <a:rPr lang="en-US" smtClean="0"/>
              <a:t>‹#›</a:t>
            </a:fld>
            <a:endParaRPr lang="en-US" dirty="0"/>
          </a:p>
        </p:txBody>
      </p:sp>
    </p:spTree>
    <p:extLst>
      <p:ext uri="{BB962C8B-B14F-4D97-AF65-F5344CB8AC3E}">
        <p14:creationId xmlns:p14="http://schemas.microsoft.com/office/powerpoint/2010/main" val="236769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0E6F775-877C-4F16-81F5-352C5D90AC8E}"/>
              </a:ext>
            </a:extLst>
          </p:cNvPr>
          <p:cNvSpPr>
            <a:spLocks noGrp="1" noChangeArrowheads="1"/>
          </p:cNvSpPr>
          <p:nvPr>
            <p:ph type="sldNum" sz="quarter" idx="5"/>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75E8F7AE-7F65-4C77-A668-B412A9140311}" type="slidenum">
              <a:rPr lang="en-US" altLang="en-US">
                <a:solidFill>
                  <a:schemeClr val="tx1"/>
                </a:solidFill>
              </a:rPr>
              <a:pPr>
                <a:buSzTx/>
              </a:pPr>
              <a:t>7</a:t>
            </a:fld>
            <a:endParaRPr lang="en-US" altLang="en-US" dirty="0">
              <a:solidFill>
                <a:schemeClr val="tx1"/>
              </a:solidFill>
            </a:endParaRPr>
          </a:p>
        </p:txBody>
      </p:sp>
      <p:sp>
        <p:nvSpPr>
          <p:cNvPr id="10243" name="Rectangle 2">
            <a:extLst>
              <a:ext uri="{FF2B5EF4-FFF2-40B4-BE49-F238E27FC236}">
                <a16:creationId xmlns:a16="http://schemas.microsoft.com/office/drawing/2014/main" id="{4D82F437-6FAA-4FC2-9744-B2A5C412EF0E}"/>
              </a:ext>
            </a:extLst>
          </p:cNvPr>
          <p:cNvSpPr>
            <a:spLocks noGrp="1" noRot="1" noChangeAspect="1" noChangeArrowheads="1" noTextEdit="1"/>
          </p:cNvSpPr>
          <p:nvPr>
            <p:ph type="sldImg"/>
          </p:nvPr>
        </p:nvSpPr>
        <p:spPr>
          <a:xfrm>
            <a:off x="384175" y="687388"/>
            <a:ext cx="6091238" cy="3427412"/>
          </a:xfrm>
          <a:ln/>
        </p:spPr>
      </p:sp>
      <p:sp>
        <p:nvSpPr>
          <p:cNvPr id="10244" name="Rectangle 3">
            <a:extLst>
              <a:ext uri="{FF2B5EF4-FFF2-40B4-BE49-F238E27FC236}">
                <a16:creationId xmlns:a16="http://schemas.microsoft.com/office/drawing/2014/main" id="{0C3D3404-74A8-4548-B70A-3C23A004A562}"/>
              </a:ext>
            </a:extLst>
          </p:cNvPr>
          <p:cNvSpPr>
            <a:spLocks noGrp="1" noChangeArrowheads="1"/>
          </p:cNvSpPr>
          <p:nvPr>
            <p:ph type="body" idx="1"/>
          </p:nvPr>
        </p:nvSpPr>
        <p:spPr>
          <a:xfrm>
            <a:off x="685800" y="4344988"/>
            <a:ext cx="5486400" cy="4114800"/>
          </a:xfrm>
          <a:noFill/>
        </p:spPr>
        <p:txBody>
          <a:bodyPr/>
          <a:lstStyle/>
          <a:p>
            <a:pPr eaLnBrk="1" hangingPunct="1"/>
            <a:endParaRPr lang="en-GB" altLang="en-US" dirty="0"/>
          </a:p>
        </p:txBody>
      </p:sp>
    </p:spTree>
    <p:extLst>
      <p:ext uri="{BB962C8B-B14F-4D97-AF65-F5344CB8AC3E}">
        <p14:creationId xmlns:p14="http://schemas.microsoft.com/office/powerpoint/2010/main" val="210499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652E01D-364C-4CC2-A510-9F9B0DDA8AA5}"/>
              </a:ext>
            </a:extLst>
          </p:cNvPr>
          <p:cNvSpPr>
            <a:spLocks noGrp="1" noChangeArrowheads="1"/>
          </p:cNvSpPr>
          <p:nvPr>
            <p:ph type="sldNum" sz="quarter" idx="5"/>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4CE4E7C5-ACE8-4575-B501-56B927A4C9B9}" type="slidenum">
              <a:rPr lang="en-US" altLang="en-US">
                <a:solidFill>
                  <a:schemeClr val="tx1"/>
                </a:solidFill>
              </a:rPr>
              <a:pPr>
                <a:buSzTx/>
              </a:pPr>
              <a:t>11</a:t>
            </a:fld>
            <a:endParaRPr lang="en-US" altLang="en-US" dirty="0">
              <a:solidFill>
                <a:schemeClr val="tx1"/>
              </a:solidFill>
            </a:endParaRPr>
          </a:p>
        </p:txBody>
      </p:sp>
      <p:sp>
        <p:nvSpPr>
          <p:cNvPr id="12291" name="Rectangle 2">
            <a:extLst>
              <a:ext uri="{FF2B5EF4-FFF2-40B4-BE49-F238E27FC236}">
                <a16:creationId xmlns:a16="http://schemas.microsoft.com/office/drawing/2014/main" id="{61C6238C-DE02-4347-A43A-6AABDA2AEAD4}"/>
              </a:ext>
            </a:extLst>
          </p:cNvPr>
          <p:cNvSpPr>
            <a:spLocks noGrp="1" noRot="1" noChangeAspect="1" noChangeArrowheads="1" noTextEdit="1"/>
          </p:cNvSpPr>
          <p:nvPr>
            <p:ph type="sldImg"/>
          </p:nvPr>
        </p:nvSpPr>
        <p:spPr>
          <a:xfrm>
            <a:off x="384175" y="687388"/>
            <a:ext cx="6091238" cy="3427412"/>
          </a:xfrm>
          <a:ln/>
        </p:spPr>
      </p:sp>
      <p:sp>
        <p:nvSpPr>
          <p:cNvPr id="12292" name="Rectangle 3">
            <a:extLst>
              <a:ext uri="{FF2B5EF4-FFF2-40B4-BE49-F238E27FC236}">
                <a16:creationId xmlns:a16="http://schemas.microsoft.com/office/drawing/2014/main" id="{076CCF39-1475-4AA9-A51C-21809F0D1681}"/>
              </a:ext>
            </a:extLst>
          </p:cNvPr>
          <p:cNvSpPr>
            <a:spLocks noGrp="1" noChangeArrowheads="1"/>
          </p:cNvSpPr>
          <p:nvPr>
            <p:ph type="body" idx="1"/>
          </p:nvPr>
        </p:nvSpPr>
        <p:spPr>
          <a:xfrm>
            <a:off x="685800" y="4343400"/>
            <a:ext cx="5486400" cy="4113213"/>
          </a:xfrm>
          <a:noFill/>
        </p:spPr>
        <p:txBody>
          <a:bodyPr/>
          <a:lstStyle/>
          <a:p>
            <a:pPr eaLnBrk="1" hangingPunct="1"/>
            <a:endParaRPr lang="en-US" altLang="en-US" dirty="0"/>
          </a:p>
        </p:txBody>
      </p:sp>
    </p:spTree>
    <p:extLst>
      <p:ext uri="{BB962C8B-B14F-4D97-AF65-F5344CB8AC3E}">
        <p14:creationId xmlns:p14="http://schemas.microsoft.com/office/powerpoint/2010/main" val="37852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652E01D-364C-4CC2-A510-9F9B0DDA8AA5}"/>
              </a:ext>
            </a:extLst>
          </p:cNvPr>
          <p:cNvSpPr>
            <a:spLocks noGrp="1" noChangeArrowheads="1"/>
          </p:cNvSpPr>
          <p:nvPr>
            <p:ph type="sldNum" sz="quarter" idx="5"/>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4CE4E7C5-ACE8-4575-B501-56B927A4C9B9}" type="slidenum">
              <a:rPr lang="en-US" altLang="en-US">
                <a:solidFill>
                  <a:schemeClr val="tx1"/>
                </a:solidFill>
              </a:rPr>
              <a:pPr>
                <a:buSzTx/>
              </a:pPr>
              <a:t>16</a:t>
            </a:fld>
            <a:endParaRPr lang="en-US" altLang="en-US" dirty="0">
              <a:solidFill>
                <a:schemeClr val="tx1"/>
              </a:solidFill>
            </a:endParaRPr>
          </a:p>
        </p:txBody>
      </p:sp>
      <p:sp>
        <p:nvSpPr>
          <p:cNvPr id="12291" name="Rectangle 2">
            <a:extLst>
              <a:ext uri="{FF2B5EF4-FFF2-40B4-BE49-F238E27FC236}">
                <a16:creationId xmlns:a16="http://schemas.microsoft.com/office/drawing/2014/main" id="{61C6238C-DE02-4347-A43A-6AABDA2AEAD4}"/>
              </a:ext>
            </a:extLst>
          </p:cNvPr>
          <p:cNvSpPr>
            <a:spLocks noGrp="1" noRot="1" noChangeAspect="1" noChangeArrowheads="1" noTextEdit="1"/>
          </p:cNvSpPr>
          <p:nvPr>
            <p:ph type="sldImg"/>
          </p:nvPr>
        </p:nvSpPr>
        <p:spPr>
          <a:xfrm>
            <a:off x="384175" y="687388"/>
            <a:ext cx="6091238" cy="3427412"/>
          </a:xfrm>
          <a:ln/>
        </p:spPr>
      </p:sp>
      <p:sp>
        <p:nvSpPr>
          <p:cNvPr id="12292" name="Rectangle 3">
            <a:extLst>
              <a:ext uri="{FF2B5EF4-FFF2-40B4-BE49-F238E27FC236}">
                <a16:creationId xmlns:a16="http://schemas.microsoft.com/office/drawing/2014/main" id="{076CCF39-1475-4AA9-A51C-21809F0D1681}"/>
              </a:ext>
            </a:extLst>
          </p:cNvPr>
          <p:cNvSpPr>
            <a:spLocks noGrp="1" noChangeArrowheads="1"/>
          </p:cNvSpPr>
          <p:nvPr>
            <p:ph type="body" idx="1"/>
          </p:nvPr>
        </p:nvSpPr>
        <p:spPr>
          <a:xfrm>
            <a:off x="685800" y="4343400"/>
            <a:ext cx="5486400" cy="4113213"/>
          </a:xfrm>
          <a:noFill/>
        </p:spPr>
        <p:txBody>
          <a:bodyPr/>
          <a:lstStyle/>
          <a:p>
            <a:pPr eaLnBrk="1" hangingPunct="1"/>
            <a:endParaRPr lang="en-US" altLang="en-US" dirty="0"/>
          </a:p>
        </p:txBody>
      </p:sp>
    </p:spTree>
    <p:extLst>
      <p:ext uri="{BB962C8B-B14F-4D97-AF65-F5344CB8AC3E}">
        <p14:creationId xmlns:p14="http://schemas.microsoft.com/office/powerpoint/2010/main" val="191912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652E01D-364C-4CC2-A510-9F9B0DDA8AA5}"/>
              </a:ext>
            </a:extLst>
          </p:cNvPr>
          <p:cNvSpPr>
            <a:spLocks noGrp="1" noChangeArrowheads="1"/>
          </p:cNvSpPr>
          <p:nvPr>
            <p:ph type="sldNum" sz="quarter" idx="5"/>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4CE4E7C5-ACE8-4575-B501-56B927A4C9B9}" type="slidenum">
              <a:rPr lang="en-US" altLang="en-US">
                <a:solidFill>
                  <a:schemeClr val="tx1"/>
                </a:solidFill>
              </a:rPr>
              <a:pPr>
                <a:buSzTx/>
              </a:pPr>
              <a:t>18</a:t>
            </a:fld>
            <a:endParaRPr lang="en-US" altLang="en-US" dirty="0">
              <a:solidFill>
                <a:schemeClr val="tx1"/>
              </a:solidFill>
            </a:endParaRPr>
          </a:p>
        </p:txBody>
      </p:sp>
      <p:sp>
        <p:nvSpPr>
          <p:cNvPr id="12291" name="Rectangle 2">
            <a:extLst>
              <a:ext uri="{FF2B5EF4-FFF2-40B4-BE49-F238E27FC236}">
                <a16:creationId xmlns:a16="http://schemas.microsoft.com/office/drawing/2014/main" id="{61C6238C-DE02-4347-A43A-6AABDA2AEAD4}"/>
              </a:ext>
            </a:extLst>
          </p:cNvPr>
          <p:cNvSpPr>
            <a:spLocks noGrp="1" noRot="1" noChangeAspect="1" noChangeArrowheads="1" noTextEdit="1"/>
          </p:cNvSpPr>
          <p:nvPr>
            <p:ph type="sldImg"/>
          </p:nvPr>
        </p:nvSpPr>
        <p:spPr>
          <a:xfrm>
            <a:off x="384175" y="687388"/>
            <a:ext cx="6091238" cy="3427412"/>
          </a:xfrm>
          <a:ln/>
        </p:spPr>
      </p:sp>
      <p:sp>
        <p:nvSpPr>
          <p:cNvPr id="12292" name="Rectangle 3">
            <a:extLst>
              <a:ext uri="{FF2B5EF4-FFF2-40B4-BE49-F238E27FC236}">
                <a16:creationId xmlns:a16="http://schemas.microsoft.com/office/drawing/2014/main" id="{076CCF39-1475-4AA9-A51C-21809F0D1681}"/>
              </a:ext>
            </a:extLst>
          </p:cNvPr>
          <p:cNvSpPr>
            <a:spLocks noGrp="1" noChangeArrowheads="1"/>
          </p:cNvSpPr>
          <p:nvPr>
            <p:ph type="body" idx="1"/>
          </p:nvPr>
        </p:nvSpPr>
        <p:spPr>
          <a:xfrm>
            <a:off x="685800" y="4343400"/>
            <a:ext cx="5486400" cy="4113213"/>
          </a:xfrm>
          <a:noFill/>
        </p:spPr>
        <p:txBody>
          <a:bodyPr/>
          <a:lstStyle/>
          <a:p>
            <a:pPr eaLnBrk="1" hangingPunct="1"/>
            <a:endParaRPr lang="en-US" altLang="en-US" dirty="0"/>
          </a:p>
        </p:txBody>
      </p:sp>
    </p:spTree>
    <p:extLst>
      <p:ext uri="{BB962C8B-B14F-4D97-AF65-F5344CB8AC3E}">
        <p14:creationId xmlns:p14="http://schemas.microsoft.com/office/powerpoint/2010/main" val="2358496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652E01D-364C-4CC2-A510-9F9B0DDA8AA5}"/>
              </a:ext>
            </a:extLst>
          </p:cNvPr>
          <p:cNvSpPr>
            <a:spLocks noGrp="1" noChangeArrowheads="1"/>
          </p:cNvSpPr>
          <p:nvPr>
            <p:ph type="sldNum" sz="quarter" idx="5"/>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4CE4E7C5-ACE8-4575-B501-56B927A4C9B9}" type="slidenum">
              <a:rPr lang="en-US" altLang="en-US">
                <a:solidFill>
                  <a:schemeClr val="tx1"/>
                </a:solidFill>
              </a:rPr>
              <a:pPr>
                <a:buSzTx/>
              </a:pPr>
              <a:t>24</a:t>
            </a:fld>
            <a:endParaRPr lang="en-US" altLang="en-US" dirty="0">
              <a:solidFill>
                <a:schemeClr val="tx1"/>
              </a:solidFill>
            </a:endParaRPr>
          </a:p>
        </p:txBody>
      </p:sp>
      <p:sp>
        <p:nvSpPr>
          <p:cNvPr id="12291" name="Rectangle 2">
            <a:extLst>
              <a:ext uri="{FF2B5EF4-FFF2-40B4-BE49-F238E27FC236}">
                <a16:creationId xmlns:a16="http://schemas.microsoft.com/office/drawing/2014/main" id="{61C6238C-DE02-4347-A43A-6AABDA2AEAD4}"/>
              </a:ext>
            </a:extLst>
          </p:cNvPr>
          <p:cNvSpPr>
            <a:spLocks noGrp="1" noRot="1" noChangeAspect="1" noChangeArrowheads="1" noTextEdit="1"/>
          </p:cNvSpPr>
          <p:nvPr>
            <p:ph type="sldImg"/>
          </p:nvPr>
        </p:nvSpPr>
        <p:spPr>
          <a:xfrm>
            <a:off x="384175" y="687388"/>
            <a:ext cx="6091238" cy="3427412"/>
          </a:xfrm>
          <a:ln/>
        </p:spPr>
      </p:sp>
      <p:sp>
        <p:nvSpPr>
          <p:cNvPr id="12292" name="Rectangle 3">
            <a:extLst>
              <a:ext uri="{FF2B5EF4-FFF2-40B4-BE49-F238E27FC236}">
                <a16:creationId xmlns:a16="http://schemas.microsoft.com/office/drawing/2014/main" id="{076CCF39-1475-4AA9-A51C-21809F0D1681}"/>
              </a:ext>
            </a:extLst>
          </p:cNvPr>
          <p:cNvSpPr>
            <a:spLocks noGrp="1" noChangeArrowheads="1"/>
          </p:cNvSpPr>
          <p:nvPr>
            <p:ph type="body" idx="1"/>
          </p:nvPr>
        </p:nvSpPr>
        <p:spPr>
          <a:xfrm>
            <a:off x="685800" y="4343400"/>
            <a:ext cx="5486400" cy="4113213"/>
          </a:xfrm>
          <a:noFill/>
        </p:spPr>
        <p:txBody>
          <a:bodyPr/>
          <a:lstStyle/>
          <a:p>
            <a:pPr eaLnBrk="1" hangingPunct="1"/>
            <a:endParaRPr lang="en-US" altLang="en-US" dirty="0"/>
          </a:p>
        </p:txBody>
      </p:sp>
    </p:spTree>
    <p:extLst>
      <p:ext uri="{BB962C8B-B14F-4D97-AF65-F5344CB8AC3E}">
        <p14:creationId xmlns:p14="http://schemas.microsoft.com/office/powerpoint/2010/main" val="72880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652E01D-364C-4CC2-A510-9F9B0DDA8AA5}"/>
              </a:ext>
            </a:extLst>
          </p:cNvPr>
          <p:cNvSpPr>
            <a:spLocks noGrp="1" noChangeArrowheads="1"/>
          </p:cNvSpPr>
          <p:nvPr>
            <p:ph type="sldNum" sz="quarter" idx="5"/>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4CE4E7C5-ACE8-4575-B501-56B927A4C9B9}" type="slidenum">
              <a:rPr lang="en-US" altLang="en-US">
                <a:solidFill>
                  <a:schemeClr val="tx1"/>
                </a:solidFill>
              </a:rPr>
              <a:pPr>
                <a:buSzTx/>
              </a:pPr>
              <a:t>28</a:t>
            </a:fld>
            <a:endParaRPr lang="en-US" altLang="en-US" dirty="0">
              <a:solidFill>
                <a:schemeClr val="tx1"/>
              </a:solidFill>
            </a:endParaRPr>
          </a:p>
        </p:txBody>
      </p:sp>
      <p:sp>
        <p:nvSpPr>
          <p:cNvPr id="12291" name="Rectangle 2">
            <a:extLst>
              <a:ext uri="{FF2B5EF4-FFF2-40B4-BE49-F238E27FC236}">
                <a16:creationId xmlns:a16="http://schemas.microsoft.com/office/drawing/2014/main" id="{61C6238C-DE02-4347-A43A-6AABDA2AEAD4}"/>
              </a:ext>
            </a:extLst>
          </p:cNvPr>
          <p:cNvSpPr>
            <a:spLocks noGrp="1" noRot="1" noChangeAspect="1" noChangeArrowheads="1" noTextEdit="1"/>
          </p:cNvSpPr>
          <p:nvPr>
            <p:ph type="sldImg"/>
          </p:nvPr>
        </p:nvSpPr>
        <p:spPr>
          <a:xfrm>
            <a:off x="384175" y="687388"/>
            <a:ext cx="6091238" cy="3427412"/>
          </a:xfrm>
          <a:ln/>
        </p:spPr>
      </p:sp>
      <p:sp>
        <p:nvSpPr>
          <p:cNvPr id="12292" name="Rectangle 3">
            <a:extLst>
              <a:ext uri="{FF2B5EF4-FFF2-40B4-BE49-F238E27FC236}">
                <a16:creationId xmlns:a16="http://schemas.microsoft.com/office/drawing/2014/main" id="{076CCF39-1475-4AA9-A51C-21809F0D1681}"/>
              </a:ext>
            </a:extLst>
          </p:cNvPr>
          <p:cNvSpPr>
            <a:spLocks noGrp="1" noChangeArrowheads="1"/>
          </p:cNvSpPr>
          <p:nvPr>
            <p:ph type="body" idx="1"/>
          </p:nvPr>
        </p:nvSpPr>
        <p:spPr>
          <a:xfrm>
            <a:off x="685800" y="4343400"/>
            <a:ext cx="5486400" cy="4113213"/>
          </a:xfrm>
          <a:noFill/>
        </p:spPr>
        <p:txBody>
          <a:bodyPr/>
          <a:lstStyle/>
          <a:p>
            <a:pPr eaLnBrk="1" hangingPunct="1"/>
            <a:endParaRPr lang="en-US" altLang="en-US" dirty="0"/>
          </a:p>
        </p:txBody>
      </p:sp>
    </p:spTree>
    <p:extLst>
      <p:ext uri="{BB962C8B-B14F-4D97-AF65-F5344CB8AC3E}">
        <p14:creationId xmlns:p14="http://schemas.microsoft.com/office/powerpoint/2010/main" val="926413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652E01D-364C-4CC2-A510-9F9B0DDA8AA5}"/>
              </a:ext>
            </a:extLst>
          </p:cNvPr>
          <p:cNvSpPr>
            <a:spLocks noGrp="1" noChangeArrowheads="1"/>
          </p:cNvSpPr>
          <p:nvPr>
            <p:ph type="sldNum" sz="quarter" idx="5"/>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4CE4E7C5-ACE8-4575-B501-56B927A4C9B9}" type="slidenum">
              <a:rPr lang="en-US" altLang="en-US">
                <a:solidFill>
                  <a:schemeClr val="tx1"/>
                </a:solidFill>
              </a:rPr>
              <a:pPr>
                <a:buSzTx/>
              </a:pPr>
              <a:t>35</a:t>
            </a:fld>
            <a:endParaRPr lang="en-US" altLang="en-US" dirty="0">
              <a:solidFill>
                <a:schemeClr val="tx1"/>
              </a:solidFill>
            </a:endParaRPr>
          </a:p>
        </p:txBody>
      </p:sp>
      <p:sp>
        <p:nvSpPr>
          <p:cNvPr id="12291" name="Rectangle 2">
            <a:extLst>
              <a:ext uri="{FF2B5EF4-FFF2-40B4-BE49-F238E27FC236}">
                <a16:creationId xmlns:a16="http://schemas.microsoft.com/office/drawing/2014/main" id="{61C6238C-DE02-4347-A43A-6AABDA2AEAD4}"/>
              </a:ext>
            </a:extLst>
          </p:cNvPr>
          <p:cNvSpPr>
            <a:spLocks noGrp="1" noRot="1" noChangeAspect="1" noChangeArrowheads="1" noTextEdit="1"/>
          </p:cNvSpPr>
          <p:nvPr>
            <p:ph type="sldImg"/>
          </p:nvPr>
        </p:nvSpPr>
        <p:spPr>
          <a:xfrm>
            <a:off x="384175" y="687388"/>
            <a:ext cx="6091238" cy="3427412"/>
          </a:xfrm>
          <a:ln/>
        </p:spPr>
      </p:sp>
      <p:sp>
        <p:nvSpPr>
          <p:cNvPr id="12292" name="Rectangle 3">
            <a:extLst>
              <a:ext uri="{FF2B5EF4-FFF2-40B4-BE49-F238E27FC236}">
                <a16:creationId xmlns:a16="http://schemas.microsoft.com/office/drawing/2014/main" id="{076CCF39-1475-4AA9-A51C-21809F0D1681}"/>
              </a:ext>
            </a:extLst>
          </p:cNvPr>
          <p:cNvSpPr>
            <a:spLocks noGrp="1" noChangeArrowheads="1"/>
          </p:cNvSpPr>
          <p:nvPr>
            <p:ph type="body" idx="1"/>
          </p:nvPr>
        </p:nvSpPr>
        <p:spPr>
          <a:xfrm>
            <a:off x="685800" y="4343400"/>
            <a:ext cx="5486400" cy="4113213"/>
          </a:xfrm>
          <a:noFill/>
        </p:spPr>
        <p:txBody>
          <a:bodyPr/>
          <a:lstStyle/>
          <a:p>
            <a:pPr eaLnBrk="1" hangingPunct="1"/>
            <a:endParaRPr lang="en-US" altLang="en-US" dirty="0"/>
          </a:p>
        </p:txBody>
      </p:sp>
    </p:spTree>
    <p:extLst>
      <p:ext uri="{BB962C8B-B14F-4D97-AF65-F5344CB8AC3E}">
        <p14:creationId xmlns:p14="http://schemas.microsoft.com/office/powerpoint/2010/main" val="349448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652E01D-364C-4CC2-A510-9F9B0DDA8AA5}"/>
              </a:ext>
            </a:extLst>
          </p:cNvPr>
          <p:cNvSpPr>
            <a:spLocks noGrp="1" noChangeArrowheads="1"/>
          </p:cNvSpPr>
          <p:nvPr>
            <p:ph type="sldNum" sz="quarter" idx="5"/>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4CE4E7C5-ACE8-4575-B501-56B927A4C9B9}" type="slidenum">
              <a:rPr lang="en-US" altLang="en-US">
                <a:solidFill>
                  <a:schemeClr val="tx1"/>
                </a:solidFill>
              </a:rPr>
              <a:pPr>
                <a:buSzTx/>
              </a:pPr>
              <a:t>39</a:t>
            </a:fld>
            <a:endParaRPr lang="en-US" altLang="en-US" dirty="0">
              <a:solidFill>
                <a:schemeClr val="tx1"/>
              </a:solidFill>
            </a:endParaRPr>
          </a:p>
        </p:txBody>
      </p:sp>
      <p:sp>
        <p:nvSpPr>
          <p:cNvPr id="12291" name="Rectangle 2">
            <a:extLst>
              <a:ext uri="{FF2B5EF4-FFF2-40B4-BE49-F238E27FC236}">
                <a16:creationId xmlns:a16="http://schemas.microsoft.com/office/drawing/2014/main" id="{61C6238C-DE02-4347-A43A-6AABDA2AEAD4}"/>
              </a:ext>
            </a:extLst>
          </p:cNvPr>
          <p:cNvSpPr>
            <a:spLocks noGrp="1" noRot="1" noChangeAspect="1" noChangeArrowheads="1" noTextEdit="1"/>
          </p:cNvSpPr>
          <p:nvPr>
            <p:ph type="sldImg"/>
          </p:nvPr>
        </p:nvSpPr>
        <p:spPr>
          <a:xfrm>
            <a:off x="384175" y="687388"/>
            <a:ext cx="6091238" cy="3427412"/>
          </a:xfrm>
          <a:ln/>
        </p:spPr>
      </p:sp>
      <p:sp>
        <p:nvSpPr>
          <p:cNvPr id="12292" name="Rectangle 3">
            <a:extLst>
              <a:ext uri="{FF2B5EF4-FFF2-40B4-BE49-F238E27FC236}">
                <a16:creationId xmlns:a16="http://schemas.microsoft.com/office/drawing/2014/main" id="{076CCF39-1475-4AA9-A51C-21809F0D1681}"/>
              </a:ext>
            </a:extLst>
          </p:cNvPr>
          <p:cNvSpPr>
            <a:spLocks noGrp="1" noChangeArrowheads="1"/>
          </p:cNvSpPr>
          <p:nvPr>
            <p:ph type="body" idx="1"/>
          </p:nvPr>
        </p:nvSpPr>
        <p:spPr>
          <a:xfrm>
            <a:off x="685800" y="4343400"/>
            <a:ext cx="5486400" cy="4113213"/>
          </a:xfrm>
          <a:noFill/>
        </p:spPr>
        <p:txBody>
          <a:bodyPr/>
          <a:lstStyle/>
          <a:p>
            <a:pPr eaLnBrk="1" hangingPunct="1"/>
            <a:endParaRPr lang="en-US" altLang="en-US" dirty="0"/>
          </a:p>
        </p:txBody>
      </p:sp>
    </p:spTree>
    <p:extLst>
      <p:ext uri="{BB962C8B-B14F-4D97-AF65-F5344CB8AC3E}">
        <p14:creationId xmlns:p14="http://schemas.microsoft.com/office/powerpoint/2010/main" val="756913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4/23/2018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4/23/2018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extLst/>
          </a:blip>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EF58D138-35FF-4A3E-9FCD-A6044FD3CB6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46" name="Rectangle 45">
              <a:extLst>
                <a:ext uri="{FF2B5EF4-FFF2-40B4-BE49-F238E27FC236}">
                  <a16:creationId xmlns:a16="http://schemas.microsoft.com/office/drawing/2014/main" id="{F5BD0798-598F-4D8A-86B1-B5EFC744404D}"/>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2">
              <a:extLst>
                <a:ext uri="{FF2B5EF4-FFF2-40B4-BE49-F238E27FC236}">
                  <a16:creationId xmlns:a16="http://schemas.microsoft.com/office/drawing/2014/main" id="{AC94F2E1-5E1D-4DE4-876F-B863EF537693}"/>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6B0FEEE-81F6-4CFD-9F19-7422C2BBB73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0" name="Rectangle 5">
              <a:extLst>
                <a:ext uri="{FF2B5EF4-FFF2-40B4-BE49-F238E27FC236}">
                  <a16:creationId xmlns:a16="http://schemas.microsoft.com/office/drawing/2014/main" id="{610875A9-E6B1-4A9E-8D06-56271808AF82}"/>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51" name="Freeform 6">
              <a:extLst>
                <a:ext uri="{FF2B5EF4-FFF2-40B4-BE49-F238E27FC236}">
                  <a16:creationId xmlns:a16="http://schemas.microsoft.com/office/drawing/2014/main" id="{3568C212-C192-4F35-9EDA-FFAFA2620E63}"/>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2" name="Freeform 7">
              <a:extLst>
                <a:ext uri="{FF2B5EF4-FFF2-40B4-BE49-F238E27FC236}">
                  <a16:creationId xmlns:a16="http://schemas.microsoft.com/office/drawing/2014/main" id="{3AB2D5B1-4EF5-411D-98F9-332CE875D0E4}"/>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3" name="Freeform 8">
              <a:extLst>
                <a:ext uri="{FF2B5EF4-FFF2-40B4-BE49-F238E27FC236}">
                  <a16:creationId xmlns:a16="http://schemas.microsoft.com/office/drawing/2014/main" id="{901DF0D0-5B9C-4A92-A0C5-F70CC77B49D5}"/>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4" name="Freeform 9">
              <a:extLst>
                <a:ext uri="{FF2B5EF4-FFF2-40B4-BE49-F238E27FC236}">
                  <a16:creationId xmlns:a16="http://schemas.microsoft.com/office/drawing/2014/main" id="{0E44C639-7E08-4ED9-87D3-7E1DEBD17FAE}"/>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5" name="Freeform 10">
              <a:extLst>
                <a:ext uri="{FF2B5EF4-FFF2-40B4-BE49-F238E27FC236}">
                  <a16:creationId xmlns:a16="http://schemas.microsoft.com/office/drawing/2014/main" id="{8D55EDFE-6B27-4CEF-A149-DE03F2585498}"/>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6" name="Freeform 11">
              <a:extLst>
                <a:ext uri="{FF2B5EF4-FFF2-40B4-BE49-F238E27FC236}">
                  <a16:creationId xmlns:a16="http://schemas.microsoft.com/office/drawing/2014/main" id="{899753F1-0A7C-4019-B0D4-98E8D6555108}"/>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7" name="Freeform 12">
              <a:extLst>
                <a:ext uri="{FF2B5EF4-FFF2-40B4-BE49-F238E27FC236}">
                  <a16:creationId xmlns:a16="http://schemas.microsoft.com/office/drawing/2014/main" id="{2E46CC92-32DE-4118-9922-E40E32D0C834}"/>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8" name="Freeform 13">
              <a:extLst>
                <a:ext uri="{FF2B5EF4-FFF2-40B4-BE49-F238E27FC236}">
                  <a16:creationId xmlns:a16="http://schemas.microsoft.com/office/drawing/2014/main" id="{6E837780-3EEC-4D7C-AE0A-B85D4B4D7A1D}"/>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9" name="Freeform 14">
              <a:extLst>
                <a:ext uri="{FF2B5EF4-FFF2-40B4-BE49-F238E27FC236}">
                  <a16:creationId xmlns:a16="http://schemas.microsoft.com/office/drawing/2014/main" id="{FF9C7BD2-1595-4FB5-84CC-08DBE10EF23B}"/>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0" name="Freeform 15">
              <a:extLst>
                <a:ext uri="{FF2B5EF4-FFF2-40B4-BE49-F238E27FC236}">
                  <a16:creationId xmlns:a16="http://schemas.microsoft.com/office/drawing/2014/main" id="{223B4D7F-AAB4-4C07-8497-AC90FC7AC81E}"/>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1" name="Line 16">
              <a:extLst>
                <a:ext uri="{FF2B5EF4-FFF2-40B4-BE49-F238E27FC236}">
                  <a16:creationId xmlns:a16="http://schemas.microsoft.com/office/drawing/2014/main" id="{BF0BC434-CADA-4A14-9CC4-514A8AC0AD8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2" name="Freeform 17">
              <a:extLst>
                <a:ext uri="{FF2B5EF4-FFF2-40B4-BE49-F238E27FC236}">
                  <a16:creationId xmlns:a16="http://schemas.microsoft.com/office/drawing/2014/main" id="{64B93112-5E7A-4AD7-9F08-EC9DE3B7ABE6}"/>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3" name="Freeform 18">
              <a:extLst>
                <a:ext uri="{FF2B5EF4-FFF2-40B4-BE49-F238E27FC236}">
                  <a16:creationId xmlns:a16="http://schemas.microsoft.com/office/drawing/2014/main" id="{104C40EC-49BC-4BF4-9B0F-36413F92C1EF}"/>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4" name="Freeform 19">
              <a:extLst>
                <a:ext uri="{FF2B5EF4-FFF2-40B4-BE49-F238E27FC236}">
                  <a16:creationId xmlns:a16="http://schemas.microsoft.com/office/drawing/2014/main" id="{490CF2A3-97A8-4A5C-AA71-F66D5EFB6FC0}"/>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5" name="Freeform 20">
              <a:extLst>
                <a:ext uri="{FF2B5EF4-FFF2-40B4-BE49-F238E27FC236}">
                  <a16:creationId xmlns:a16="http://schemas.microsoft.com/office/drawing/2014/main" id="{AD278AAA-5D43-4120-94A8-8CABD2B2D4BD}"/>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6" name="Rectangle 21">
              <a:extLst>
                <a:ext uri="{FF2B5EF4-FFF2-40B4-BE49-F238E27FC236}">
                  <a16:creationId xmlns:a16="http://schemas.microsoft.com/office/drawing/2014/main" id="{4063DBF1-AA0B-41AE-B075-3592DD039EBD}"/>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67" name="Freeform 22">
              <a:extLst>
                <a:ext uri="{FF2B5EF4-FFF2-40B4-BE49-F238E27FC236}">
                  <a16:creationId xmlns:a16="http://schemas.microsoft.com/office/drawing/2014/main" id="{084C0B7D-251C-4399-AF81-3D417E6CCA7B}"/>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8" name="Freeform 23">
              <a:extLst>
                <a:ext uri="{FF2B5EF4-FFF2-40B4-BE49-F238E27FC236}">
                  <a16:creationId xmlns:a16="http://schemas.microsoft.com/office/drawing/2014/main" id="{41CBB601-6248-4C6A-8CE0-EDE956CA6783}"/>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9" name="Freeform 24">
              <a:extLst>
                <a:ext uri="{FF2B5EF4-FFF2-40B4-BE49-F238E27FC236}">
                  <a16:creationId xmlns:a16="http://schemas.microsoft.com/office/drawing/2014/main" id="{61217433-E7AF-4C9E-B859-8B51FDE44F62}"/>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0" name="Freeform 25">
              <a:extLst>
                <a:ext uri="{FF2B5EF4-FFF2-40B4-BE49-F238E27FC236}">
                  <a16:creationId xmlns:a16="http://schemas.microsoft.com/office/drawing/2014/main" id="{83750ECC-2687-4D3D-AF82-9D55F4A95630}"/>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1" name="Freeform 26">
              <a:extLst>
                <a:ext uri="{FF2B5EF4-FFF2-40B4-BE49-F238E27FC236}">
                  <a16:creationId xmlns:a16="http://schemas.microsoft.com/office/drawing/2014/main" id="{481712CE-D3D3-48A9-9194-29514E8264D5}"/>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2" name="Freeform 27">
              <a:extLst>
                <a:ext uri="{FF2B5EF4-FFF2-40B4-BE49-F238E27FC236}">
                  <a16:creationId xmlns:a16="http://schemas.microsoft.com/office/drawing/2014/main" id="{AFDCA284-1452-42D7-8188-8DBBF5500108}"/>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3" name="Freeform 28">
              <a:extLst>
                <a:ext uri="{FF2B5EF4-FFF2-40B4-BE49-F238E27FC236}">
                  <a16:creationId xmlns:a16="http://schemas.microsoft.com/office/drawing/2014/main" id="{84621BF2-B93B-49DE-A0E9-7DB87A12DF6B}"/>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4" name="Freeform 29">
              <a:extLst>
                <a:ext uri="{FF2B5EF4-FFF2-40B4-BE49-F238E27FC236}">
                  <a16:creationId xmlns:a16="http://schemas.microsoft.com/office/drawing/2014/main" id="{23D257B1-AE83-4340-9A3D-9AF67475D5E0}"/>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5" name="Freeform 30">
              <a:extLst>
                <a:ext uri="{FF2B5EF4-FFF2-40B4-BE49-F238E27FC236}">
                  <a16:creationId xmlns:a16="http://schemas.microsoft.com/office/drawing/2014/main" id="{48C080A8-F687-4FC3-85A0-06C260CA4039}"/>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6" name="Freeform 31">
              <a:extLst>
                <a:ext uri="{FF2B5EF4-FFF2-40B4-BE49-F238E27FC236}">
                  <a16:creationId xmlns:a16="http://schemas.microsoft.com/office/drawing/2014/main" id="{A63FB1C6-D023-4C54-8D8E-319888E058C7}"/>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grpSp>
        <p:nvGrpSpPr>
          <p:cNvPr id="78" name="Group 77">
            <a:extLst>
              <a:ext uri="{FF2B5EF4-FFF2-40B4-BE49-F238E27FC236}">
                <a16:creationId xmlns:a16="http://schemas.microsoft.com/office/drawing/2014/main" id="{ED8042C1-215E-4C21-BB6B-38C5EE46944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9" name="Freeform 32">
              <a:extLst>
                <a:ext uri="{FF2B5EF4-FFF2-40B4-BE49-F238E27FC236}">
                  <a16:creationId xmlns:a16="http://schemas.microsoft.com/office/drawing/2014/main" id="{134E4A6E-1602-4ED8-95F4-2649025B449C}"/>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0" name="Freeform 33">
              <a:extLst>
                <a:ext uri="{FF2B5EF4-FFF2-40B4-BE49-F238E27FC236}">
                  <a16:creationId xmlns:a16="http://schemas.microsoft.com/office/drawing/2014/main" id="{E26FC114-5BB0-453D-9D96-4A82F7EB73D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1" name="Freeform 34">
              <a:extLst>
                <a:ext uri="{FF2B5EF4-FFF2-40B4-BE49-F238E27FC236}">
                  <a16:creationId xmlns:a16="http://schemas.microsoft.com/office/drawing/2014/main" id="{42DD29BE-7338-48CF-A8E4-AE63B9474ADE}"/>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2" name="Freeform 35">
              <a:extLst>
                <a:ext uri="{FF2B5EF4-FFF2-40B4-BE49-F238E27FC236}">
                  <a16:creationId xmlns:a16="http://schemas.microsoft.com/office/drawing/2014/main" id="{38DA003C-8448-4B2C-AFEC-8354C0FCFDC2}"/>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3" name="Freeform 36">
              <a:extLst>
                <a:ext uri="{FF2B5EF4-FFF2-40B4-BE49-F238E27FC236}">
                  <a16:creationId xmlns:a16="http://schemas.microsoft.com/office/drawing/2014/main" id="{444007C8-E852-4C4C-B866-1F029E7D3498}"/>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4" name="Freeform 37">
              <a:extLst>
                <a:ext uri="{FF2B5EF4-FFF2-40B4-BE49-F238E27FC236}">
                  <a16:creationId xmlns:a16="http://schemas.microsoft.com/office/drawing/2014/main" id="{93687523-D874-491A-A0CA-5C46712A9243}"/>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5" name="Freeform 38">
              <a:extLst>
                <a:ext uri="{FF2B5EF4-FFF2-40B4-BE49-F238E27FC236}">
                  <a16:creationId xmlns:a16="http://schemas.microsoft.com/office/drawing/2014/main" id="{8B54C82F-6BF1-43CD-8E37-69E9A44A8D2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6" name="Freeform 39">
              <a:extLst>
                <a:ext uri="{FF2B5EF4-FFF2-40B4-BE49-F238E27FC236}">
                  <a16:creationId xmlns:a16="http://schemas.microsoft.com/office/drawing/2014/main" id="{7319E2D4-6B6C-40D8-BED9-458580829DF5}"/>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7" name="Freeform 40">
              <a:extLst>
                <a:ext uri="{FF2B5EF4-FFF2-40B4-BE49-F238E27FC236}">
                  <a16:creationId xmlns:a16="http://schemas.microsoft.com/office/drawing/2014/main" id="{12E07592-0C27-4DBF-9DCB-3629BB6DEE56}"/>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8" name="Rectangle 41">
              <a:extLst>
                <a:ext uri="{FF2B5EF4-FFF2-40B4-BE49-F238E27FC236}">
                  <a16:creationId xmlns:a16="http://schemas.microsoft.com/office/drawing/2014/main" id="{9EA2E577-F748-4C1C-BD16-8356C2F763F5}"/>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grpSp>
      <p:pic>
        <p:nvPicPr>
          <p:cNvPr id="4" name="Picture 3">
            <a:extLst>
              <a:ext uri="{FF2B5EF4-FFF2-40B4-BE49-F238E27FC236}">
                <a16:creationId xmlns:a16="http://schemas.microsoft.com/office/drawing/2014/main" id="{7DF9E36F-5B11-453D-8693-29BB35A7F0FC}"/>
              </a:ext>
            </a:extLst>
          </p:cNvPr>
          <p:cNvPicPr>
            <a:picLocks noChangeAspect="1"/>
          </p:cNvPicPr>
          <p:nvPr/>
        </p:nvPicPr>
        <p:blipFill rotWithShape="1">
          <a:blip r:embed="rId4">
            <a:extLst/>
          </a:blip>
          <a:srcRect t="19053" b="13009"/>
          <a:stretch/>
        </p:blipFill>
        <p:spPr>
          <a:xfrm>
            <a:off x="1141411" y="622563"/>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FE1A8321-0FCD-4ECC-8A00-438B3171939C}"/>
              </a:ext>
            </a:extLst>
          </p:cNvPr>
          <p:cNvSpPr>
            <a:spLocks noGrp="1"/>
          </p:cNvSpPr>
          <p:nvPr>
            <p:ph type="ctrTitle"/>
          </p:nvPr>
        </p:nvSpPr>
        <p:spPr>
          <a:xfrm>
            <a:off x="1143000" y="4275668"/>
            <a:ext cx="8830733" cy="936096"/>
          </a:xfrm>
        </p:spPr>
        <p:txBody>
          <a:bodyPr>
            <a:normAutofit/>
          </a:bodyPr>
          <a:lstStyle/>
          <a:p>
            <a:r>
              <a:rPr lang="en-US" sz="2800" dirty="0"/>
              <a:t>Comparative </a:t>
            </a:r>
            <a:br>
              <a:rPr lang="en-US" sz="2800" dirty="0"/>
            </a:br>
            <a:r>
              <a:rPr lang="en-US" sz="2800" dirty="0"/>
              <a:t>International accounting</a:t>
            </a:r>
          </a:p>
        </p:txBody>
      </p:sp>
      <p:sp>
        <p:nvSpPr>
          <p:cNvPr id="3" name="Subtitle 2">
            <a:extLst>
              <a:ext uri="{FF2B5EF4-FFF2-40B4-BE49-F238E27FC236}">
                <a16:creationId xmlns:a16="http://schemas.microsoft.com/office/drawing/2014/main" id="{029CD7E7-1601-4FB0-B108-621A4292E077}"/>
              </a:ext>
            </a:extLst>
          </p:cNvPr>
          <p:cNvSpPr>
            <a:spLocks noGrp="1"/>
          </p:cNvSpPr>
          <p:nvPr>
            <p:ph type="subTitle" idx="1"/>
          </p:nvPr>
        </p:nvSpPr>
        <p:spPr>
          <a:xfrm>
            <a:off x="1143001" y="5244572"/>
            <a:ext cx="8830732" cy="690562"/>
          </a:xfrm>
        </p:spPr>
        <p:txBody>
          <a:bodyPr anchor="t">
            <a:normAutofit/>
          </a:bodyPr>
          <a:lstStyle/>
          <a:p>
            <a:r>
              <a:rPr lang="en-US" dirty="0"/>
              <a:t>Introduction to convergence</a:t>
            </a:r>
          </a:p>
        </p:txBody>
      </p:sp>
    </p:spTree>
    <p:extLst>
      <p:ext uri="{BB962C8B-B14F-4D97-AF65-F5344CB8AC3E}">
        <p14:creationId xmlns:p14="http://schemas.microsoft.com/office/powerpoint/2010/main" val="81409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557719"/>
          </a:xfrm>
        </p:spPr>
        <p:txBody>
          <a:bodyPr>
            <a:normAutofit/>
          </a:bodyPr>
          <a:lstStyle/>
          <a:p>
            <a:r>
              <a:rPr lang="en-US" sz="2400" dirty="0"/>
              <a:t>Regulation in financial reporting – balancing act</a:t>
            </a:r>
          </a:p>
        </p:txBody>
      </p:sp>
      <p:graphicFrame>
        <p:nvGraphicFramePr>
          <p:cNvPr id="4" name="Diagram 3"/>
          <p:cNvGraphicFramePr/>
          <p:nvPr>
            <p:extLst>
              <p:ext uri="{D42A27DB-BD31-4B8C-83A1-F6EECF244321}">
                <p14:modId xmlns:p14="http://schemas.microsoft.com/office/powerpoint/2010/main" val="938759211"/>
              </p:ext>
            </p:extLst>
          </p:nvPr>
        </p:nvGraphicFramePr>
        <p:xfrm>
          <a:off x="-860946" y="1517515"/>
          <a:ext cx="9946580" cy="3774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70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id="{7E474365-1396-4879-B62B-11CAB9571280}"/>
              </a:ext>
            </a:extLst>
          </p:cNvPr>
          <p:cNvSpPr>
            <a:spLocks noGrp="1"/>
          </p:cNvSpPr>
          <p:nvPr>
            <p:ph type="sldNum" sz="quarter" idx="11"/>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F128C7DE-A021-4AC4-BDAD-D641AAFE1AA1}" type="slidenum">
              <a:rPr lang="en-US" altLang="en-US">
                <a:solidFill>
                  <a:schemeClr val="tx1"/>
                </a:solidFill>
              </a:rPr>
              <a:pPr>
                <a:buSzTx/>
              </a:pPr>
              <a:t>11</a:t>
            </a:fld>
            <a:endParaRPr lang="en-US" altLang="en-US" dirty="0">
              <a:solidFill>
                <a:schemeClr val="tx1"/>
              </a:solidFill>
            </a:endParaRPr>
          </a:p>
        </p:txBody>
      </p:sp>
      <p:sp>
        <p:nvSpPr>
          <p:cNvPr id="11267" name="Rectangle 2">
            <a:extLst>
              <a:ext uri="{FF2B5EF4-FFF2-40B4-BE49-F238E27FC236}">
                <a16:creationId xmlns:a16="http://schemas.microsoft.com/office/drawing/2014/main" id="{A51AF76D-F360-486E-8590-6014CCCB35BB}"/>
              </a:ext>
            </a:extLst>
          </p:cNvPr>
          <p:cNvSpPr>
            <a:spLocks noGrp="1" noChangeArrowheads="1"/>
          </p:cNvSpPr>
          <p:nvPr>
            <p:ph type="title"/>
          </p:nvPr>
        </p:nvSpPr>
        <p:spPr>
          <a:xfrm>
            <a:off x="1628887" y="0"/>
            <a:ext cx="9413838" cy="1143000"/>
          </a:xfrm>
        </p:spPr>
        <p:txBody>
          <a:bodyPr/>
          <a:lstStyle/>
          <a:p>
            <a:pPr eaLnBrk="1" hangingPunct="1"/>
            <a:r>
              <a:rPr lang="en-US" dirty="0">
                <a:solidFill>
                  <a:schemeClr val="bg1"/>
                </a:solidFill>
              </a:rPr>
              <a:t>Convergence in several important areas</a:t>
            </a:r>
            <a:endParaRPr lang="en-GB" altLang="en-US" dirty="0">
              <a:solidFill>
                <a:schemeClr val="bg1"/>
              </a:solidFill>
            </a:endParaRPr>
          </a:p>
        </p:txBody>
      </p:sp>
      <p:sp>
        <p:nvSpPr>
          <p:cNvPr id="7" name="Content Placeholder 6">
            <a:extLst>
              <a:ext uri="{FF2B5EF4-FFF2-40B4-BE49-F238E27FC236}">
                <a16:creationId xmlns:a16="http://schemas.microsoft.com/office/drawing/2014/main" id="{E38619E8-AFB6-47C5-9E2F-73549979B999}"/>
              </a:ext>
            </a:extLst>
          </p:cNvPr>
          <p:cNvSpPr>
            <a:spLocks noGrp="1"/>
          </p:cNvSpPr>
          <p:nvPr>
            <p:ph idx="1"/>
          </p:nvPr>
        </p:nvSpPr>
        <p:spPr>
          <a:xfrm>
            <a:off x="1685133" y="990600"/>
            <a:ext cx="4618848" cy="5181600"/>
          </a:xfrm>
        </p:spPr>
        <p:txBody>
          <a:bodyPr>
            <a:normAutofit/>
          </a:bodyPr>
          <a:lstStyle/>
          <a:p>
            <a:pPr marL="342900" indent="-342900"/>
            <a:r>
              <a:rPr lang="en-US" sz="1600" b="1" dirty="0">
                <a:solidFill>
                  <a:srgbClr val="FFFF00"/>
                </a:solidFill>
              </a:rPr>
              <a:t>Financial statement presentation</a:t>
            </a:r>
          </a:p>
          <a:p>
            <a:pPr marL="342900" indent="-342900"/>
            <a:r>
              <a:rPr lang="en-US" sz="1600" dirty="0"/>
              <a:t>Interim financial reporting</a:t>
            </a:r>
          </a:p>
          <a:p>
            <a:pPr marL="342900" indent="-342900"/>
            <a:r>
              <a:rPr lang="en-US" sz="1600" dirty="0"/>
              <a:t>Consolidation, joint venture accounting and equity method investees/associates</a:t>
            </a:r>
          </a:p>
          <a:p>
            <a:pPr marL="342900" indent="-342900"/>
            <a:r>
              <a:rPr lang="en-US" sz="1600" dirty="0"/>
              <a:t>Business combinations </a:t>
            </a:r>
          </a:p>
          <a:p>
            <a:pPr marL="342900" indent="-342900"/>
            <a:r>
              <a:rPr lang="en-US" sz="1600" dirty="0"/>
              <a:t>Inventory</a:t>
            </a:r>
          </a:p>
          <a:p>
            <a:pPr marL="342900" indent="-342900"/>
            <a:r>
              <a:rPr lang="en-US" sz="1600" dirty="0"/>
              <a:t>Long-lived assets</a:t>
            </a:r>
          </a:p>
          <a:p>
            <a:pPr marL="342900" indent="-342900"/>
            <a:r>
              <a:rPr lang="en-US" sz="1600" dirty="0"/>
              <a:t>Intangible assets</a:t>
            </a:r>
          </a:p>
          <a:p>
            <a:pPr marL="342900" indent="-342900"/>
            <a:r>
              <a:rPr lang="en-US" sz="1600" dirty="0"/>
              <a:t>Impairment of long-lived assets, goodwill and intangible assets</a:t>
            </a:r>
          </a:p>
          <a:p>
            <a:pPr marL="342900" indent="-342900"/>
            <a:r>
              <a:rPr lang="en-US" sz="1600" dirty="0"/>
              <a:t>Financial instruments</a:t>
            </a:r>
          </a:p>
          <a:p>
            <a:pPr marL="342900" indent="-342900"/>
            <a:r>
              <a:rPr lang="en-US" sz="1600" dirty="0"/>
              <a:t>Foreign currency matters</a:t>
            </a:r>
          </a:p>
          <a:p>
            <a:endParaRPr lang="en-US" dirty="0"/>
          </a:p>
          <a:p>
            <a:endParaRPr lang="en-US" dirty="0"/>
          </a:p>
        </p:txBody>
      </p:sp>
      <p:sp>
        <p:nvSpPr>
          <p:cNvPr id="5" name="Content Placeholder 6">
            <a:extLst>
              <a:ext uri="{FF2B5EF4-FFF2-40B4-BE49-F238E27FC236}">
                <a16:creationId xmlns:a16="http://schemas.microsoft.com/office/drawing/2014/main" id="{3B0016B2-6818-4138-9D20-7C17D081C253}"/>
              </a:ext>
            </a:extLst>
          </p:cNvPr>
          <p:cNvSpPr txBox="1">
            <a:spLocks/>
          </p:cNvSpPr>
          <p:nvPr/>
        </p:nvSpPr>
        <p:spPr>
          <a:xfrm>
            <a:off x="6700222" y="1007633"/>
            <a:ext cx="4242332" cy="51816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indent="-342900"/>
            <a:r>
              <a:rPr lang="en-US" sz="1600" dirty="0"/>
              <a:t>Leases</a:t>
            </a:r>
          </a:p>
          <a:p>
            <a:pPr marL="342900" indent="-342900"/>
            <a:r>
              <a:rPr lang="en-US" sz="1600" dirty="0"/>
              <a:t>Income taxes</a:t>
            </a:r>
          </a:p>
          <a:p>
            <a:pPr marL="342900" indent="-342900"/>
            <a:r>
              <a:rPr lang="en-US" sz="1600" dirty="0"/>
              <a:t>Provisions and contingencies</a:t>
            </a:r>
          </a:p>
          <a:p>
            <a:pPr marL="342900" indent="-342900"/>
            <a:r>
              <a:rPr lang="en-US" sz="1600" dirty="0"/>
              <a:t>Revenue recognition</a:t>
            </a:r>
          </a:p>
          <a:p>
            <a:pPr marL="342900" indent="-342900"/>
            <a:r>
              <a:rPr lang="en-US" sz="1600" dirty="0"/>
              <a:t>Share-based payments</a:t>
            </a:r>
          </a:p>
          <a:p>
            <a:pPr marL="342900" indent="-342900"/>
            <a:r>
              <a:rPr lang="en-US" sz="1600" dirty="0"/>
              <a:t>Employee benefits other than share based payments</a:t>
            </a:r>
          </a:p>
          <a:p>
            <a:pPr marL="342900" indent="-342900"/>
            <a:r>
              <a:rPr lang="en-US" sz="1600" dirty="0"/>
              <a:t>Earnings per share</a:t>
            </a:r>
          </a:p>
          <a:p>
            <a:pPr marL="342900" indent="-342900"/>
            <a:r>
              <a:rPr lang="en-US" sz="1600" dirty="0"/>
              <a:t>Subsequent events</a:t>
            </a:r>
          </a:p>
          <a:p>
            <a:pPr marL="342900" indent="-342900"/>
            <a:r>
              <a:rPr lang="en-US" sz="1600" dirty="0"/>
              <a:t>Related parties</a:t>
            </a:r>
          </a:p>
          <a:p>
            <a:endParaRPr lang="en-US" dirty="0"/>
          </a:p>
          <a:p>
            <a:endParaRPr lang="en-US" dirty="0"/>
          </a:p>
        </p:txBody>
      </p:sp>
    </p:spTree>
    <p:extLst>
      <p:ext uri="{BB962C8B-B14F-4D97-AF65-F5344CB8AC3E}">
        <p14:creationId xmlns:p14="http://schemas.microsoft.com/office/powerpoint/2010/main" val="425876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312387"/>
            <a:ext cx="9905998" cy="751242"/>
          </a:xfrm>
        </p:spPr>
        <p:txBody>
          <a:bodyPr>
            <a:normAutofit/>
          </a:bodyPr>
          <a:lstStyle/>
          <a:p>
            <a:r>
              <a:rPr lang="en-US" sz="2000" b="1" dirty="0">
                <a:solidFill>
                  <a:schemeClr val="bg1"/>
                </a:solidFill>
              </a:rPr>
              <a:t>Financial statement presentation </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4967851"/>
          </a:xfrm>
        </p:spPr>
        <p:txBody>
          <a:bodyPr>
            <a:normAutofit/>
          </a:bodyPr>
          <a:lstStyle/>
          <a:p>
            <a:r>
              <a:rPr lang="en-US" dirty="0"/>
              <a:t>Financial periods required </a:t>
            </a:r>
          </a:p>
          <a:p>
            <a:endParaRPr lang="en-US" dirty="0"/>
          </a:p>
          <a:p>
            <a:endParaRPr lang="en-US" dirty="0"/>
          </a:p>
          <a:p>
            <a:endParaRPr lang="en-US" dirty="0"/>
          </a:p>
          <a:p>
            <a:r>
              <a:rPr lang="en-US" dirty="0"/>
              <a:t>Layout of balance sheet and income statement </a:t>
            </a:r>
          </a:p>
          <a:p>
            <a:endParaRPr lang="en-US" dirty="0"/>
          </a:p>
          <a:p>
            <a:r>
              <a:rPr lang="en-US" dirty="0"/>
              <a:t>Balance sheet — presentation of debt as current versus noncurrent</a:t>
            </a:r>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4967851"/>
          </a:xfrm>
        </p:spPr>
        <p:txBody>
          <a:bodyPr/>
          <a:lstStyle/>
          <a:p>
            <a:r>
              <a:rPr lang="en-US" dirty="0"/>
              <a:t>Generally, comparative financial statements are presented; however, a single year may be presented in certain circumstances. </a:t>
            </a:r>
            <a:r>
              <a:rPr lang="en-US" dirty="0">
                <a:solidFill>
                  <a:srgbClr val="FFFF00"/>
                </a:solidFill>
              </a:rPr>
              <a:t>Public companies must follow SEC rules, which typically require balance sheets for the two most recent years, </a:t>
            </a:r>
            <a:r>
              <a:rPr lang="en-US" dirty="0"/>
              <a:t>while all other statements must cover the three-year period ended on the balance sheet date.</a:t>
            </a:r>
          </a:p>
          <a:p>
            <a:r>
              <a:rPr lang="en-US" dirty="0"/>
              <a:t>No general requirement within US GAAP to prepare the balance sheet and income statement in accordance with a specific layout; however, </a:t>
            </a:r>
            <a:r>
              <a:rPr lang="en-US" dirty="0">
                <a:solidFill>
                  <a:srgbClr val="FFFF00"/>
                </a:solidFill>
              </a:rPr>
              <a:t>public companies must follow the detailed requirements in Regulation S-X</a:t>
            </a:r>
          </a:p>
          <a:p>
            <a:endParaRPr lang="en-US" dirty="0"/>
          </a:p>
          <a:p>
            <a:r>
              <a:rPr lang="en-US" dirty="0">
                <a:solidFill>
                  <a:srgbClr val="FFFF00"/>
                </a:solidFill>
              </a:rPr>
              <a:t>Debt for which there has been a covenant violation may be presented as noncurrent if a lender agreement to waive the right to demand repayment for more than one year exists </a:t>
            </a:r>
            <a:r>
              <a:rPr lang="en-US" dirty="0"/>
              <a:t>before the financial statements are issued or available to be issued.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3"/>
            <a:ext cx="4094577" cy="4982018"/>
          </a:xfrm>
        </p:spPr>
        <p:txBody>
          <a:bodyPr/>
          <a:lstStyle/>
          <a:p>
            <a:r>
              <a:rPr lang="en-US" dirty="0">
                <a:solidFill>
                  <a:srgbClr val="FFFF00"/>
                </a:solidFill>
              </a:rPr>
              <a:t>Comparative information must be disclosed </a:t>
            </a:r>
            <a:r>
              <a:rPr lang="en-US" dirty="0"/>
              <a:t>with respect to the previous period for all amounts reported in the current period’s financial statement.</a:t>
            </a:r>
          </a:p>
          <a:p>
            <a:endParaRPr lang="en-US" dirty="0"/>
          </a:p>
          <a:p>
            <a:endParaRPr lang="en-US" dirty="0"/>
          </a:p>
          <a:p>
            <a:r>
              <a:rPr lang="en-US" dirty="0"/>
              <a:t>IFRS does not prescribe a standard layout, but includes a list of minimum line items. </a:t>
            </a:r>
            <a:r>
              <a:rPr lang="en-US" dirty="0">
                <a:solidFill>
                  <a:srgbClr val="FFFF00"/>
                </a:solidFill>
              </a:rPr>
              <a:t>These minimum line items are less prescriptive than the requirements in Regulation S-X.</a:t>
            </a:r>
          </a:p>
          <a:p>
            <a:endParaRPr lang="en-US" dirty="0"/>
          </a:p>
          <a:p>
            <a:r>
              <a:rPr lang="en-US" dirty="0">
                <a:solidFill>
                  <a:srgbClr val="FFFF00"/>
                </a:solidFill>
              </a:rPr>
              <a:t>Debt associated with a covenant violation must be presented as current </a:t>
            </a:r>
            <a:r>
              <a:rPr lang="en-US" dirty="0"/>
              <a:t>unless the lender agreement was reached prior to the balance sheet date</a:t>
            </a:r>
          </a:p>
          <a:p>
            <a:endParaRPr lang="en-US" dirty="0"/>
          </a:p>
          <a:p>
            <a:endParaRPr lang="en-US" dirty="0"/>
          </a:p>
        </p:txBody>
      </p:sp>
    </p:spTree>
    <p:extLst>
      <p:ext uri="{BB962C8B-B14F-4D97-AF65-F5344CB8AC3E}">
        <p14:creationId xmlns:p14="http://schemas.microsoft.com/office/powerpoint/2010/main" val="417289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312387"/>
            <a:ext cx="9905998" cy="751242"/>
          </a:xfrm>
        </p:spPr>
        <p:txBody>
          <a:bodyPr>
            <a:normAutofit/>
          </a:bodyPr>
          <a:lstStyle/>
          <a:p>
            <a:r>
              <a:rPr lang="en-US" sz="2000" b="1" dirty="0">
                <a:solidFill>
                  <a:schemeClr val="bg1"/>
                </a:solidFill>
              </a:rPr>
              <a:t>Financial statement presentation  (</a:t>
            </a:r>
            <a:r>
              <a:rPr lang="en-US" sz="2000" b="1" dirty="0" err="1">
                <a:solidFill>
                  <a:schemeClr val="bg1"/>
                </a:solidFill>
              </a:rPr>
              <a:t>Cont’D</a:t>
            </a:r>
            <a:r>
              <a:rPr lang="en-US" sz="2000" b="1" dirty="0">
                <a:solidFill>
                  <a:schemeClr val="bg1"/>
                </a:solidFill>
              </a:rPr>
              <a:t>)</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4967851"/>
          </a:xfrm>
        </p:spPr>
        <p:txBody>
          <a:bodyPr>
            <a:normAutofit/>
          </a:bodyPr>
          <a:lstStyle/>
          <a:p>
            <a:r>
              <a:rPr lang="en-US" dirty="0"/>
              <a:t>Balance sheet — classification of deferred tax assets and liabilities </a:t>
            </a:r>
          </a:p>
          <a:p>
            <a:endParaRPr lang="en-US" dirty="0"/>
          </a:p>
          <a:p>
            <a:endParaRPr lang="en-US" dirty="0"/>
          </a:p>
          <a:p>
            <a:endParaRPr lang="en-US" dirty="0"/>
          </a:p>
          <a:p>
            <a:endParaRPr lang="en-US" dirty="0"/>
          </a:p>
          <a:p>
            <a:endParaRPr lang="en-US" dirty="0"/>
          </a:p>
          <a:p>
            <a:r>
              <a:rPr lang="en-US" dirty="0"/>
              <a:t>Income statement —  classification of expenses </a:t>
            </a:r>
          </a:p>
          <a:p>
            <a:endParaRPr lang="en-US" dirty="0"/>
          </a:p>
          <a:p>
            <a:endParaRPr lang="en-US" dirty="0"/>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4967851"/>
          </a:xfrm>
        </p:spPr>
        <p:txBody>
          <a:bodyPr>
            <a:normAutofit lnSpcReduction="10000"/>
          </a:bodyPr>
          <a:lstStyle/>
          <a:p>
            <a:r>
              <a:rPr lang="en-US" dirty="0"/>
              <a:t>Prior to the adoption of ASU 2015-17, Balance Sheet Classification of Deferred Taxes, </a:t>
            </a:r>
            <a:r>
              <a:rPr lang="en-US" dirty="0">
                <a:solidFill>
                  <a:srgbClr val="FFFF00"/>
                </a:solidFill>
              </a:rPr>
              <a:t>deferred taxes are classified as current or noncurrent</a:t>
            </a:r>
            <a:r>
              <a:rPr lang="en-US" dirty="0"/>
              <a:t>, generally based on the nature of the related asset or liability. Following the adoption of ASU 2015-17, </a:t>
            </a:r>
            <a:r>
              <a:rPr lang="en-US" dirty="0">
                <a:solidFill>
                  <a:srgbClr val="FFFF00"/>
                </a:solidFill>
              </a:rPr>
              <a:t>all deferred tax assets and liabilities will be classified as noncurrent</a:t>
            </a:r>
            <a:r>
              <a:rPr lang="en-US" dirty="0"/>
              <a:t>. (ASU 2015-17 is effective for public business entities (PBEs) in annual periods beginning after 15 December 2016, and interim periods within those annual periods. For non-PBEs, it is effective for annual periods beginning after 15 December 2017, and interim periods within annual periods beginning after 15 December 2018. Early adoption is permitted.) </a:t>
            </a:r>
          </a:p>
          <a:p>
            <a:r>
              <a:rPr lang="en-US" dirty="0"/>
              <a:t>No general requirement within US GAAP to classify income statement items by function or nature. However, </a:t>
            </a:r>
            <a:r>
              <a:rPr lang="en-US" dirty="0">
                <a:solidFill>
                  <a:srgbClr val="FFFF00"/>
                </a:solidFill>
              </a:rPr>
              <a:t>SEC registrants are generally required to present expenses based on function (e.g., cost of sales, administrative). </a:t>
            </a:r>
          </a:p>
          <a:p>
            <a:endParaRPr lang="en-US" dirty="0"/>
          </a:p>
          <a:p>
            <a:r>
              <a:rPr lang="en-US" dirty="0"/>
              <a:t>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3"/>
            <a:ext cx="4094577" cy="4982018"/>
          </a:xfrm>
        </p:spPr>
        <p:txBody>
          <a:bodyPr/>
          <a:lstStyle/>
          <a:p>
            <a:r>
              <a:rPr lang="en-US" dirty="0">
                <a:solidFill>
                  <a:srgbClr val="FFFF00"/>
                </a:solidFill>
              </a:rPr>
              <a:t>All amounts classified as noncurrent in the balance sheet.</a:t>
            </a:r>
          </a:p>
          <a:p>
            <a:endParaRPr lang="en-US" dirty="0"/>
          </a:p>
          <a:p>
            <a:endParaRPr lang="en-US" dirty="0"/>
          </a:p>
          <a:p>
            <a:endParaRPr lang="en-US" dirty="0"/>
          </a:p>
          <a:p>
            <a:endParaRPr lang="en-US" dirty="0"/>
          </a:p>
          <a:p>
            <a:endParaRPr lang="en-US" dirty="0"/>
          </a:p>
          <a:p>
            <a:endParaRPr lang="en-US" dirty="0"/>
          </a:p>
          <a:p>
            <a:r>
              <a:rPr lang="en-US" dirty="0">
                <a:solidFill>
                  <a:srgbClr val="FFFF00"/>
                </a:solidFill>
              </a:rPr>
              <a:t>Entities may present expenses based on either function or nature (e.g., salaries, depreciation)</a:t>
            </a:r>
            <a:r>
              <a:rPr lang="en-US" dirty="0"/>
              <a:t>. However, if function is selected, certain disclosures about the nature of expenses must be included in the notes</a:t>
            </a:r>
          </a:p>
        </p:txBody>
      </p:sp>
    </p:spTree>
    <p:extLst>
      <p:ext uri="{BB962C8B-B14F-4D97-AF65-F5344CB8AC3E}">
        <p14:creationId xmlns:p14="http://schemas.microsoft.com/office/powerpoint/2010/main" val="62509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312387"/>
            <a:ext cx="9905998" cy="751242"/>
          </a:xfrm>
        </p:spPr>
        <p:txBody>
          <a:bodyPr>
            <a:normAutofit/>
          </a:bodyPr>
          <a:lstStyle/>
          <a:p>
            <a:r>
              <a:rPr lang="en-US" sz="2000" b="1" dirty="0">
                <a:solidFill>
                  <a:schemeClr val="bg1"/>
                </a:solidFill>
              </a:rPr>
              <a:t>Financial statement presentation (cont’d) </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4967851"/>
          </a:xfrm>
        </p:spPr>
        <p:txBody>
          <a:bodyPr>
            <a:normAutofit/>
          </a:bodyPr>
          <a:lstStyle/>
          <a:p>
            <a:r>
              <a:rPr lang="en-US" dirty="0"/>
              <a:t>Income statement —  </a:t>
            </a:r>
            <a:r>
              <a:rPr lang="en-US" dirty="0">
                <a:solidFill>
                  <a:srgbClr val="FFFF00"/>
                </a:solidFill>
              </a:rPr>
              <a:t>extraordinary item</a:t>
            </a:r>
            <a:r>
              <a:rPr lang="en-US" dirty="0"/>
              <a:t>s criteria </a:t>
            </a:r>
          </a:p>
          <a:p>
            <a:endParaRPr lang="en-US" dirty="0"/>
          </a:p>
          <a:p>
            <a:endParaRPr lang="en-US" dirty="0"/>
          </a:p>
          <a:p>
            <a:endParaRPr lang="en-US" dirty="0"/>
          </a:p>
          <a:p>
            <a:endParaRPr lang="en-US" dirty="0"/>
          </a:p>
          <a:p>
            <a:r>
              <a:rPr lang="en-US" dirty="0"/>
              <a:t>Income statement —  </a:t>
            </a:r>
            <a:r>
              <a:rPr lang="en-US" dirty="0">
                <a:solidFill>
                  <a:srgbClr val="FFFF00"/>
                </a:solidFill>
              </a:rPr>
              <a:t>discontinued operations</a:t>
            </a:r>
            <a:r>
              <a:rPr lang="en-US" dirty="0"/>
              <a:t> criteria </a:t>
            </a:r>
          </a:p>
          <a:p>
            <a:endParaRPr lang="en-US" dirty="0"/>
          </a:p>
          <a:p>
            <a:endParaRPr lang="en-US" dirty="0"/>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4967851"/>
          </a:xfrm>
        </p:spPr>
        <p:txBody>
          <a:bodyPr>
            <a:normAutofit fontScale="92500" lnSpcReduction="20000"/>
          </a:bodyPr>
          <a:lstStyle/>
          <a:p>
            <a:r>
              <a:rPr lang="en-US" dirty="0"/>
              <a:t>Prior to the adoption of ASU 2015-01, Simplifying Income Statement Presentation by Eliminating the </a:t>
            </a:r>
            <a:r>
              <a:rPr lang="en-US" dirty="0">
                <a:solidFill>
                  <a:srgbClr val="FFFF00"/>
                </a:solidFill>
              </a:rPr>
              <a:t>Concept of Extraordinary Items, the presentation of extraordinary items was restricted to items that are both unusual and infrequent</a:t>
            </a:r>
            <a:r>
              <a:rPr lang="en-US" dirty="0"/>
              <a:t>.  ASU 2015-01 which prohibits the presentation of extraordinary items, was issued in 2015. (ASU 2015-01 is effective in annual periods, and interim periods within those annual periods, beginning after 15 December 2015.) </a:t>
            </a:r>
          </a:p>
          <a:p>
            <a:endParaRPr lang="en-US" dirty="0"/>
          </a:p>
          <a:p>
            <a:r>
              <a:rPr lang="en-US" dirty="0"/>
              <a:t>Prior to the adoption of ASU 2014-08, Reporting Discontinued Operations and Disclosures of Disposals of Components of an Entity, discontinued operations classification is for components held for sale or disposed of, provided that there will not be significant continuing cash flows or involvement with the disposed component. Following the adoption of ASU 2014-08, </a:t>
            </a:r>
            <a:r>
              <a:rPr lang="en-US" dirty="0">
                <a:solidFill>
                  <a:srgbClr val="FFFF00"/>
                </a:solidFill>
              </a:rPr>
              <a:t>discontinued operations classification is for components that are held for sale or disposed </a:t>
            </a:r>
            <a:r>
              <a:rPr lang="en-US" dirty="0"/>
              <a:t>of and represent a strategic shift that has (or will have) a major effect on an entity’s operations and financial results. Also, a newly acquired business or nonprofit activity that on acquisition is classified as held for sale qualifies for reporting as a discontinued operation. (ASU 2014-08 is applied prospectively and effective for annual periods beginning on or after 15 December 2014.)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3"/>
            <a:ext cx="4094577" cy="4982018"/>
          </a:xfrm>
        </p:spPr>
        <p:txBody>
          <a:bodyPr/>
          <a:lstStyle/>
          <a:p>
            <a:r>
              <a:rPr lang="en-US" dirty="0">
                <a:solidFill>
                  <a:srgbClr val="FFFF00"/>
                </a:solidFill>
              </a:rPr>
              <a:t>Prohibited</a:t>
            </a:r>
          </a:p>
          <a:p>
            <a:endParaRPr lang="en-US" dirty="0"/>
          </a:p>
          <a:p>
            <a:endParaRPr lang="en-US" dirty="0"/>
          </a:p>
          <a:p>
            <a:endParaRPr lang="en-US" dirty="0"/>
          </a:p>
          <a:p>
            <a:endParaRPr lang="en-US" dirty="0"/>
          </a:p>
          <a:p>
            <a:r>
              <a:rPr lang="en-US" dirty="0">
                <a:solidFill>
                  <a:srgbClr val="FFFF00"/>
                </a:solidFill>
              </a:rPr>
              <a:t>Discontinued operations classification is for components held for sale or disposed of and the component represents a separate major line of business or geographical area, </a:t>
            </a:r>
            <a:r>
              <a:rPr lang="en-US" dirty="0"/>
              <a:t>is part of a single coordinated plan to dispose of a separate major line of business or geographical area of or a subsidiary acquired exclusively with an intention to resell. </a:t>
            </a:r>
          </a:p>
          <a:p>
            <a:endParaRPr lang="en-US" dirty="0"/>
          </a:p>
        </p:txBody>
      </p:sp>
    </p:spTree>
    <p:extLst>
      <p:ext uri="{BB962C8B-B14F-4D97-AF65-F5344CB8AC3E}">
        <p14:creationId xmlns:p14="http://schemas.microsoft.com/office/powerpoint/2010/main" val="2417058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312387"/>
            <a:ext cx="9905998" cy="751242"/>
          </a:xfrm>
        </p:spPr>
        <p:txBody>
          <a:bodyPr>
            <a:normAutofit/>
          </a:bodyPr>
          <a:lstStyle/>
          <a:p>
            <a:r>
              <a:rPr lang="en-US" sz="2000" b="1" dirty="0">
                <a:solidFill>
                  <a:schemeClr val="bg1"/>
                </a:solidFill>
              </a:rPr>
              <a:t>Financial statement presentation (cont’d) </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4967851"/>
          </a:xfrm>
        </p:spPr>
        <p:txBody>
          <a:bodyPr>
            <a:normAutofit/>
          </a:bodyPr>
          <a:lstStyle/>
          <a:p>
            <a:r>
              <a:rPr lang="en-US" dirty="0"/>
              <a:t>Disclosure of </a:t>
            </a:r>
            <a:r>
              <a:rPr lang="en-US" dirty="0">
                <a:solidFill>
                  <a:srgbClr val="FFFF00"/>
                </a:solidFill>
              </a:rPr>
              <a:t>performance measures</a:t>
            </a:r>
          </a:p>
          <a:p>
            <a:endParaRPr lang="en-US" dirty="0"/>
          </a:p>
          <a:p>
            <a:endParaRPr lang="en-US" dirty="0"/>
          </a:p>
          <a:p>
            <a:endParaRPr lang="en-US" dirty="0"/>
          </a:p>
          <a:p>
            <a:endParaRPr lang="en-US" dirty="0"/>
          </a:p>
          <a:p>
            <a:endParaRPr lang="en-US" dirty="0"/>
          </a:p>
          <a:p>
            <a:r>
              <a:rPr lang="en-US" dirty="0"/>
              <a:t>Third balance sheet</a:t>
            </a:r>
          </a:p>
          <a:p>
            <a:endParaRPr lang="en-US" dirty="0"/>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4967851"/>
          </a:xfrm>
        </p:spPr>
        <p:txBody>
          <a:bodyPr/>
          <a:lstStyle/>
          <a:p>
            <a:r>
              <a:rPr lang="en-US" dirty="0"/>
              <a:t>No general requirements within US GAAP that address the presentation of specific performance measures. SEC regulations define certain key measures and require the presentation of certain headings and subtotals. Additionally, public companies are prohibited from </a:t>
            </a:r>
            <a:r>
              <a:rPr lang="en-US" dirty="0">
                <a:solidFill>
                  <a:srgbClr val="FFFF00"/>
                </a:solidFill>
              </a:rPr>
              <a:t>disclosing non-GAAP measures in the financial statements and accompanying notes</a:t>
            </a:r>
            <a:r>
              <a:rPr lang="en-US" dirty="0"/>
              <a:t>.</a:t>
            </a:r>
          </a:p>
          <a:p>
            <a:endParaRPr lang="en-US" dirty="0"/>
          </a:p>
          <a:p>
            <a:endParaRPr lang="en-US" dirty="0"/>
          </a:p>
          <a:p>
            <a:r>
              <a:rPr lang="en-US" dirty="0"/>
              <a:t>Not required</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3"/>
            <a:ext cx="4094577" cy="4982018"/>
          </a:xfrm>
        </p:spPr>
        <p:txBody>
          <a:bodyPr>
            <a:normAutofit lnSpcReduction="10000"/>
          </a:bodyPr>
          <a:lstStyle/>
          <a:p>
            <a:r>
              <a:rPr lang="en-US" dirty="0"/>
              <a:t>Certain traditional concepts such as “operating profit” are not defined; therefore, diversity in practice exists regarding line items, headings and subtotals presented on the income statement. IFRS permits the presentation of additional line items, headings and subtotals in the statement of comprehensive income when such presentation is relevant to an understanding of the entity’s financial performance. IFRS has requirements on how the subtotals should be presented when they are provided.</a:t>
            </a:r>
          </a:p>
          <a:p>
            <a:r>
              <a:rPr lang="en-US" dirty="0">
                <a:solidFill>
                  <a:srgbClr val="FFFF00"/>
                </a:solidFill>
              </a:rPr>
              <a:t>A third balance sheet is required as of the beginning of the earliest comparative period when there is a retrospective application of a new accounting pol</a:t>
            </a:r>
            <a:r>
              <a:rPr lang="en-US" dirty="0"/>
              <a:t>icy, or a retrospective restatement or reclassification, that have a material effect on the balances of the third balance sheet. Related notes to the third balance sheet are not required. A third balance sheet is also required in the year an entity first applies IFRS. </a:t>
            </a:r>
          </a:p>
          <a:p>
            <a:r>
              <a:rPr lang="en-US" dirty="0"/>
              <a:t> </a:t>
            </a:r>
          </a:p>
          <a:p>
            <a:endParaRPr lang="en-US" dirty="0"/>
          </a:p>
        </p:txBody>
      </p:sp>
    </p:spTree>
    <p:extLst>
      <p:ext uri="{BB962C8B-B14F-4D97-AF65-F5344CB8AC3E}">
        <p14:creationId xmlns:p14="http://schemas.microsoft.com/office/powerpoint/2010/main" val="4284279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id="{7E474365-1396-4879-B62B-11CAB9571280}"/>
              </a:ext>
            </a:extLst>
          </p:cNvPr>
          <p:cNvSpPr>
            <a:spLocks noGrp="1"/>
          </p:cNvSpPr>
          <p:nvPr>
            <p:ph type="sldNum" sz="quarter" idx="11"/>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F128C7DE-A021-4AC4-BDAD-D641AAFE1AA1}" type="slidenum">
              <a:rPr lang="en-US" altLang="en-US">
                <a:solidFill>
                  <a:schemeClr val="tx1"/>
                </a:solidFill>
              </a:rPr>
              <a:pPr>
                <a:buSzTx/>
              </a:pPr>
              <a:t>16</a:t>
            </a:fld>
            <a:endParaRPr lang="en-US" altLang="en-US" dirty="0">
              <a:solidFill>
                <a:schemeClr val="tx1"/>
              </a:solidFill>
            </a:endParaRPr>
          </a:p>
        </p:txBody>
      </p:sp>
      <p:sp>
        <p:nvSpPr>
          <p:cNvPr id="11267" name="Rectangle 2">
            <a:extLst>
              <a:ext uri="{FF2B5EF4-FFF2-40B4-BE49-F238E27FC236}">
                <a16:creationId xmlns:a16="http://schemas.microsoft.com/office/drawing/2014/main" id="{A51AF76D-F360-486E-8590-6014CCCB35BB}"/>
              </a:ext>
            </a:extLst>
          </p:cNvPr>
          <p:cNvSpPr>
            <a:spLocks noGrp="1" noChangeArrowheads="1"/>
          </p:cNvSpPr>
          <p:nvPr>
            <p:ph type="title"/>
          </p:nvPr>
        </p:nvSpPr>
        <p:spPr>
          <a:xfrm>
            <a:off x="1628887" y="0"/>
            <a:ext cx="9413838" cy="1143000"/>
          </a:xfrm>
        </p:spPr>
        <p:txBody>
          <a:bodyPr/>
          <a:lstStyle/>
          <a:p>
            <a:pPr eaLnBrk="1" hangingPunct="1"/>
            <a:r>
              <a:rPr lang="en-US" dirty="0">
                <a:solidFill>
                  <a:schemeClr val="bg1"/>
                </a:solidFill>
              </a:rPr>
              <a:t>Convergence in several important areas</a:t>
            </a:r>
            <a:endParaRPr lang="en-GB" altLang="en-US" dirty="0">
              <a:solidFill>
                <a:schemeClr val="bg1"/>
              </a:solidFill>
            </a:endParaRPr>
          </a:p>
        </p:txBody>
      </p:sp>
      <p:sp>
        <p:nvSpPr>
          <p:cNvPr id="7" name="Content Placeholder 6">
            <a:extLst>
              <a:ext uri="{FF2B5EF4-FFF2-40B4-BE49-F238E27FC236}">
                <a16:creationId xmlns:a16="http://schemas.microsoft.com/office/drawing/2014/main" id="{E38619E8-AFB6-47C5-9E2F-73549979B999}"/>
              </a:ext>
            </a:extLst>
          </p:cNvPr>
          <p:cNvSpPr>
            <a:spLocks noGrp="1"/>
          </p:cNvSpPr>
          <p:nvPr>
            <p:ph idx="1"/>
          </p:nvPr>
        </p:nvSpPr>
        <p:spPr>
          <a:xfrm>
            <a:off x="1685133" y="990600"/>
            <a:ext cx="4618848" cy="5181600"/>
          </a:xfrm>
        </p:spPr>
        <p:txBody>
          <a:bodyPr>
            <a:normAutofit/>
          </a:bodyPr>
          <a:lstStyle/>
          <a:p>
            <a:pPr marL="342900" indent="-342900"/>
            <a:r>
              <a:rPr lang="en-US" sz="1600" b="1" dirty="0">
                <a:solidFill>
                  <a:srgbClr val="FFFF00"/>
                </a:solidFill>
              </a:rPr>
              <a:t>Financial statement presentation</a:t>
            </a:r>
          </a:p>
          <a:p>
            <a:pPr marL="342900" indent="-342900"/>
            <a:r>
              <a:rPr lang="en-US" sz="1600" b="1" dirty="0">
                <a:solidFill>
                  <a:srgbClr val="FFFF00"/>
                </a:solidFill>
              </a:rPr>
              <a:t>Interim financial reporting</a:t>
            </a:r>
          </a:p>
          <a:p>
            <a:pPr marL="342900" indent="-342900"/>
            <a:r>
              <a:rPr lang="en-US" sz="1600" dirty="0"/>
              <a:t>Consolidation, joint venture accounting and equity method investees/associates</a:t>
            </a:r>
          </a:p>
          <a:p>
            <a:pPr marL="342900" indent="-342900"/>
            <a:r>
              <a:rPr lang="en-US" sz="1600" dirty="0"/>
              <a:t>Business combinations </a:t>
            </a:r>
          </a:p>
          <a:p>
            <a:pPr marL="342900" indent="-342900"/>
            <a:r>
              <a:rPr lang="en-US" sz="1600" dirty="0"/>
              <a:t>Inventory</a:t>
            </a:r>
          </a:p>
          <a:p>
            <a:pPr marL="342900" indent="-342900"/>
            <a:r>
              <a:rPr lang="en-US" sz="1600" dirty="0"/>
              <a:t>Long-lived assets</a:t>
            </a:r>
          </a:p>
          <a:p>
            <a:pPr marL="342900" indent="-342900"/>
            <a:r>
              <a:rPr lang="en-US" sz="1600" dirty="0"/>
              <a:t>Intangible assets</a:t>
            </a:r>
          </a:p>
          <a:p>
            <a:pPr marL="342900" indent="-342900"/>
            <a:r>
              <a:rPr lang="en-US" sz="1600" dirty="0"/>
              <a:t>Impairment of long-lived assets, goodwill and intangible assets</a:t>
            </a:r>
          </a:p>
          <a:p>
            <a:pPr marL="342900" indent="-342900"/>
            <a:r>
              <a:rPr lang="en-US" sz="1600" dirty="0"/>
              <a:t>Financial instruments</a:t>
            </a:r>
          </a:p>
          <a:p>
            <a:pPr marL="342900" indent="-342900"/>
            <a:r>
              <a:rPr lang="en-US" sz="1600" dirty="0"/>
              <a:t>Foreign currency matters</a:t>
            </a:r>
          </a:p>
          <a:p>
            <a:endParaRPr lang="en-US" dirty="0"/>
          </a:p>
          <a:p>
            <a:endParaRPr lang="en-US" dirty="0"/>
          </a:p>
        </p:txBody>
      </p:sp>
      <p:sp>
        <p:nvSpPr>
          <p:cNvPr id="5" name="Content Placeholder 6">
            <a:extLst>
              <a:ext uri="{FF2B5EF4-FFF2-40B4-BE49-F238E27FC236}">
                <a16:creationId xmlns:a16="http://schemas.microsoft.com/office/drawing/2014/main" id="{3B0016B2-6818-4138-9D20-7C17D081C253}"/>
              </a:ext>
            </a:extLst>
          </p:cNvPr>
          <p:cNvSpPr txBox="1">
            <a:spLocks/>
          </p:cNvSpPr>
          <p:nvPr/>
        </p:nvSpPr>
        <p:spPr>
          <a:xfrm>
            <a:off x="6700222" y="1007633"/>
            <a:ext cx="4242332" cy="51816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indent="-342900"/>
            <a:r>
              <a:rPr lang="en-US" sz="1600" dirty="0"/>
              <a:t>Leases</a:t>
            </a:r>
          </a:p>
          <a:p>
            <a:pPr marL="342900" indent="-342900"/>
            <a:r>
              <a:rPr lang="en-US" sz="1600" dirty="0"/>
              <a:t>Income taxes</a:t>
            </a:r>
          </a:p>
          <a:p>
            <a:pPr marL="342900" indent="-342900"/>
            <a:r>
              <a:rPr lang="en-US" sz="1600" dirty="0"/>
              <a:t>Provisions and contingencies</a:t>
            </a:r>
          </a:p>
          <a:p>
            <a:pPr marL="342900" indent="-342900"/>
            <a:r>
              <a:rPr lang="en-US" sz="1600" dirty="0"/>
              <a:t>Revenue recognition</a:t>
            </a:r>
          </a:p>
          <a:p>
            <a:pPr marL="342900" indent="-342900"/>
            <a:r>
              <a:rPr lang="en-US" sz="1600" dirty="0"/>
              <a:t>Share-based payments</a:t>
            </a:r>
          </a:p>
          <a:p>
            <a:pPr marL="342900" indent="-342900"/>
            <a:r>
              <a:rPr lang="en-US" sz="1600" dirty="0"/>
              <a:t>Employee benefits other than share based payments</a:t>
            </a:r>
          </a:p>
          <a:p>
            <a:pPr marL="342900" indent="-342900"/>
            <a:r>
              <a:rPr lang="en-US" sz="1600" dirty="0"/>
              <a:t>Earnings per share</a:t>
            </a:r>
          </a:p>
          <a:p>
            <a:pPr marL="342900" indent="-342900"/>
            <a:r>
              <a:rPr lang="en-US" sz="1600" dirty="0"/>
              <a:t>Subsequent events</a:t>
            </a:r>
          </a:p>
          <a:p>
            <a:pPr marL="342900" indent="-342900"/>
            <a:r>
              <a:rPr lang="en-US" sz="1600" dirty="0"/>
              <a:t>Related parties</a:t>
            </a:r>
          </a:p>
          <a:p>
            <a:endParaRPr lang="en-US" dirty="0"/>
          </a:p>
          <a:p>
            <a:endParaRPr lang="en-US" dirty="0"/>
          </a:p>
        </p:txBody>
      </p:sp>
    </p:spTree>
    <p:extLst>
      <p:ext uri="{BB962C8B-B14F-4D97-AF65-F5344CB8AC3E}">
        <p14:creationId xmlns:p14="http://schemas.microsoft.com/office/powerpoint/2010/main" val="269060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312387"/>
            <a:ext cx="9905998" cy="751242"/>
          </a:xfrm>
        </p:spPr>
        <p:txBody>
          <a:bodyPr>
            <a:normAutofit/>
          </a:bodyPr>
          <a:lstStyle/>
          <a:p>
            <a:r>
              <a:rPr lang="en-US" sz="2000" b="1" dirty="0">
                <a:solidFill>
                  <a:schemeClr val="bg1"/>
                </a:solidFill>
              </a:rPr>
              <a:t>Interim financial reporting</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4967851"/>
          </a:xfrm>
        </p:spPr>
        <p:txBody>
          <a:bodyPr>
            <a:normAutofit/>
          </a:bodyPr>
          <a:lstStyle/>
          <a:p>
            <a:r>
              <a:rPr lang="en-US" dirty="0"/>
              <a:t>Treatment of certain costs in interim periods </a:t>
            </a:r>
          </a:p>
          <a:p>
            <a:endParaRPr lang="en-US" dirty="0"/>
          </a:p>
          <a:p>
            <a:endParaRPr lang="en-US" dirty="0"/>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4967851"/>
          </a:xfrm>
        </p:spPr>
        <p:txBody>
          <a:bodyPr/>
          <a:lstStyle/>
          <a:p>
            <a:r>
              <a:rPr lang="en-US" dirty="0"/>
              <a:t>Each interim period is viewed as an </a:t>
            </a:r>
            <a:r>
              <a:rPr lang="en-US" dirty="0">
                <a:solidFill>
                  <a:srgbClr val="FFFF00"/>
                </a:solidFill>
              </a:rPr>
              <a:t>integral part of an annual period.</a:t>
            </a:r>
            <a:r>
              <a:rPr lang="en-US" dirty="0"/>
              <a:t> As a result, certain costs that benefit more than one interim period may be allocated among those periods, resulting in deferral or accrual of certain costs.</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3"/>
            <a:ext cx="4094577" cy="4982018"/>
          </a:xfrm>
        </p:spPr>
        <p:txBody>
          <a:bodyPr/>
          <a:lstStyle/>
          <a:p>
            <a:r>
              <a:rPr lang="en-US" dirty="0"/>
              <a:t>Each interim period is viewed as a </a:t>
            </a:r>
            <a:r>
              <a:rPr lang="en-US" dirty="0">
                <a:solidFill>
                  <a:srgbClr val="FFFF00"/>
                </a:solidFill>
              </a:rPr>
              <a:t>discrete reporting period. </a:t>
            </a:r>
            <a:r>
              <a:rPr lang="en-US" dirty="0"/>
              <a:t>A cost that does not meet the definition of an asset at the end of an interim period is not deferred, and a liability recognized at an interim reporting date must represent an existing obligation</a:t>
            </a:r>
          </a:p>
          <a:p>
            <a:endParaRPr lang="en-US" dirty="0"/>
          </a:p>
        </p:txBody>
      </p:sp>
    </p:spTree>
    <p:extLst>
      <p:ext uri="{BB962C8B-B14F-4D97-AF65-F5344CB8AC3E}">
        <p14:creationId xmlns:p14="http://schemas.microsoft.com/office/powerpoint/2010/main" val="552400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id="{7E474365-1396-4879-B62B-11CAB9571280}"/>
              </a:ext>
            </a:extLst>
          </p:cNvPr>
          <p:cNvSpPr>
            <a:spLocks noGrp="1"/>
          </p:cNvSpPr>
          <p:nvPr>
            <p:ph type="sldNum" sz="quarter" idx="11"/>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F128C7DE-A021-4AC4-BDAD-D641AAFE1AA1}" type="slidenum">
              <a:rPr lang="en-US" altLang="en-US">
                <a:solidFill>
                  <a:schemeClr val="tx1"/>
                </a:solidFill>
              </a:rPr>
              <a:pPr>
                <a:buSzTx/>
              </a:pPr>
              <a:t>18</a:t>
            </a:fld>
            <a:endParaRPr lang="en-US" altLang="en-US" dirty="0">
              <a:solidFill>
                <a:schemeClr val="tx1"/>
              </a:solidFill>
            </a:endParaRPr>
          </a:p>
        </p:txBody>
      </p:sp>
      <p:sp>
        <p:nvSpPr>
          <p:cNvPr id="11267" name="Rectangle 2">
            <a:extLst>
              <a:ext uri="{FF2B5EF4-FFF2-40B4-BE49-F238E27FC236}">
                <a16:creationId xmlns:a16="http://schemas.microsoft.com/office/drawing/2014/main" id="{A51AF76D-F360-486E-8590-6014CCCB35BB}"/>
              </a:ext>
            </a:extLst>
          </p:cNvPr>
          <p:cNvSpPr>
            <a:spLocks noGrp="1" noChangeArrowheads="1"/>
          </p:cNvSpPr>
          <p:nvPr>
            <p:ph type="title"/>
          </p:nvPr>
        </p:nvSpPr>
        <p:spPr>
          <a:xfrm>
            <a:off x="1628887" y="0"/>
            <a:ext cx="9413838" cy="1143000"/>
          </a:xfrm>
        </p:spPr>
        <p:txBody>
          <a:bodyPr/>
          <a:lstStyle/>
          <a:p>
            <a:pPr eaLnBrk="1" hangingPunct="1"/>
            <a:r>
              <a:rPr lang="en-US" dirty="0">
                <a:solidFill>
                  <a:schemeClr val="bg1"/>
                </a:solidFill>
              </a:rPr>
              <a:t>Convergence in several important areas</a:t>
            </a:r>
            <a:endParaRPr lang="en-GB" altLang="en-US" dirty="0">
              <a:solidFill>
                <a:schemeClr val="bg1"/>
              </a:solidFill>
            </a:endParaRPr>
          </a:p>
        </p:txBody>
      </p:sp>
      <p:sp>
        <p:nvSpPr>
          <p:cNvPr id="7" name="Content Placeholder 6">
            <a:extLst>
              <a:ext uri="{FF2B5EF4-FFF2-40B4-BE49-F238E27FC236}">
                <a16:creationId xmlns:a16="http://schemas.microsoft.com/office/drawing/2014/main" id="{E38619E8-AFB6-47C5-9E2F-73549979B999}"/>
              </a:ext>
            </a:extLst>
          </p:cNvPr>
          <p:cNvSpPr>
            <a:spLocks noGrp="1"/>
          </p:cNvSpPr>
          <p:nvPr>
            <p:ph idx="1"/>
          </p:nvPr>
        </p:nvSpPr>
        <p:spPr>
          <a:xfrm>
            <a:off x="1685133" y="990600"/>
            <a:ext cx="4618848" cy="5181600"/>
          </a:xfrm>
        </p:spPr>
        <p:txBody>
          <a:bodyPr>
            <a:normAutofit/>
          </a:bodyPr>
          <a:lstStyle/>
          <a:p>
            <a:pPr marL="342900" indent="-342900"/>
            <a:r>
              <a:rPr lang="en-US" sz="1600" b="1" dirty="0">
                <a:solidFill>
                  <a:srgbClr val="FFFF00"/>
                </a:solidFill>
              </a:rPr>
              <a:t>Financial statement presentation</a:t>
            </a:r>
          </a:p>
          <a:p>
            <a:pPr marL="342900" indent="-342900"/>
            <a:r>
              <a:rPr lang="en-US" sz="1600" b="1" dirty="0">
                <a:solidFill>
                  <a:srgbClr val="FFFF00"/>
                </a:solidFill>
              </a:rPr>
              <a:t>Interim financial reporting</a:t>
            </a:r>
          </a:p>
          <a:p>
            <a:pPr marL="342900" indent="-342900"/>
            <a:r>
              <a:rPr lang="en-US" sz="1600" b="1" dirty="0">
                <a:solidFill>
                  <a:srgbClr val="FFFF00"/>
                </a:solidFill>
              </a:rPr>
              <a:t>Consolidation, joint venture accounting and equity method investees/associates</a:t>
            </a:r>
          </a:p>
          <a:p>
            <a:pPr marL="342900" indent="-342900"/>
            <a:r>
              <a:rPr lang="en-US" sz="1600" dirty="0"/>
              <a:t>Business combinations </a:t>
            </a:r>
          </a:p>
          <a:p>
            <a:pPr marL="342900" indent="-342900"/>
            <a:r>
              <a:rPr lang="en-US" sz="1600" dirty="0"/>
              <a:t>Inventory</a:t>
            </a:r>
          </a:p>
          <a:p>
            <a:pPr marL="342900" indent="-342900"/>
            <a:r>
              <a:rPr lang="en-US" sz="1600" dirty="0"/>
              <a:t>Development Costs</a:t>
            </a:r>
          </a:p>
          <a:p>
            <a:pPr marL="342900" indent="-342900"/>
            <a:r>
              <a:rPr lang="en-US" sz="1600" dirty="0"/>
              <a:t>Long-lived assets</a:t>
            </a:r>
          </a:p>
          <a:p>
            <a:pPr marL="342900" indent="-342900"/>
            <a:r>
              <a:rPr lang="en-US" sz="1600" dirty="0"/>
              <a:t>Intangible assets</a:t>
            </a:r>
          </a:p>
          <a:p>
            <a:pPr marL="342900" indent="-342900"/>
            <a:r>
              <a:rPr lang="en-US" sz="1600" dirty="0"/>
              <a:t>Impairment of long-lived assets, goodwill and intangible assets</a:t>
            </a:r>
          </a:p>
          <a:p>
            <a:pPr marL="342900" indent="-342900"/>
            <a:r>
              <a:rPr lang="en-US" sz="1600" dirty="0"/>
              <a:t>Financial instruments</a:t>
            </a:r>
          </a:p>
          <a:p>
            <a:pPr marL="342900" indent="-342900"/>
            <a:r>
              <a:rPr lang="en-US" sz="1600" dirty="0"/>
              <a:t>Foreign currency matters</a:t>
            </a:r>
          </a:p>
          <a:p>
            <a:endParaRPr lang="en-US" dirty="0"/>
          </a:p>
          <a:p>
            <a:endParaRPr lang="en-US" dirty="0"/>
          </a:p>
        </p:txBody>
      </p:sp>
      <p:sp>
        <p:nvSpPr>
          <p:cNvPr id="5" name="Content Placeholder 6">
            <a:extLst>
              <a:ext uri="{FF2B5EF4-FFF2-40B4-BE49-F238E27FC236}">
                <a16:creationId xmlns:a16="http://schemas.microsoft.com/office/drawing/2014/main" id="{3B0016B2-6818-4138-9D20-7C17D081C253}"/>
              </a:ext>
            </a:extLst>
          </p:cNvPr>
          <p:cNvSpPr txBox="1">
            <a:spLocks/>
          </p:cNvSpPr>
          <p:nvPr/>
        </p:nvSpPr>
        <p:spPr>
          <a:xfrm>
            <a:off x="6700222" y="1007633"/>
            <a:ext cx="4242332" cy="51816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indent="-342900"/>
            <a:r>
              <a:rPr lang="en-US" sz="1600" dirty="0"/>
              <a:t>Leases</a:t>
            </a:r>
          </a:p>
          <a:p>
            <a:pPr marL="342900" indent="-342900"/>
            <a:r>
              <a:rPr lang="en-US" sz="1600" dirty="0"/>
              <a:t>Income taxes</a:t>
            </a:r>
          </a:p>
          <a:p>
            <a:pPr marL="342900" indent="-342900"/>
            <a:r>
              <a:rPr lang="en-US" sz="1600" dirty="0"/>
              <a:t>Provisions and contingencies</a:t>
            </a:r>
          </a:p>
          <a:p>
            <a:pPr marL="342900" indent="-342900"/>
            <a:r>
              <a:rPr lang="en-US" sz="1600" dirty="0"/>
              <a:t>Revenue recognition</a:t>
            </a:r>
          </a:p>
          <a:p>
            <a:pPr marL="342900" indent="-342900"/>
            <a:r>
              <a:rPr lang="en-US" sz="1600" dirty="0"/>
              <a:t>Share-based payments</a:t>
            </a:r>
          </a:p>
          <a:p>
            <a:pPr marL="342900" indent="-342900"/>
            <a:r>
              <a:rPr lang="en-US" sz="1600" dirty="0"/>
              <a:t>Employee benefits other than share based payments</a:t>
            </a:r>
          </a:p>
          <a:p>
            <a:pPr marL="342900" indent="-342900"/>
            <a:r>
              <a:rPr lang="en-US" sz="1600" dirty="0"/>
              <a:t>Earnings per share</a:t>
            </a:r>
          </a:p>
          <a:p>
            <a:pPr marL="342900" indent="-342900"/>
            <a:r>
              <a:rPr lang="en-US" sz="1600" dirty="0"/>
              <a:t>Subsequent events</a:t>
            </a:r>
          </a:p>
          <a:p>
            <a:pPr marL="342900" indent="-342900"/>
            <a:r>
              <a:rPr lang="en-US" sz="1600" dirty="0"/>
              <a:t>Related parties</a:t>
            </a:r>
          </a:p>
          <a:p>
            <a:endParaRPr lang="en-US" dirty="0"/>
          </a:p>
          <a:p>
            <a:endParaRPr lang="en-US" dirty="0"/>
          </a:p>
        </p:txBody>
      </p:sp>
    </p:spTree>
    <p:extLst>
      <p:ext uri="{BB962C8B-B14F-4D97-AF65-F5344CB8AC3E}">
        <p14:creationId xmlns:p14="http://schemas.microsoft.com/office/powerpoint/2010/main" val="3387264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312387"/>
            <a:ext cx="9905998" cy="751242"/>
          </a:xfrm>
        </p:spPr>
        <p:txBody>
          <a:bodyPr>
            <a:normAutofit/>
          </a:bodyPr>
          <a:lstStyle/>
          <a:p>
            <a:r>
              <a:rPr lang="en-US" sz="2000" b="1" dirty="0">
                <a:solidFill>
                  <a:schemeClr val="bg1"/>
                </a:solidFill>
              </a:rPr>
              <a:t>Consolidation, joint venture accounting and equity method investees/associates</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4967851"/>
          </a:xfrm>
        </p:spPr>
        <p:txBody>
          <a:bodyPr>
            <a:normAutofit/>
          </a:bodyPr>
          <a:lstStyle/>
          <a:p>
            <a:r>
              <a:rPr lang="en-US" dirty="0"/>
              <a:t>Consolidation model </a:t>
            </a:r>
          </a:p>
          <a:p>
            <a:endParaRPr lang="en-US" dirty="0"/>
          </a:p>
          <a:p>
            <a:endParaRPr lang="en-US" dirty="0"/>
          </a:p>
          <a:p>
            <a:endParaRPr lang="en-US" dirty="0"/>
          </a:p>
          <a:p>
            <a:endParaRPr lang="en-US" dirty="0"/>
          </a:p>
          <a:p>
            <a:endParaRPr lang="en-US" dirty="0"/>
          </a:p>
          <a:p>
            <a:endParaRPr lang="en-US" dirty="0"/>
          </a:p>
          <a:p>
            <a:endParaRPr lang="en-US" dirty="0"/>
          </a:p>
          <a:p>
            <a:r>
              <a:rPr lang="en-US" dirty="0"/>
              <a:t>Preparation of consolidated financial statements — general </a:t>
            </a:r>
          </a:p>
          <a:p>
            <a:endParaRPr lang="en-US" dirty="0"/>
          </a:p>
          <a:p>
            <a:endParaRPr lang="en-US" dirty="0"/>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4967851"/>
          </a:xfrm>
        </p:spPr>
        <p:txBody>
          <a:bodyPr/>
          <a:lstStyle/>
          <a:p>
            <a:r>
              <a:rPr lang="en-US" dirty="0"/>
              <a:t>Provides for </a:t>
            </a:r>
            <a:r>
              <a:rPr lang="en-US" dirty="0">
                <a:solidFill>
                  <a:srgbClr val="FFFF00"/>
                </a:solidFill>
              </a:rPr>
              <a:t>primarily two consolidation models (variable interest model and voting model</a:t>
            </a:r>
            <a:r>
              <a:rPr lang="en-US" dirty="0"/>
              <a:t>). The variable interest model evaluates control based on determining which party has power and benefits. The voting model evaluates control based on existing voting rights. All entities are first evaluated as potential variable interest entities (VIEs). If an entity is not a VIE, it is evaluated for control pursuant to the voting model. </a:t>
            </a:r>
          </a:p>
          <a:p>
            <a:endParaRPr lang="en-US" dirty="0"/>
          </a:p>
          <a:p>
            <a:r>
              <a:rPr lang="en-US" dirty="0"/>
              <a:t>Potential voting rights are generally not included in either evaluation. The notion of “de facto control” is not considered</a:t>
            </a:r>
          </a:p>
          <a:p>
            <a:r>
              <a:rPr lang="en-US" dirty="0"/>
              <a:t>Required, although certain industry specific exceptions exist (e.g., investment companies)</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3"/>
            <a:ext cx="4094577" cy="4982018"/>
          </a:xfrm>
        </p:spPr>
        <p:txBody>
          <a:bodyPr/>
          <a:lstStyle/>
          <a:p>
            <a:r>
              <a:rPr lang="en-US" dirty="0"/>
              <a:t>Provides a </a:t>
            </a:r>
            <a:r>
              <a:rPr lang="en-US" dirty="0">
                <a:solidFill>
                  <a:srgbClr val="FFFF00"/>
                </a:solidFill>
              </a:rPr>
              <a:t>single control model for all entities, </a:t>
            </a:r>
            <a:r>
              <a:rPr lang="en-US" dirty="0"/>
              <a:t>including structured entities (the definition of a structured entity under IFRS 12, Disclosure of Interests in Other Entities, is similar to the definition of a VIE in US GAAP). An investor controls an investee when it is exposed or has rights to variable returns from its involvement with the investee and has the ability to affect those returns through its power over the investee.</a:t>
            </a:r>
          </a:p>
          <a:p>
            <a:r>
              <a:rPr lang="en-US" dirty="0"/>
              <a:t>Potential voting rights are considered. Notion of “de facto control” is also considered.  </a:t>
            </a:r>
          </a:p>
          <a:p>
            <a:r>
              <a:rPr lang="en-US" dirty="0"/>
              <a:t>Required, although certain industry specific exceptions exist (e.g., investment entities), and there is a limited exemption from preparing consolidated financial statements for a parent company that is itself a wholly owned or partially owned subsidiary, if certain conditions are me</a:t>
            </a:r>
          </a:p>
          <a:p>
            <a:endParaRPr lang="en-US" dirty="0"/>
          </a:p>
        </p:txBody>
      </p:sp>
    </p:spTree>
    <p:extLst>
      <p:ext uri="{BB962C8B-B14F-4D97-AF65-F5344CB8AC3E}">
        <p14:creationId xmlns:p14="http://schemas.microsoft.com/office/powerpoint/2010/main" val="132616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48801"/>
          </a:xfrm>
        </p:spPr>
        <p:txBody>
          <a:bodyPr>
            <a:normAutofit/>
          </a:bodyPr>
          <a:lstStyle/>
          <a:p>
            <a:r>
              <a:rPr lang="en-US" sz="2400" dirty="0"/>
              <a:t>Overview – differences of US GAAP vs IFRS</a:t>
            </a:r>
          </a:p>
        </p:txBody>
      </p:sp>
      <p:sp>
        <p:nvSpPr>
          <p:cNvPr id="3" name="Content Placeholder 2"/>
          <p:cNvSpPr>
            <a:spLocks noGrp="1"/>
          </p:cNvSpPr>
          <p:nvPr>
            <p:ph idx="1"/>
          </p:nvPr>
        </p:nvSpPr>
        <p:spPr>
          <a:xfrm>
            <a:off x="1141412" y="1276720"/>
            <a:ext cx="9905999" cy="5182445"/>
          </a:xfrm>
        </p:spPr>
        <p:txBody>
          <a:bodyPr>
            <a:normAutofit fontScale="70000" lnSpcReduction="20000"/>
          </a:bodyPr>
          <a:lstStyle/>
          <a:p>
            <a:r>
              <a:rPr lang="en-US" b="1" dirty="0"/>
              <a:t>1. Locally vs. Globally</a:t>
            </a:r>
            <a:endParaRPr lang="en-US" dirty="0"/>
          </a:p>
          <a:p>
            <a:r>
              <a:rPr lang="en-US" dirty="0"/>
              <a:t>As mentioned, the IFRS is a globally accepted standard for accounting, and </a:t>
            </a:r>
            <a:r>
              <a:rPr lang="en-US" dirty="0">
                <a:solidFill>
                  <a:srgbClr val="FFFF00"/>
                </a:solidFill>
              </a:rPr>
              <a:t>is used in more than 110 countries</a:t>
            </a:r>
            <a:r>
              <a:rPr lang="en-US" dirty="0"/>
              <a:t>. On the other hand, </a:t>
            </a:r>
            <a:r>
              <a:rPr lang="en-US" dirty="0">
                <a:solidFill>
                  <a:srgbClr val="FFFF00"/>
                </a:solidFill>
              </a:rPr>
              <a:t>GAAP is exclusively used within the United States </a:t>
            </a:r>
            <a:r>
              <a:rPr lang="en-US" dirty="0"/>
              <a:t>and has a different set of rules for accounting than most of the world. This can make it more complicated when doing business internationally.</a:t>
            </a:r>
          </a:p>
          <a:p>
            <a:r>
              <a:rPr lang="en-US" b="1" dirty="0"/>
              <a:t>2. Rules vs. Principles</a:t>
            </a:r>
            <a:endParaRPr lang="en-US" dirty="0"/>
          </a:p>
          <a:p>
            <a:r>
              <a:rPr lang="en-US" dirty="0"/>
              <a:t>A major difference between IFRS and GAAP accounting is the methodology used to assess the accounting process. GAAP focuses on research and is rule-based, whereas IFRS looks at the overall patterns and is based on principle. </a:t>
            </a:r>
          </a:p>
          <a:p>
            <a:r>
              <a:rPr lang="en-US" dirty="0">
                <a:solidFill>
                  <a:srgbClr val="FFFF00"/>
                </a:solidFill>
              </a:rPr>
              <a:t>With GAAP accounting, there’s little room for exceptions or interpretation</a:t>
            </a:r>
            <a:r>
              <a:rPr lang="en-US" dirty="0"/>
              <a:t>, as all transactions must abide by a specific set of rules. With a principle-based accounting method, such as the IFRS, there’s potential for different </a:t>
            </a:r>
            <a:r>
              <a:rPr lang="en-US" dirty="0">
                <a:solidFill>
                  <a:srgbClr val="FFFF00"/>
                </a:solidFill>
              </a:rPr>
              <a:t>interpretations of the same tax-related situations.</a:t>
            </a:r>
          </a:p>
          <a:p>
            <a:r>
              <a:rPr lang="en-US" b="1" dirty="0"/>
              <a:t>3. Inventory Methods</a:t>
            </a:r>
            <a:endParaRPr lang="en-US" dirty="0"/>
          </a:p>
          <a:p>
            <a:r>
              <a:rPr lang="en-US" dirty="0"/>
              <a:t>Under </a:t>
            </a:r>
            <a:r>
              <a:rPr lang="en-US" dirty="0">
                <a:solidFill>
                  <a:srgbClr val="FFFF00"/>
                </a:solidFill>
              </a:rPr>
              <a:t>GAAP,</a:t>
            </a:r>
            <a:r>
              <a:rPr lang="en-US" dirty="0"/>
              <a:t> a company is allowed to use the </a:t>
            </a:r>
            <a:r>
              <a:rPr lang="en-US" dirty="0">
                <a:solidFill>
                  <a:srgbClr val="FFFF00"/>
                </a:solidFill>
              </a:rPr>
              <a:t>Last In, First Out (LIFO) method for inventory estimates</a:t>
            </a:r>
            <a:r>
              <a:rPr lang="en-US" dirty="0"/>
              <a:t>. However, under</a:t>
            </a:r>
            <a:r>
              <a:rPr lang="en-US" dirty="0">
                <a:solidFill>
                  <a:srgbClr val="FFFF00"/>
                </a:solidFill>
              </a:rPr>
              <a:t> IFRS</a:t>
            </a:r>
            <a:r>
              <a:rPr lang="en-US" dirty="0"/>
              <a:t>, the </a:t>
            </a:r>
            <a:r>
              <a:rPr lang="en-US" dirty="0">
                <a:solidFill>
                  <a:srgbClr val="FFFF00"/>
                </a:solidFill>
              </a:rPr>
              <a:t>LIFO method for inventory is not allowed</a:t>
            </a:r>
            <a:r>
              <a:rPr lang="en-US" dirty="0"/>
              <a:t>. The Last In, First Out valuation for inventory does not reflect an accurate flow of inventory in most cases, and thus results in reports of unusually low income levels. </a:t>
            </a:r>
          </a:p>
          <a:p>
            <a:endParaRPr lang="en-US" dirty="0"/>
          </a:p>
        </p:txBody>
      </p:sp>
    </p:spTree>
    <p:extLst>
      <p:ext uri="{BB962C8B-B14F-4D97-AF65-F5344CB8AC3E}">
        <p14:creationId xmlns:p14="http://schemas.microsoft.com/office/powerpoint/2010/main" val="165921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312387"/>
            <a:ext cx="9905998" cy="751242"/>
          </a:xfrm>
        </p:spPr>
        <p:txBody>
          <a:bodyPr>
            <a:normAutofit/>
          </a:bodyPr>
          <a:lstStyle/>
          <a:p>
            <a:r>
              <a:rPr lang="en-US" sz="2000" b="1" dirty="0">
                <a:solidFill>
                  <a:schemeClr val="bg1"/>
                </a:solidFill>
              </a:rPr>
              <a:t>Consolidation, joint venture accounting and equity method investees/associates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r>
              <a:rPr lang="en-US" dirty="0"/>
              <a:t>Preparation of consolidated financial statements — Investment companies </a:t>
            </a:r>
          </a:p>
          <a:p>
            <a:endParaRPr lang="en-US" dirty="0"/>
          </a:p>
          <a:p>
            <a:endParaRPr lang="en-US" dirty="0"/>
          </a:p>
          <a:p>
            <a:endParaRPr lang="en-US" dirty="0"/>
          </a:p>
          <a:p>
            <a:r>
              <a:rPr lang="en-US" dirty="0"/>
              <a:t>Preparation of consolidated financial statements — different reporting dates of parent and subsidiaries</a:t>
            </a:r>
          </a:p>
          <a:p>
            <a:endParaRPr lang="en-US" dirty="0"/>
          </a:p>
          <a:p>
            <a:endParaRPr lang="en-US" dirty="0"/>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5419867"/>
          </a:xfrm>
        </p:spPr>
        <p:txBody>
          <a:bodyPr>
            <a:normAutofit/>
          </a:bodyPr>
          <a:lstStyle/>
          <a:p>
            <a:r>
              <a:rPr lang="en-US" dirty="0"/>
              <a:t>Investment companies do not consolidate entities that might otherwise require consolidation (e.g., majority-owned corporations). Instead, equity investments in these entities are reflected at fair value as a single line item in the financial statements. A parent of an investment company is required to retain the investment company subsidiary’s fair value accounting in the parent’s consolidated financial statements.</a:t>
            </a:r>
          </a:p>
          <a:p>
            <a:endParaRPr lang="en-US" dirty="0"/>
          </a:p>
          <a:p>
            <a:r>
              <a:rPr lang="en-US" dirty="0">
                <a:solidFill>
                  <a:srgbClr val="FFFF00"/>
                </a:solidFill>
              </a:rPr>
              <a:t>The reporting entity and the consolidated entities are permitted to have differences in year-ends of up to three months. </a:t>
            </a:r>
            <a:r>
              <a:rPr lang="en-US" dirty="0"/>
              <a:t>The effects industry specific events occurring between the reporting dates of the reporting entity and the controlled entities are disclosed in the financial statements</a:t>
            </a:r>
          </a:p>
          <a:p>
            <a:endParaRPr lang="en-US" dirty="0"/>
          </a:p>
          <a:p>
            <a:endParaRPr lang="en-US" dirty="0"/>
          </a:p>
          <a:p>
            <a:endParaRPr lang="en-US" dirty="0"/>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lnSpcReduction="10000"/>
          </a:bodyPr>
          <a:lstStyle/>
          <a:p>
            <a:r>
              <a:rPr lang="en-US" dirty="0"/>
              <a:t>Investment companies (“investment entities” in IFRS) do not consolidate entities that might otherwise require consolidation (e.g., majority-owned corporations). Instead, these investments are reflected at fair value as a single line item in the financial statements. However, a parent of an investment company consolidates all entities that it controls, including those controlled through an investment company subsidiary, unless the parent itself is an investment company. </a:t>
            </a:r>
          </a:p>
          <a:p>
            <a:r>
              <a:rPr lang="en-US" dirty="0">
                <a:solidFill>
                  <a:srgbClr val="FFFF00"/>
                </a:solidFill>
              </a:rPr>
              <a:t>The financial statements of a parent and its consolidated subsidiaries are prepared as of the same date</a:t>
            </a:r>
            <a:r>
              <a:rPr lang="en-US" dirty="0"/>
              <a:t>. When the parent and the subsidiary have different reporting period end dates, the subsidiary prepares (for consolidation purposes) additional financial statements as of the same date as those of the parent, unless it is impracticable. If it is impracticable, when the difference in the reporting period end dates of the parent and subsidiary is three months or less, the financial statements of the subsidiary may be adjusted to reflect significant transactions and events, and it is not necessary to prepare additional financial statements as of the parent’s reporting date. </a:t>
            </a:r>
          </a:p>
        </p:txBody>
      </p:sp>
    </p:spTree>
    <p:extLst>
      <p:ext uri="{BB962C8B-B14F-4D97-AF65-F5344CB8AC3E}">
        <p14:creationId xmlns:p14="http://schemas.microsoft.com/office/powerpoint/2010/main" val="3048781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312387"/>
            <a:ext cx="9905998" cy="751242"/>
          </a:xfrm>
        </p:spPr>
        <p:txBody>
          <a:bodyPr>
            <a:normAutofit/>
          </a:bodyPr>
          <a:lstStyle/>
          <a:p>
            <a:r>
              <a:rPr lang="en-US" sz="2000" b="1" dirty="0">
                <a:solidFill>
                  <a:schemeClr val="bg1"/>
                </a:solidFill>
              </a:rPr>
              <a:t>Consolidation, joint venture accounting and equity method investees/associates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r>
              <a:rPr lang="en-US" dirty="0"/>
              <a:t>Uniform accounting policies</a:t>
            </a:r>
          </a:p>
          <a:p>
            <a:r>
              <a:rPr lang="en-US" dirty="0"/>
              <a:t>Changes in ownership interest in a subsidiary without loss of control </a:t>
            </a:r>
          </a:p>
          <a:p>
            <a:endParaRPr lang="en-US" dirty="0"/>
          </a:p>
          <a:p>
            <a:endParaRPr lang="en-US" dirty="0"/>
          </a:p>
          <a:p>
            <a:r>
              <a:rPr lang="en-US" dirty="0"/>
              <a:t>Loss of control of a subsidiary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5419867"/>
          </a:xfrm>
        </p:spPr>
        <p:txBody>
          <a:bodyPr>
            <a:normAutofit fontScale="92500" lnSpcReduction="10000"/>
          </a:bodyPr>
          <a:lstStyle/>
          <a:p>
            <a:r>
              <a:rPr lang="en-US" dirty="0"/>
              <a:t>Uniform accounting policies between parent and subsidiary are not required.</a:t>
            </a:r>
          </a:p>
          <a:p>
            <a:r>
              <a:rPr lang="en-US" dirty="0"/>
              <a:t>Transactions that result in decreases in the ownership interest of a subsidiary without a loss of control are accounted for as equity transactions in the consolidated entity (i.e., no gain or loss is recognized) when: (1) the subsidiary is a business or nonprofit activity (except in a sale of in substance real estate or a conveyance of oil and gas mineral rights) or (2) the subsidiary is not a business or nonprofit activity, but the substance of the transaction is not addressed directly by other ASC Topics.</a:t>
            </a:r>
          </a:p>
          <a:p>
            <a:r>
              <a:rPr lang="en-US" dirty="0"/>
              <a:t>For certain transactions that result in a loss of control of a subsidiary, any retained noncontrolling investment in the former subsidiary is remeasured to fair value on the date the control is lost, with the gain or loss included in income along with any gain or loss on the ownership interest sold. This accounting is limited to the following transactions: (1) loss of control of a subsidiary that is a business or nonprofit activity (except for a sale of in substance real estate or a conveyance of oil and gas mineral rights); (2) loss of control of a subsidiary that is not a business or nonprofit activity if the substance of the transaction is not addressed directly by other ASC Topics. This guidance also does not apply if a parent ceases to control a subsidiary that is in substance real estate as a result of default on the subsidiary’s nonrecourse debt.</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r>
              <a:rPr lang="en-US" dirty="0"/>
              <a:t>Uniform accounting policies between parent and subsidiary are required.</a:t>
            </a:r>
          </a:p>
          <a:p>
            <a:r>
              <a:rPr lang="en-US" dirty="0"/>
              <a:t>Consistent with US GAAP except that this guidance applies to all subsidiaries, including those that are not businesses or nonprofit activities and those that involve sales of in substance real estate or the conveyance of oil and gas mineral rights.</a:t>
            </a:r>
          </a:p>
          <a:p>
            <a:endParaRPr lang="en-US" dirty="0"/>
          </a:p>
          <a:p>
            <a:r>
              <a:rPr lang="en-US" dirty="0"/>
              <a:t>Consistent with US GAAP, except that this guidance applies to all subsidiaries, including those that are not businesses or nonprofit activities and those that involve sales of in substance real estate or conveyance of oil and gas mineral rights. In addition, the gain or loss resulting from the loss of control of a subsidiary that does not constitute a business in a transaction involving an associate or a joint venture that is accounted for using the equity method is recognized only to the extent of the unrelated investors’ interests in that associate or joint venture.</a:t>
            </a:r>
          </a:p>
        </p:txBody>
      </p:sp>
    </p:spTree>
    <p:extLst>
      <p:ext uri="{BB962C8B-B14F-4D97-AF65-F5344CB8AC3E}">
        <p14:creationId xmlns:p14="http://schemas.microsoft.com/office/powerpoint/2010/main" val="2856759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312387"/>
            <a:ext cx="9905998" cy="751242"/>
          </a:xfrm>
        </p:spPr>
        <p:txBody>
          <a:bodyPr>
            <a:normAutofit/>
          </a:bodyPr>
          <a:lstStyle/>
          <a:p>
            <a:r>
              <a:rPr lang="en-US" sz="2000" b="1" dirty="0">
                <a:solidFill>
                  <a:schemeClr val="bg1"/>
                </a:solidFill>
              </a:rPr>
              <a:t>Consolidation, joint venture accounting and equity method investees/associates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r>
              <a:rPr lang="en-US" dirty="0"/>
              <a:t>Loss of control of a group of assets that meet the definition of a business.</a:t>
            </a:r>
          </a:p>
          <a:p>
            <a:endParaRPr lang="en-US" dirty="0"/>
          </a:p>
          <a:p>
            <a:endParaRPr lang="en-US" dirty="0"/>
          </a:p>
          <a:p>
            <a:endParaRPr lang="en-US" dirty="0"/>
          </a:p>
          <a:p>
            <a:r>
              <a:rPr lang="en-US" dirty="0"/>
              <a:t>Equity method investments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5419867"/>
          </a:xfrm>
        </p:spPr>
        <p:txBody>
          <a:bodyPr>
            <a:normAutofit fontScale="92500"/>
          </a:bodyPr>
          <a:lstStyle/>
          <a:p>
            <a:r>
              <a:rPr lang="en-US" dirty="0">
                <a:solidFill>
                  <a:srgbClr val="FFFF00"/>
                </a:solidFill>
              </a:rPr>
              <a:t>For certain transactions that result in a loss of control of a group of assets that meet the definition of a business or nonprofit activity, any retained noncontrolling investment in the former group of assets is remeasured to fair value on the date control is lost, with the gain or loss included in income along with any gain or loss on the ownership interest sold. </a:t>
            </a:r>
            <a:r>
              <a:rPr lang="en-US" dirty="0"/>
              <a:t>There are two exceptions: a sale of in substance real estate, or a conveyance of oil and gas mineral rights.</a:t>
            </a:r>
          </a:p>
          <a:p>
            <a:r>
              <a:rPr lang="en-US" dirty="0"/>
              <a:t> An investment of 20 % or more of the voting common stock of an investee leads to a presumption that an investor has the ability to exercise significant influence over an investee, unless this presumption can be overcome based on facts and circumstances. When determining significant influence, potential voting rights are generally not considered. When an investor in a limited partnership, LLC, trust or similar entity with specific ownership accounts has an interest greater than 3% to 5% in an investee, normally it accounts for its investment using the equity method. </a:t>
            </a:r>
          </a:p>
          <a:p>
            <a:r>
              <a:rPr lang="en-US" dirty="0"/>
              <a:t>ASC 825-10, Financial Instruments, gives entities the option to account for certain equity method investments at fair value. If management does not elect to use the fair value option, the equity method of accounting is required.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r>
              <a:rPr lang="en-US" dirty="0">
                <a:solidFill>
                  <a:srgbClr val="FFFF00"/>
                </a:solidFill>
              </a:rPr>
              <a:t>An investment of 20% or more of the equity of an investee (including potential rights) leads to a presumption that an investor has the ability to exercise significant influence over an investee, unless this presumption can be overcome based on facts and circumstances.</a:t>
            </a:r>
            <a:r>
              <a:rPr lang="en-US" dirty="0"/>
              <a:t> When determining significant influence, potential voting rights are considered if currently exercisable. When an investor has an investment in a limited partnership, LLC, trust or similar entity, the determination of significant influence is made using the same general principle of significant influence that is used for all other investments. </a:t>
            </a:r>
          </a:p>
          <a:p>
            <a:r>
              <a:rPr lang="en-US" dirty="0"/>
              <a:t> </a:t>
            </a:r>
          </a:p>
          <a:p>
            <a:r>
              <a:rPr lang="en-US" dirty="0"/>
              <a:t>Investments in associates held by venture capital organizations, mutual funds, unit trusts and similar entities are exempt from using the equity method, and the investor may elect to measure their investments in associates at fair value</a:t>
            </a:r>
          </a:p>
        </p:txBody>
      </p:sp>
    </p:spTree>
    <p:extLst>
      <p:ext uri="{BB962C8B-B14F-4D97-AF65-F5344CB8AC3E}">
        <p14:creationId xmlns:p14="http://schemas.microsoft.com/office/powerpoint/2010/main" val="620445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312387"/>
            <a:ext cx="9905998" cy="751242"/>
          </a:xfrm>
        </p:spPr>
        <p:txBody>
          <a:bodyPr>
            <a:normAutofit/>
          </a:bodyPr>
          <a:lstStyle/>
          <a:p>
            <a:r>
              <a:rPr lang="en-US" sz="2000" b="1" dirty="0">
                <a:solidFill>
                  <a:schemeClr val="bg1"/>
                </a:solidFill>
              </a:rPr>
              <a:t>Consolidation, joint venture accounting and equity method investees/associates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r>
              <a:rPr lang="en-US" dirty="0"/>
              <a:t>Joint ventures</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5419867"/>
          </a:xfrm>
        </p:spPr>
        <p:txBody>
          <a:bodyPr>
            <a:normAutofit fontScale="92500" lnSpcReduction="20000"/>
          </a:bodyPr>
          <a:lstStyle/>
          <a:p>
            <a:r>
              <a:rPr lang="en-US" dirty="0">
                <a:solidFill>
                  <a:srgbClr val="FFFF00"/>
                </a:solidFill>
              </a:rPr>
              <a:t>Joint ventures are generally defined as entities whose operations and activities are jointly controlled by their equity investors. </a:t>
            </a:r>
          </a:p>
          <a:p>
            <a:r>
              <a:rPr lang="en-US" dirty="0"/>
              <a:t>  </a:t>
            </a:r>
          </a:p>
          <a:p>
            <a:endParaRPr lang="en-US" dirty="0"/>
          </a:p>
          <a:p>
            <a:endParaRPr lang="en-US" dirty="0"/>
          </a:p>
          <a:p>
            <a:r>
              <a:rPr lang="en-US" dirty="0"/>
              <a:t>Joint control is not defined, but it is commonly interpreted to exist when all of the equity investors unanimously consent to each of the significant decisions of the entity. An entity can be a joint venture, regardless of the rights and obligations the parties sharing joint control have with respect to the entity’s underlying assets and liabilities.  </a:t>
            </a:r>
          </a:p>
          <a:p>
            <a:r>
              <a:rPr lang="en-US" dirty="0"/>
              <a:t>The investors generally account for their interests in joint ventures using the equity method of accounting. They also can elect to account for their interests at fair value. </a:t>
            </a:r>
          </a:p>
          <a:p>
            <a:r>
              <a:rPr lang="en-US" dirty="0"/>
              <a:t> </a:t>
            </a:r>
          </a:p>
          <a:p>
            <a:r>
              <a:rPr lang="en-US" dirty="0"/>
              <a:t>Proportionate consolidation may be permitted to account for interests in unincorporated entities in certain limited industries when it is an established practice (i.e., in the construction and extractive industries). </a:t>
            </a:r>
          </a:p>
          <a:p>
            <a:r>
              <a:rPr lang="en-US" dirty="0"/>
              <a:t>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fontScale="92500" lnSpcReduction="10000"/>
          </a:bodyPr>
          <a:lstStyle/>
          <a:p>
            <a:r>
              <a:rPr lang="en-US" dirty="0">
                <a:solidFill>
                  <a:srgbClr val="FFFF00"/>
                </a:solidFill>
              </a:rPr>
              <a:t>Joint ventures are separate vehicles in which the parties that have joint control of the separate vehicle have rights to the net assets.</a:t>
            </a:r>
            <a:r>
              <a:rPr lang="en-US" dirty="0"/>
              <a:t> These rights could be through equity investors, certain parties with decision-making rights through a contract. Joint control is defined as existing when two or more parties must unanimously consent to each of the significant decisions of the entity. </a:t>
            </a:r>
          </a:p>
          <a:p>
            <a:r>
              <a:rPr lang="en-US" dirty="0"/>
              <a:t> </a:t>
            </a:r>
            <a:r>
              <a:rPr lang="en-US" dirty="0">
                <a:solidFill>
                  <a:srgbClr val="FFFF00"/>
                </a:solidFill>
              </a:rPr>
              <a:t>In a joint venture, the parties cannot have direct rights and obligations with respect to the underlying assets and liabilities of the entity</a:t>
            </a:r>
            <a:r>
              <a:rPr lang="en-US" dirty="0"/>
              <a:t> (In this case the arrangement would be classified as a joint operation). </a:t>
            </a:r>
          </a:p>
          <a:p>
            <a:r>
              <a:rPr lang="en-US" dirty="0"/>
              <a:t>The investors generally account for their interests in joint ventures using the equity method of accounting. Investments in associates held by venture capital organizations, mutual funds, unit trusts and similar entities are exempt from using the equity method and the investor may elect to measure its investment at fair value Proportionate consolidation is not permitted, regardless of industry. However, when a joint arrangement meets the definition of a joint operation instead of a joint venture under IFRS, an investor would recognize its share of the entity’s assets, liabilities, revenues and expenses and not apply the equity method. </a:t>
            </a:r>
          </a:p>
        </p:txBody>
      </p:sp>
    </p:spTree>
    <p:extLst>
      <p:ext uri="{BB962C8B-B14F-4D97-AF65-F5344CB8AC3E}">
        <p14:creationId xmlns:p14="http://schemas.microsoft.com/office/powerpoint/2010/main" val="3347594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id="{7E474365-1396-4879-B62B-11CAB9571280}"/>
              </a:ext>
            </a:extLst>
          </p:cNvPr>
          <p:cNvSpPr>
            <a:spLocks noGrp="1"/>
          </p:cNvSpPr>
          <p:nvPr>
            <p:ph type="sldNum" sz="quarter" idx="11"/>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F128C7DE-A021-4AC4-BDAD-D641AAFE1AA1}" type="slidenum">
              <a:rPr lang="en-US" altLang="en-US">
                <a:solidFill>
                  <a:schemeClr val="tx1"/>
                </a:solidFill>
              </a:rPr>
              <a:pPr>
                <a:buSzTx/>
              </a:pPr>
              <a:t>24</a:t>
            </a:fld>
            <a:endParaRPr lang="en-US" altLang="en-US" dirty="0">
              <a:solidFill>
                <a:schemeClr val="tx1"/>
              </a:solidFill>
            </a:endParaRPr>
          </a:p>
        </p:txBody>
      </p:sp>
      <p:sp>
        <p:nvSpPr>
          <p:cNvPr id="11267" name="Rectangle 2">
            <a:extLst>
              <a:ext uri="{FF2B5EF4-FFF2-40B4-BE49-F238E27FC236}">
                <a16:creationId xmlns:a16="http://schemas.microsoft.com/office/drawing/2014/main" id="{A51AF76D-F360-486E-8590-6014CCCB35BB}"/>
              </a:ext>
            </a:extLst>
          </p:cNvPr>
          <p:cNvSpPr>
            <a:spLocks noGrp="1" noChangeArrowheads="1"/>
          </p:cNvSpPr>
          <p:nvPr>
            <p:ph type="title"/>
          </p:nvPr>
        </p:nvSpPr>
        <p:spPr>
          <a:xfrm>
            <a:off x="1628887" y="0"/>
            <a:ext cx="9413838" cy="1143000"/>
          </a:xfrm>
        </p:spPr>
        <p:txBody>
          <a:bodyPr/>
          <a:lstStyle/>
          <a:p>
            <a:pPr eaLnBrk="1" hangingPunct="1"/>
            <a:r>
              <a:rPr lang="en-US" dirty="0">
                <a:solidFill>
                  <a:schemeClr val="bg1"/>
                </a:solidFill>
              </a:rPr>
              <a:t>Convergence in several important areas</a:t>
            </a:r>
            <a:endParaRPr lang="en-GB" altLang="en-US" dirty="0">
              <a:solidFill>
                <a:schemeClr val="bg1"/>
              </a:solidFill>
            </a:endParaRPr>
          </a:p>
        </p:txBody>
      </p:sp>
      <p:sp>
        <p:nvSpPr>
          <p:cNvPr id="7" name="Content Placeholder 6">
            <a:extLst>
              <a:ext uri="{FF2B5EF4-FFF2-40B4-BE49-F238E27FC236}">
                <a16:creationId xmlns:a16="http://schemas.microsoft.com/office/drawing/2014/main" id="{E38619E8-AFB6-47C5-9E2F-73549979B999}"/>
              </a:ext>
            </a:extLst>
          </p:cNvPr>
          <p:cNvSpPr>
            <a:spLocks noGrp="1"/>
          </p:cNvSpPr>
          <p:nvPr>
            <p:ph idx="1"/>
          </p:nvPr>
        </p:nvSpPr>
        <p:spPr>
          <a:xfrm>
            <a:off x="1685133" y="990600"/>
            <a:ext cx="4618848" cy="5181600"/>
          </a:xfrm>
        </p:spPr>
        <p:txBody>
          <a:bodyPr>
            <a:normAutofit/>
          </a:bodyPr>
          <a:lstStyle/>
          <a:p>
            <a:pPr marL="342900" indent="-342900"/>
            <a:r>
              <a:rPr lang="en-US" sz="1600" b="1" dirty="0">
                <a:solidFill>
                  <a:srgbClr val="FFFF00"/>
                </a:solidFill>
              </a:rPr>
              <a:t>Financial statement presentation</a:t>
            </a:r>
          </a:p>
          <a:p>
            <a:pPr marL="342900" indent="-342900"/>
            <a:r>
              <a:rPr lang="en-US" sz="1600" b="1" dirty="0">
                <a:solidFill>
                  <a:srgbClr val="FFFF00"/>
                </a:solidFill>
              </a:rPr>
              <a:t>Interim financial reporting</a:t>
            </a:r>
          </a:p>
          <a:p>
            <a:pPr marL="342900" indent="-342900"/>
            <a:r>
              <a:rPr lang="en-US" sz="1600" b="1" dirty="0">
                <a:solidFill>
                  <a:srgbClr val="FFFF00"/>
                </a:solidFill>
              </a:rPr>
              <a:t>Consolidation, joint venture accounting and equity method investees/associates</a:t>
            </a:r>
          </a:p>
          <a:p>
            <a:pPr marL="342900" indent="-342900"/>
            <a:r>
              <a:rPr lang="en-US" sz="1600" b="1" dirty="0">
                <a:solidFill>
                  <a:srgbClr val="FFFF00"/>
                </a:solidFill>
              </a:rPr>
              <a:t>Business combinations</a:t>
            </a:r>
            <a:r>
              <a:rPr lang="en-US" sz="1600" dirty="0"/>
              <a:t> </a:t>
            </a:r>
          </a:p>
          <a:p>
            <a:pPr marL="342900" indent="-342900"/>
            <a:r>
              <a:rPr lang="en-US" sz="1600" dirty="0"/>
              <a:t>Inventory</a:t>
            </a:r>
          </a:p>
          <a:p>
            <a:pPr marL="342900" indent="-342900"/>
            <a:r>
              <a:rPr lang="en-US" sz="1600" dirty="0"/>
              <a:t>Development Costs</a:t>
            </a:r>
          </a:p>
          <a:p>
            <a:pPr marL="342900" indent="-342900"/>
            <a:r>
              <a:rPr lang="en-US" sz="1600" dirty="0"/>
              <a:t>Long-lived assets</a:t>
            </a:r>
          </a:p>
          <a:p>
            <a:pPr marL="342900" indent="-342900"/>
            <a:r>
              <a:rPr lang="en-US" sz="1600" dirty="0"/>
              <a:t>Intangible assets</a:t>
            </a:r>
          </a:p>
          <a:p>
            <a:pPr marL="342900" indent="-342900"/>
            <a:r>
              <a:rPr lang="en-US" sz="1600" dirty="0"/>
              <a:t>Impairment of long-lived assets, goodwill and intangible assets</a:t>
            </a:r>
          </a:p>
          <a:p>
            <a:pPr marL="342900" indent="-342900"/>
            <a:r>
              <a:rPr lang="en-US" sz="1600" dirty="0"/>
              <a:t>Financial instruments</a:t>
            </a:r>
          </a:p>
          <a:p>
            <a:pPr marL="342900" indent="-342900"/>
            <a:r>
              <a:rPr lang="en-US" sz="1600" dirty="0"/>
              <a:t>Foreign currency matters</a:t>
            </a:r>
          </a:p>
          <a:p>
            <a:endParaRPr lang="en-US" dirty="0"/>
          </a:p>
          <a:p>
            <a:endParaRPr lang="en-US" dirty="0"/>
          </a:p>
        </p:txBody>
      </p:sp>
      <p:sp>
        <p:nvSpPr>
          <p:cNvPr id="5" name="Content Placeholder 6">
            <a:extLst>
              <a:ext uri="{FF2B5EF4-FFF2-40B4-BE49-F238E27FC236}">
                <a16:creationId xmlns:a16="http://schemas.microsoft.com/office/drawing/2014/main" id="{3B0016B2-6818-4138-9D20-7C17D081C253}"/>
              </a:ext>
            </a:extLst>
          </p:cNvPr>
          <p:cNvSpPr txBox="1">
            <a:spLocks/>
          </p:cNvSpPr>
          <p:nvPr/>
        </p:nvSpPr>
        <p:spPr>
          <a:xfrm>
            <a:off x="6700222" y="1007633"/>
            <a:ext cx="4242332" cy="51816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indent="-342900"/>
            <a:r>
              <a:rPr lang="en-US" sz="1600" dirty="0"/>
              <a:t>Leases</a:t>
            </a:r>
          </a:p>
          <a:p>
            <a:pPr marL="342900" indent="-342900"/>
            <a:r>
              <a:rPr lang="en-US" sz="1600" dirty="0"/>
              <a:t>Income taxes</a:t>
            </a:r>
          </a:p>
          <a:p>
            <a:pPr marL="342900" indent="-342900"/>
            <a:r>
              <a:rPr lang="en-US" sz="1600" dirty="0"/>
              <a:t>Provisions and contingencies</a:t>
            </a:r>
          </a:p>
          <a:p>
            <a:pPr marL="342900" indent="-342900"/>
            <a:r>
              <a:rPr lang="en-US" sz="1600" dirty="0"/>
              <a:t>Revenue recognition</a:t>
            </a:r>
          </a:p>
          <a:p>
            <a:pPr marL="342900" indent="-342900"/>
            <a:r>
              <a:rPr lang="en-US" sz="1600" dirty="0"/>
              <a:t>Share-based payments</a:t>
            </a:r>
          </a:p>
          <a:p>
            <a:pPr marL="342900" indent="-342900"/>
            <a:r>
              <a:rPr lang="en-US" sz="1600" dirty="0"/>
              <a:t>Employee benefits other than share based payments</a:t>
            </a:r>
          </a:p>
          <a:p>
            <a:pPr marL="342900" indent="-342900"/>
            <a:r>
              <a:rPr lang="en-US" sz="1600" dirty="0"/>
              <a:t>Earnings per share</a:t>
            </a:r>
          </a:p>
          <a:p>
            <a:pPr marL="342900" indent="-342900"/>
            <a:r>
              <a:rPr lang="en-US" sz="1600" dirty="0"/>
              <a:t>Subsequent events</a:t>
            </a:r>
          </a:p>
          <a:p>
            <a:pPr marL="342900" indent="-342900"/>
            <a:r>
              <a:rPr lang="en-US" sz="1600" dirty="0"/>
              <a:t>Related parties</a:t>
            </a:r>
          </a:p>
          <a:p>
            <a:endParaRPr lang="en-US" dirty="0"/>
          </a:p>
          <a:p>
            <a:endParaRPr lang="en-US" dirty="0"/>
          </a:p>
        </p:txBody>
      </p:sp>
    </p:spTree>
    <p:extLst>
      <p:ext uri="{BB962C8B-B14F-4D97-AF65-F5344CB8AC3E}">
        <p14:creationId xmlns:p14="http://schemas.microsoft.com/office/powerpoint/2010/main" val="3638141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Business combinations</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r>
              <a:rPr lang="en-US" dirty="0"/>
              <a:t>Measurement of noncontrolling interest </a:t>
            </a:r>
          </a:p>
          <a:p>
            <a:endParaRPr lang="en-US" dirty="0"/>
          </a:p>
          <a:p>
            <a:endParaRPr lang="en-US" dirty="0"/>
          </a:p>
          <a:p>
            <a:endParaRPr lang="en-US" dirty="0"/>
          </a:p>
          <a:p>
            <a:endParaRPr lang="en-US" dirty="0"/>
          </a:p>
          <a:p>
            <a:endParaRPr lang="en-US" dirty="0"/>
          </a:p>
          <a:p>
            <a:endParaRPr lang="en-US" dirty="0"/>
          </a:p>
          <a:p>
            <a:endParaRPr lang="en-US" dirty="0"/>
          </a:p>
          <a:p>
            <a:r>
              <a:rPr lang="en-US" dirty="0" err="1"/>
              <a:t>Acquiree’s</a:t>
            </a:r>
            <a:r>
              <a:rPr lang="en-US" dirty="0"/>
              <a:t> operating lease</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5419867"/>
          </a:xfrm>
        </p:spPr>
        <p:txBody>
          <a:bodyPr>
            <a:normAutofit/>
          </a:bodyPr>
          <a:lstStyle/>
          <a:p>
            <a:r>
              <a:rPr lang="en-US" dirty="0"/>
              <a:t>Noncontrolling interest is </a:t>
            </a:r>
            <a:r>
              <a:rPr lang="en-US" dirty="0">
                <a:solidFill>
                  <a:srgbClr val="FFFF00"/>
                </a:solidFill>
              </a:rPr>
              <a:t>measured at fair value</a:t>
            </a:r>
            <a:r>
              <a:rPr lang="en-US" dirty="0"/>
              <a:t>, including goodwill.</a:t>
            </a:r>
          </a:p>
          <a:p>
            <a:endParaRPr lang="en-US" dirty="0"/>
          </a:p>
          <a:p>
            <a:endParaRPr lang="en-US" dirty="0"/>
          </a:p>
          <a:p>
            <a:endParaRPr lang="en-US" dirty="0"/>
          </a:p>
          <a:p>
            <a:endParaRPr lang="en-US" dirty="0"/>
          </a:p>
          <a:p>
            <a:endParaRPr lang="en-US" dirty="0"/>
          </a:p>
          <a:p>
            <a:endParaRPr lang="en-US" dirty="0"/>
          </a:p>
          <a:p>
            <a:r>
              <a:rPr lang="en-US" dirty="0"/>
              <a:t>If the terms of an </a:t>
            </a:r>
            <a:r>
              <a:rPr lang="en-US" dirty="0" err="1"/>
              <a:t>acquiree</a:t>
            </a:r>
            <a:r>
              <a:rPr lang="en-US" dirty="0"/>
              <a:t> operating lease are favorable or unfavorable relative to market terms, the acquirer recognizes an intangible asset or liability, respectively, regardless of whether the </a:t>
            </a:r>
            <a:r>
              <a:rPr lang="en-US" dirty="0" err="1"/>
              <a:t>acquiree</a:t>
            </a:r>
            <a:r>
              <a:rPr lang="en-US" dirty="0"/>
              <a:t> is the lessor or the lessee.</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r>
              <a:rPr lang="en-US" dirty="0" err="1"/>
              <a:t>Nonconrolling</a:t>
            </a:r>
            <a:r>
              <a:rPr lang="en-US" dirty="0"/>
              <a:t> interest components that are present ownership interests and entitle their holders to a proportionate share of the </a:t>
            </a:r>
            <a:r>
              <a:rPr lang="en-US" dirty="0" err="1">
                <a:solidFill>
                  <a:srgbClr val="FFFF00"/>
                </a:solidFill>
              </a:rPr>
              <a:t>acquiree’s</a:t>
            </a:r>
            <a:r>
              <a:rPr lang="en-US" dirty="0">
                <a:solidFill>
                  <a:srgbClr val="FFFF00"/>
                </a:solidFill>
              </a:rPr>
              <a:t> net asset in the event of liquidation may be measured at: (1) fair value, including goodwill, or (2) the noncontrolling interest’s proportionate share of the fair value of the </a:t>
            </a:r>
            <a:r>
              <a:rPr lang="en-US" dirty="0" err="1">
                <a:solidFill>
                  <a:srgbClr val="FFFF00"/>
                </a:solidFill>
              </a:rPr>
              <a:t>acquiree’s</a:t>
            </a:r>
            <a:r>
              <a:rPr lang="en-US" dirty="0">
                <a:solidFill>
                  <a:srgbClr val="FFFF00"/>
                </a:solidFill>
              </a:rPr>
              <a:t> identifiable net assets, exclusive of goodwill. All other components of noncontrolling interest are measured at fair value unless another measurement basis is required by IFRS. </a:t>
            </a:r>
            <a:r>
              <a:rPr lang="en-US" dirty="0"/>
              <a:t>The choice is available on a transaction-by -transaction basis.</a:t>
            </a:r>
          </a:p>
          <a:p>
            <a:r>
              <a:rPr lang="en-US" dirty="0"/>
              <a:t>Separate recognition of an intangible asset or liability is required only if the </a:t>
            </a:r>
            <a:r>
              <a:rPr lang="en-US" dirty="0" err="1"/>
              <a:t>acquiree</a:t>
            </a:r>
            <a:r>
              <a:rPr lang="en-US" dirty="0"/>
              <a:t> is a lessee. If the </a:t>
            </a:r>
            <a:r>
              <a:rPr lang="en-US" dirty="0" err="1"/>
              <a:t>acquiree</a:t>
            </a:r>
            <a:r>
              <a:rPr lang="en-US" dirty="0"/>
              <a:t> is the lessor, the terms of the lease are taken into account in estimating the fair value of the asset subject to the lease. Separate recognition of an intangible asset or liability is not required</a:t>
            </a:r>
          </a:p>
          <a:p>
            <a:endParaRPr lang="en-US" dirty="0"/>
          </a:p>
        </p:txBody>
      </p:sp>
    </p:spTree>
    <p:extLst>
      <p:ext uri="{BB962C8B-B14F-4D97-AF65-F5344CB8AC3E}">
        <p14:creationId xmlns:p14="http://schemas.microsoft.com/office/powerpoint/2010/main" val="462301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Business combinations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r>
              <a:rPr lang="en-US" dirty="0"/>
              <a:t>Assets and liabilities arising from </a:t>
            </a:r>
            <a:r>
              <a:rPr lang="en-US" dirty="0">
                <a:solidFill>
                  <a:srgbClr val="FFFF00"/>
                </a:solidFill>
              </a:rPr>
              <a:t>contingencies</a:t>
            </a:r>
            <a:r>
              <a:rPr lang="en-US" dirty="0"/>
              <a:t>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5419867"/>
          </a:xfrm>
        </p:spPr>
        <p:txBody>
          <a:bodyPr>
            <a:normAutofit lnSpcReduction="10000"/>
          </a:bodyPr>
          <a:lstStyle/>
          <a:p>
            <a:r>
              <a:rPr lang="en-US" dirty="0">
                <a:solidFill>
                  <a:srgbClr val="FFFF00"/>
                </a:solidFill>
              </a:rPr>
              <a:t>Initial recognition and measurement Assets and liabilities arising from contingencies are recognized at fair value (in accordance </a:t>
            </a:r>
            <a:r>
              <a:rPr lang="en-US" dirty="0"/>
              <a:t>with ASC 820, Fair Value Measurement and Disclosures) if the fair value can be determined during the measurement period. Otherwise, those assets or liabilities are recognized at the acquisition date in accordance with ASC 450, Contingencies, if those criteria for recognition are met. Contingent assets and liabilities that do not meet either of these recognition criteria at the acquisition date are subsequently accounted for in accordance with other applicable literature, including ASC 450, Contingencies. (See Provisions and contingencies” for differences between ASC 450 and IAS 37).</a:t>
            </a:r>
          </a:p>
          <a:p>
            <a:r>
              <a:rPr lang="en-US" dirty="0"/>
              <a:t>Subsequent measurement If contingent assets and liabilities are initially recognized at fair value, an acquirer should develop a systematic and rational basis for subsequently measuring and accounting for those assets and liabilities depending on their nature. If amounts are initially recognized and measured in accordance with ASC 450, Contingencies, the subsequent accounting and measurement should be based on that guidance.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r>
              <a:rPr lang="en-US" dirty="0"/>
              <a:t>Initial recognition and measurement Liabilities arising from contingencies are </a:t>
            </a:r>
            <a:r>
              <a:rPr lang="en-US" dirty="0">
                <a:solidFill>
                  <a:srgbClr val="FFFF00"/>
                </a:solidFill>
              </a:rPr>
              <a:t>recognized as of the acquisition date if </a:t>
            </a:r>
            <a:r>
              <a:rPr lang="en-US" dirty="0"/>
              <a:t>there is a present obligation that arises from past events and the fair value can be measured reliably. Contingent assets are not recognized.</a:t>
            </a:r>
          </a:p>
          <a:p>
            <a:endParaRPr lang="en-US" dirty="0"/>
          </a:p>
          <a:p>
            <a:endParaRPr lang="en-US" dirty="0"/>
          </a:p>
          <a:p>
            <a:endParaRPr lang="en-US" dirty="0"/>
          </a:p>
          <a:p>
            <a:endParaRPr lang="en-US" dirty="0"/>
          </a:p>
          <a:p>
            <a:endParaRPr lang="en-US" dirty="0"/>
          </a:p>
          <a:p>
            <a:r>
              <a:rPr lang="en-US" dirty="0"/>
              <a:t>Subsequent measurement Liabilities subject to contingencies are subsequently measured at the higher of: (1) the amount that would be recognized in accordance with IAS 37, Provisions, Contingent Liabilities and Contingent Assets or (2) the amount initially recognized less, if appropriate, cumulative amortization recognized in accordance with IAS 18, Revenue. </a:t>
            </a:r>
          </a:p>
        </p:txBody>
      </p:sp>
    </p:spTree>
    <p:extLst>
      <p:ext uri="{BB962C8B-B14F-4D97-AF65-F5344CB8AC3E}">
        <p14:creationId xmlns:p14="http://schemas.microsoft.com/office/powerpoint/2010/main" val="2232233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Business combinations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r>
              <a:rPr lang="en-US" dirty="0"/>
              <a:t>Combination of entities under common control </a:t>
            </a:r>
          </a:p>
          <a:p>
            <a:endParaRPr lang="en-US" dirty="0"/>
          </a:p>
          <a:p>
            <a:endParaRPr lang="en-US" dirty="0"/>
          </a:p>
          <a:p>
            <a:r>
              <a:rPr lang="en-US" dirty="0"/>
              <a:t>Pushdown accounting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5419867"/>
          </a:xfrm>
        </p:spPr>
        <p:txBody>
          <a:bodyPr>
            <a:normAutofit/>
          </a:bodyPr>
          <a:lstStyle/>
          <a:p>
            <a:r>
              <a:rPr lang="en-US" dirty="0"/>
              <a:t>The receiving entity records the net assets at their carrying amounts in the accounts of the transferor (</a:t>
            </a:r>
            <a:r>
              <a:rPr lang="en-US" dirty="0">
                <a:solidFill>
                  <a:srgbClr val="FFFF00"/>
                </a:solidFill>
              </a:rPr>
              <a:t>historical cost</a:t>
            </a:r>
            <a:r>
              <a:rPr lang="en-US" dirty="0"/>
              <a:t>)</a:t>
            </a:r>
          </a:p>
          <a:p>
            <a:endParaRPr lang="en-US" dirty="0"/>
          </a:p>
          <a:p>
            <a:endParaRPr lang="en-US" dirty="0"/>
          </a:p>
          <a:p>
            <a:r>
              <a:rPr lang="en-US" dirty="0"/>
              <a:t>An acquired entity can choose to apply </a:t>
            </a:r>
            <a:r>
              <a:rPr lang="en-US" dirty="0">
                <a:solidFill>
                  <a:srgbClr val="FFFF00"/>
                </a:solidFill>
              </a:rPr>
              <a:t>pushdown accounting in its separate financial statements when an acquirer obtains control of it or later</a:t>
            </a:r>
            <a:r>
              <a:rPr lang="en-US" dirty="0"/>
              <a:t>. However, an entity’s election to apply pushdown accounting is irrevocable. </a:t>
            </a:r>
          </a:p>
          <a:p>
            <a:endParaRPr lang="en-US" dirty="0"/>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r>
              <a:rPr lang="en-US" dirty="0"/>
              <a:t>Outside the scope of IFRS, Business Combinations. In practice, either follow an approach similar to US GAAP (historical cost) </a:t>
            </a:r>
            <a:r>
              <a:rPr lang="en-US" dirty="0">
                <a:solidFill>
                  <a:srgbClr val="FFFF00"/>
                </a:solidFill>
              </a:rPr>
              <a:t>or apply the acquisition method</a:t>
            </a:r>
            <a:r>
              <a:rPr lang="en-US" dirty="0"/>
              <a:t> (fair value) if there is substance to the transaction (policy election). </a:t>
            </a:r>
          </a:p>
          <a:p>
            <a:r>
              <a:rPr lang="en-US" dirty="0">
                <a:solidFill>
                  <a:srgbClr val="FFFF00"/>
                </a:solidFill>
              </a:rPr>
              <a:t>No guidance exists</a:t>
            </a:r>
            <a:r>
              <a:rPr lang="en-US" dirty="0"/>
              <a:t>, and it is unclear whether pushdown accounting is acceptable under IFRS. However, the general view is that entities may not use the hierarchy in IAS 8 to refer to US GAAP and apply pushdown accounting in the separate financial statements of an acquired subsidiary, because the application of pushdown accounting will result in the recognition and measurement of assets and liabilities in a manner that conflicts with certain IFRS standards and interpretations. For example, the application of pushdown accounting generally will result in the recognition of internally generated goodwill and other internally generated intangible assets at the subsidiary level, which conflicts with the guidance in IAS 38. </a:t>
            </a:r>
          </a:p>
        </p:txBody>
      </p:sp>
    </p:spTree>
    <p:extLst>
      <p:ext uri="{BB962C8B-B14F-4D97-AF65-F5344CB8AC3E}">
        <p14:creationId xmlns:p14="http://schemas.microsoft.com/office/powerpoint/2010/main" val="4089479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id="{7E474365-1396-4879-B62B-11CAB9571280}"/>
              </a:ext>
            </a:extLst>
          </p:cNvPr>
          <p:cNvSpPr>
            <a:spLocks noGrp="1"/>
          </p:cNvSpPr>
          <p:nvPr>
            <p:ph type="sldNum" sz="quarter" idx="11"/>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F128C7DE-A021-4AC4-BDAD-D641AAFE1AA1}" type="slidenum">
              <a:rPr lang="en-US" altLang="en-US">
                <a:solidFill>
                  <a:schemeClr val="tx1"/>
                </a:solidFill>
              </a:rPr>
              <a:pPr>
                <a:buSzTx/>
              </a:pPr>
              <a:t>28</a:t>
            </a:fld>
            <a:endParaRPr lang="en-US" altLang="en-US" dirty="0">
              <a:solidFill>
                <a:schemeClr val="tx1"/>
              </a:solidFill>
            </a:endParaRPr>
          </a:p>
        </p:txBody>
      </p:sp>
      <p:sp>
        <p:nvSpPr>
          <p:cNvPr id="11267" name="Rectangle 2">
            <a:extLst>
              <a:ext uri="{FF2B5EF4-FFF2-40B4-BE49-F238E27FC236}">
                <a16:creationId xmlns:a16="http://schemas.microsoft.com/office/drawing/2014/main" id="{A51AF76D-F360-486E-8590-6014CCCB35BB}"/>
              </a:ext>
            </a:extLst>
          </p:cNvPr>
          <p:cNvSpPr>
            <a:spLocks noGrp="1" noChangeArrowheads="1"/>
          </p:cNvSpPr>
          <p:nvPr>
            <p:ph type="title"/>
          </p:nvPr>
        </p:nvSpPr>
        <p:spPr>
          <a:xfrm>
            <a:off x="1628887" y="0"/>
            <a:ext cx="9413838" cy="1143000"/>
          </a:xfrm>
        </p:spPr>
        <p:txBody>
          <a:bodyPr/>
          <a:lstStyle/>
          <a:p>
            <a:pPr eaLnBrk="1" hangingPunct="1"/>
            <a:r>
              <a:rPr lang="en-US" dirty="0">
                <a:solidFill>
                  <a:schemeClr val="bg1"/>
                </a:solidFill>
              </a:rPr>
              <a:t>Convergence in several important areas</a:t>
            </a:r>
            <a:endParaRPr lang="en-GB" altLang="en-US" dirty="0">
              <a:solidFill>
                <a:schemeClr val="bg1"/>
              </a:solidFill>
            </a:endParaRPr>
          </a:p>
        </p:txBody>
      </p:sp>
      <p:sp>
        <p:nvSpPr>
          <p:cNvPr id="7" name="Content Placeholder 6">
            <a:extLst>
              <a:ext uri="{FF2B5EF4-FFF2-40B4-BE49-F238E27FC236}">
                <a16:creationId xmlns:a16="http://schemas.microsoft.com/office/drawing/2014/main" id="{E38619E8-AFB6-47C5-9E2F-73549979B999}"/>
              </a:ext>
            </a:extLst>
          </p:cNvPr>
          <p:cNvSpPr>
            <a:spLocks noGrp="1"/>
          </p:cNvSpPr>
          <p:nvPr>
            <p:ph idx="1"/>
          </p:nvPr>
        </p:nvSpPr>
        <p:spPr>
          <a:xfrm>
            <a:off x="1685133" y="990600"/>
            <a:ext cx="4618848" cy="5181600"/>
          </a:xfrm>
        </p:spPr>
        <p:txBody>
          <a:bodyPr>
            <a:normAutofit/>
          </a:bodyPr>
          <a:lstStyle/>
          <a:p>
            <a:pPr marL="342900" indent="-342900"/>
            <a:r>
              <a:rPr lang="en-US" sz="1600" b="1" dirty="0">
                <a:solidFill>
                  <a:srgbClr val="FFFF00"/>
                </a:solidFill>
              </a:rPr>
              <a:t>Financial statement presentation</a:t>
            </a:r>
          </a:p>
          <a:p>
            <a:pPr marL="342900" indent="-342900"/>
            <a:r>
              <a:rPr lang="en-US" sz="1600" b="1" dirty="0">
                <a:solidFill>
                  <a:srgbClr val="FFFF00"/>
                </a:solidFill>
              </a:rPr>
              <a:t>Interim financial reporting</a:t>
            </a:r>
          </a:p>
          <a:p>
            <a:pPr marL="342900" indent="-342900"/>
            <a:r>
              <a:rPr lang="en-US" sz="1600" b="1" dirty="0">
                <a:solidFill>
                  <a:srgbClr val="FFFF00"/>
                </a:solidFill>
              </a:rPr>
              <a:t>Consolidation, joint venture accounting and equity method investees/associates</a:t>
            </a:r>
          </a:p>
          <a:p>
            <a:pPr marL="342900" indent="-342900"/>
            <a:r>
              <a:rPr lang="en-US" sz="1600" b="1" dirty="0">
                <a:solidFill>
                  <a:srgbClr val="FFFF00"/>
                </a:solidFill>
              </a:rPr>
              <a:t>Business combinations</a:t>
            </a:r>
            <a:r>
              <a:rPr lang="en-US" sz="1600" dirty="0"/>
              <a:t> </a:t>
            </a:r>
          </a:p>
          <a:p>
            <a:pPr marL="342900" indent="-342900"/>
            <a:r>
              <a:rPr lang="en-US" sz="1600" b="1" dirty="0">
                <a:solidFill>
                  <a:srgbClr val="FFFF00"/>
                </a:solidFill>
              </a:rPr>
              <a:t>Inventory</a:t>
            </a:r>
          </a:p>
          <a:p>
            <a:pPr marL="342900" indent="-342900"/>
            <a:r>
              <a:rPr lang="en-US" sz="1600" dirty="0"/>
              <a:t>Development Costs</a:t>
            </a:r>
          </a:p>
          <a:p>
            <a:pPr marL="342900" indent="-342900"/>
            <a:r>
              <a:rPr lang="en-US" sz="1600" dirty="0"/>
              <a:t>Long-lived assets</a:t>
            </a:r>
          </a:p>
          <a:p>
            <a:pPr marL="342900" indent="-342900"/>
            <a:r>
              <a:rPr lang="en-US" sz="1600" dirty="0"/>
              <a:t>Intangible assets</a:t>
            </a:r>
          </a:p>
          <a:p>
            <a:pPr marL="342900" indent="-342900"/>
            <a:r>
              <a:rPr lang="en-US" sz="1600" dirty="0"/>
              <a:t>Impairment of long-lived assets, goodwill and intangible assets</a:t>
            </a:r>
          </a:p>
          <a:p>
            <a:pPr marL="342900" indent="-342900"/>
            <a:r>
              <a:rPr lang="en-US" sz="1600" dirty="0"/>
              <a:t>Financial instruments</a:t>
            </a:r>
          </a:p>
          <a:p>
            <a:pPr marL="342900" indent="-342900"/>
            <a:r>
              <a:rPr lang="en-US" sz="1600" dirty="0"/>
              <a:t>Foreign currency matters</a:t>
            </a:r>
          </a:p>
          <a:p>
            <a:endParaRPr lang="en-US" dirty="0"/>
          </a:p>
          <a:p>
            <a:endParaRPr lang="en-US" dirty="0"/>
          </a:p>
        </p:txBody>
      </p:sp>
      <p:sp>
        <p:nvSpPr>
          <p:cNvPr id="5" name="Content Placeholder 6">
            <a:extLst>
              <a:ext uri="{FF2B5EF4-FFF2-40B4-BE49-F238E27FC236}">
                <a16:creationId xmlns:a16="http://schemas.microsoft.com/office/drawing/2014/main" id="{3B0016B2-6818-4138-9D20-7C17D081C253}"/>
              </a:ext>
            </a:extLst>
          </p:cNvPr>
          <p:cNvSpPr txBox="1">
            <a:spLocks/>
          </p:cNvSpPr>
          <p:nvPr/>
        </p:nvSpPr>
        <p:spPr>
          <a:xfrm>
            <a:off x="6700222" y="1007633"/>
            <a:ext cx="4242332" cy="51816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indent="-342900"/>
            <a:r>
              <a:rPr lang="en-US" sz="1600" dirty="0"/>
              <a:t>Leases</a:t>
            </a:r>
          </a:p>
          <a:p>
            <a:pPr marL="342900" indent="-342900"/>
            <a:r>
              <a:rPr lang="en-US" sz="1600" dirty="0"/>
              <a:t>Income taxes</a:t>
            </a:r>
          </a:p>
          <a:p>
            <a:pPr marL="342900" indent="-342900"/>
            <a:r>
              <a:rPr lang="en-US" sz="1600" dirty="0"/>
              <a:t>Provisions and contingencies</a:t>
            </a:r>
          </a:p>
          <a:p>
            <a:pPr marL="342900" indent="-342900"/>
            <a:r>
              <a:rPr lang="en-US" sz="1600" dirty="0"/>
              <a:t>Revenue recognition</a:t>
            </a:r>
          </a:p>
          <a:p>
            <a:pPr marL="342900" indent="-342900"/>
            <a:r>
              <a:rPr lang="en-US" sz="1600" dirty="0"/>
              <a:t>Share-based payments</a:t>
            </a:r>
          </a:p>
          <a:p>
            <a:pPr marL="342900" indent="-342900"/>
            <a:r>
              <a:rPr lang="en-US" sz="1600" dirty="0"/>
              <a:t>Employee benefits other than share based payments</a:t>
            </a:r>
          </a:p>
          <a:p>
            <a:pPr marL="342900" indent="-342900"/>
            <a:r>
              <a:rPr lang="en-US" sz="1600" dirty="0"/>
              <a:t>Earnings per share</a:t>
            </a:r>
          </a:p>
          <a:p>
            <a:pPr marL="342900" indent="-342900"/>
            <a:r>
              <a:rPr lang="en-US" sz="1600" dirty="0"/>
              <a:t>Subsequent events</a:t>
            </a:r>
          </a:p>
          <a:p>
            <a:pPr marL="342900" indent="-342900"/>
            <a:r>
              <a:rPr lang="en-US" sz="1600" dirty="0"/>
              <a:t>Related parties</a:t>
            </a:r>
          </a:p>
          <a:p>
            <a:endParaRPr lang="en-US" dirty="0"/>
          </a:p>
          <a:p>
            <a:endParaRPr lang="en-US" dirty="0"/>
          </a:p>
        </p:txBody>
      </p:sp>
    </p:spTree>
    <p:extLst>
      <p:ext uri="{BB962C8B-B14F-4D97-AF65-F5344CB8AC3E}">
        <p14:creationId xmlns:p14="http://schemas.microsoft.com/office/powerpoint/2010/main" val="2659912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INVENTORY</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r>
              <a:rPr lang="en-US" dirty="0"/>
              <a:t>Costing methods </a:t>
            </a:r>
          </a:p>
          <a:p>
            <a:endParaRPr lang="en-US" dirty="0"/>
          </a:p>
          <a:p>
            <a:endParaRPr lang="en-US" dirty="0"/>
          </a:p>
          <a:p>
            <a:r>
              <a:rPr lang="en-US" dirty="0"/>
              <a:t>Measurement</a:t>
            </a:r>
          </a:p>
          <a:p>
            <a:endParaRPr lang="en-US" dirty="0"/>
          </a:p>
          <a:p>
            <a:endParaRPr lang="en-US" dirty="0"/>
          </a:p>
          <a:p>
            <a:endParaRPr lang="en-US" dirty="0"/>
          </a:p>
          <a:p>
            <a:endParaRPr lang="en-US" dirty="0"/>
          </a:p>
          <a:p>
            <a:endParaRPr lang="en-US" dirty="0"/>
          </a:p>
          <a:p>
            <a:endParaRPr lang="en-US" dirty="0"/>
          </a:p>
          <a:p>
            <a:r>
              <a:rPr lang="en-US" dirty="0"/>
              <a:t>Reversal of inventory write-downs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85498" y="1314421"/>
            <a:ext cx="4580619" cy="5419867"/>
          </a:xfrm>
        </p:spPr>
        <p:txBody>
          <a:bodyPr>
            <a:normAutofit/>
          </a:bodyPr>
          <a:lstStyle/>
          <a:p>
            <a:r>
              <a:rPr lang="en-US" dirty="0">
                <a:solidFill>
                  <a:srgbClr val="FFFF00"/>
                </a:solidFill>
              </a:rPr>
              <a:t>Last in, first out (LIFO) is an acceptable method. Consistent cost formula for all inventories similar in nature is not explicitly required.</a:t>
            </a:r>
          </a:p>
          <a:p>
            <a:r>
              <a:rPr lang="en-US" dirty="0"/>
              <a:t>Prior to the adoption of ASU 2015-11, Inventory (Topic 330): Simplifying the Measurement of Inventory, inventory is carried at the lower of cost or market. Market is defined as current replacement cost, but not greater than net realizable value (estimated selling price less reasonable costs of completion, disposal and transportation) and not less than net realizable value reduced by a normal sales margin. Following the adoption of ASU 2015-11, inventory other than that accounted for under the LIFO or retail inventory method (RIM) is carried at the lower of cost and net realizable value.</a:t>
            </a:r>
          </a:p>
          <a:p>
            <a:r>
              <a:rPr lang="en-US" dirty="0">
                <a:solidFill>
                  <a:srgbClr val="FFFF00"/>
                </a:solidFill>
              </a:rPr>
              <a:t>Any write-down of inventory to the lower of cost or market creates a new cost basis that subsequently cannot be reversed. </a:t>
            </a:r>
          </a:p>
          <a:p>
            <a:r>
              <a:rPr lang="en-US" dirty="0"/>
              <a:t>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r>
              <a:rPr lang="en-US" dirty="0">
                <a:solidFill>
                  <a:srgbClr val="FFFF00"/>
                </a:solidFill>
              </a:rPr>
              <a:t>LIFO is prohibited</a:t>
            </a:r>
            <a:r>
              <a:rPr lang="en-US" dirty="0"/>
              <a:t>. Same cost formula must be applied to all inventories similar in nature or use to the entity.</a:t>
            </a:r>
          </a:p>
          <a:p>
            <a:endParaRPr lang="en-US" dirty="0"/>
          </a:p>
          <a:p>
            <a:r>
              <a:rPr lang="en-US" dirty="0">
                <a:solidFill>
                  <a:srgbClr val="FFFF00"/>
                </a:solidFill>
              </a:rPr>
              <a:t>Inventory is carried at the lower of cost or net realizable value</a:t>
            </a:r>
            <a:r>
              <a:rPr lang="en-US" dirty="0"/>
              <a:t>. Net realizable value is defined as the estimated selling price less the estimated costs of completion and the estimated costs necessary to make the sale. </a:t>
            </a:r>
          </a:p>
          <a:p>
            <a:endParaRPr lang="en-US" dirty="0"/>
          </a:p>
          <a:p>
            <a:endParaRPr lang="en-US" dirty="0"/>
          </a:p>
          <a:p>
            <a:endParaRPr lang="en-US" dirty="0"/>
          </a:p>
          <a:p>
            <a:endParaRPr lang="en-US" dirty="0"/>
          </a:p>
          <a:p>
            <a:r>
              <a:rPr lang="en-US" dirty="0"/>
              <a:t> </a:t>
            </a:r>
            <a:r>
              <a:rPr lang="en-US" dirty="0">
                <a:solidFill>
                  <a:srgbClr val="FFFF00"/>
                </a:solidFill>
              </a:rPr>
              <a:t>Previously recognized impairment losses are reversed up to the amount of the original impairment loss when the reasons for the impairment no longer exist. </a:t>
            </a:r>
          </a:p>
        </p:txBody>
      </p:sp>
    </p:spTree>
    <p:extLst>
      <p:ext uri="{BB962C8B-B14F-4D97-AF65-F5344CB8AC3E}">
        <p14:creationId xmlns:p14="http://schemas.microsoft.com/office/powerpoint/2010/main" val="305667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48801"/>
          </a:xfrm>
        </p:spPr>
        <p:txBody>
          <a:bodyPr>
            <a:normAutofit/>
          </a:bodyPr>
          <a:lstStyle/>
          <a:p>
            <a:r>
              <a:rPr lang="en-US" sz="2400" dirty="0"/>
              <a:t>Overview – differences of US GAAP vs IFRS</a:t>
            </a:r>
          </a:p>
        </p:txBody>
      </p:sp>
      <p:sp>
        <p:nvSpPr>
          <p:cNvPr id="3" name="Content Placeholder 2"/>
          <p:cNvSpPr>
            <a:spLocks noGrp="1"/>
          </p:cNvSpPr>
          <p:nvPr>
            <p:ph idx="1"/>
          </p:nvPr>
        </p:nvSpPr>
        <p:spPr>
          <a:xfrm>
            <a:off x="1141412" y="1276720"/>
            <a:ext cx="9905999" cy="5192174"/>
          </a:xfrm>
        </p:spPr>
        <p:txBody>
          <a:bodyPr>
            <a:normAutofit fontScale="70000" lnSpcReduction="20000"/>
          </a:bodyPr>
          <a:lstStyle/>
          <a:p>
            <a:r>
              <a:rPr lang="en-US" b="1" dirty="0"/>
              <a:t>4. Inventory Reversal</a:t>
            </a:r>
            <a:endParaRPr lang="en-US" dirty="0"/>
          </a:p>
          <a:p>
            <a:r>
              <a:rPr lang="en-US" dirty="0"/>
              <a:t>In addition to having different methods for tracking inventory, IFRS and GAAP accounting also differ when it comes to </a:t>
            </a:r>
            <a:r>
              <a:rPr lang="en-US" dirty="0">
                <a:solidFill>
                  <a:srgbClr val="FFFF00"/>
                </a:solidFill>
              </a:rPr>
              <a:t>inventory write-down reversals</a:t>
            </a:r>
            <a:r>
              <a:rPr lang="en-US" dirty="0"/>
              <a:t>. </a:t>
            </a:r>
            <a:r>
              <a:rPr lang="en-US" dirty="0">
                <a:solidFill>
                  <a:srgbClr val="FFFF00"/>
                </a:solidFill>
              </a:rPr>
              <a:t>GAAP </a:t>
            </a:r>
            <a:r>
              <a:rPr lang="en-US" dirty="0"/>
              <a:t>specifies that if the market value of the asset increases, the amount of the </a:t>
            </a:r>
            <a:r>
              <a:rPr lang="en-US" dirty="0">
                <a:solidFill>
                  <a:srgbClr val="FFFF00"/>
                </a:solidFill>
              </a:rPr>
              <a:t>write-down cannot be reversed. </a:t>
            </a:r>
            <a:r>
              <a:rPr lang="en-US" dirty="0"/>
              <a:t>Under </a:t>
            </a:r>
            <a:r>
              <a:rPr lang="en-US" dirty="0">
                <a:solidFill>
                  <a:srgbClr val="FFFF00"/>
                </a:solidFill>
              </a:rPr>
              <a:t>IFRS,</a:t>
            </a:r>
            <a:r>
              <a:rPr lang="en-US" dirty="0"/>
              <a:t> however, in this same situation, the amount of the </a:t>
            </a:r>
            <a:r>
              <a:rPr lang="en-US" dirty="0">
                <a:solidFill>
                  <a:srgbClr val="FFFF00"/>
                </a:solidFill>
              </a:rPr>
              <a:t>write-down can be reversed</a:t>
            </a:r>
            <a:r>
              <a:rPr lang="en-US" dirty="0"/>
              <a:t>. In other words, GAAP is overly cautious of inventory reversal and does not reflect any positive changes in the marketplace.</a:t>
            </a:r>
          </a:p>
          <a:p>
            <a:r>
              <a:rPr lang="en-US" b="1" dirty="0"/>
              <a:t>5. Development Costs</a:t>
            </a:r>
            <a:endParaRPr lang="en-US" dirty="0"/>
          </a:p>
          <a:p>
            <a:r>
              <a:rPr lang="en-US" dirty="0"/>
              <a:t>A company’s </a:t>
            </a:r>
            <a:r>
              <a:rPr lang="en-US" dirty="0">
                <a:solidFill>
                  <a:srgbClr val="FFFF00"/>
                </a:solidFill>
              </a:rPr>
              <a:t>development costs can be capitalized under IFRS</a:t>
            </a:r>
            <a:r>
              <a:rPr lang="en-US" dirty="0"/>
              <a:t>, as long as certain criteria are met. This allows a business to leverage depreciation on fixed assets. With GAAP, </a:t>
            </a:r>
            <a:r>
              <a:rPr lang="en-US" dirty="0">
                <a:solidFill>
                  <a:srgbClr val="FFFF00"/>
                </a:solidFill>
              </a:rPr>
              <a:t>development costs must be expensed the year they occur and are not allowed to be capitalized.</a:t>
            </a:r>
            <a:br>
              <a:rPr lang="en-US" dirty="0">
                <a:solidFill>
                  <a:srgbClr val="FFFF00"/>
                </a:solidFill>
              </a:rPr>
            </a:br>
            <a:r>
              <a:rPr lang="en-US" dirty="0"/>
              <a:t> </a:t>
            </a:r>
          </a:p>
          <a:p>
            <a:r>
              <a:rPr lang="en-US" b="1" dirty="0"/>
              <a:t>6. Intangible Assets</a:t>
            </a:r>
            <a:endParaRPr lang="en-US" dirty="0"/>
          </a:p>
          <a:p>
            <a:r>
              <a:rPr lang="en-US" dirty="0"/>
              <a:t>When it comes to </a:t>
            </a:r>
            <a:r>
              <a:rPr lang="en-US" dirty="0">
                <a:solidFill>
                  <a:srgbClr val="FFFF00"/>
                </a:solidFill>
              </a:rPr>
              <a:t>intangible assets</a:t>
            </a:r>
            <a:r>
              <a:rPr lang="en-US" dirty="0"/>
              <a:t>, such as research and development or advertising costs, IFRS accounting really shines as a principle-based method. It takes into account </a:t>
            </a:r>
            <a:r>
              <a:rPr lang="en-US" dirty="0">
                <a:solidFill>
                  <a:srgbClr val="FFFF00"/>
                </a:solidFill>
              </a:rPr>
              <a:t>whether an asset will have a future economic benefit as a way of assessing the value</a:t>
            </a:r>
            <a:r>
              <a:rPr lang="en-US" dirty="0"/>
              <a:t>. Intangible assets measured under </a:t>
            </a:r>
            <a:r>
              <a:rPr lang="en-US" dirty="0">
                <a:solidFill>
                  <a:srgbClr val="FFFF00"/>
                </a:solidFill>
              </a:rPr>
              <a:t>GAAP are recognized at the fair market value and nothing more.</a:t>
            </a:r>
          </a:p>
          <a:p>
            <a:endParaRPr lang="en-US" dirty="0"/>
          </a:p>
        </p:txBody>
      </p:sp>
    </p:spTree>
    <p:extLst>
      <p:ext uri="{BB962C8B-B14F-4D97-AF65-F5344CB8AC3E}">
        <p14:creationId xmlns:p14="http://schemas.microsoft.com/office/powerpoint/2010/main" val="2191676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INVENTORY (cont’d)</a:t>
            </a:r>
          </a:p>
        </p:txBody>
      </p:sp>
      <p:pic>
        <p:nvPicPr>
          <p:cNvPr id="3" name="Picture 2"/>
          <p:cNvPicPr>
            <a:picLocks noChangeAspect="1"/>
          </p:cNvPicPr>
          <p:nvPr/>
        </p:nvPicPr>
        <p:blipFill>
          <a:blip r:embed="rId2"/>
          <a:stretch>
            <a:fillRect/>
          </a:stretch>
        </p:blipFill>
        <p:spPr>
          <a:xfrm>
            <a:off x="3968887" y="123713"/>
            <a:ext cx="6849534" cy="6391581"/>
          </a:xfrm>
          <a:prstGeom prst="rect">
            <a:avLst/>
          </a:prstGeom>
        </p:spPr>
      </p:pic>
      <p:sp>
        <p:nvSpPr>
          <p:cNvPr id="14" name="Oval 13"/>
          <p:cNvSpPr/>
          <p:nvPr/>
        </p:nvSpPr>
        <p:spPr>
          <a:xfrm>
            <a:off x="4114800" y="1556426"/>
            <a:ext cx="1420238" cy="311285"/>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68887" y="3880217"/>
            <a:ext cx="1420238" cy="311285"/>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326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7539D5-6130-4852-850B-45284B207014}"/>
              </a:ext>
            </a:extLst>
          </p:cNvPr>
          <p:cNvPicPr>
            <a:picLocks noChangeAspect="1"/>
          </p:cNvPicPr>
          <p:nvPr/>
        </p:nvPicPr>
        <p:blipFill>
          <a:blip r:embed="rId2"/>
          <a:stretch>
            <a:fillRect/>
          </a:stretch>
        </p:blipFill>
        <p:spPr>
          <a:xfrm>
            <a:off x="2941546" y="1136606"/>
            <a:ext cx="6305728" cy="4577297"/>
          </a:xfrm>
          <a:prstGeom prst="rect">
            <a:avLst/>
          </a:prstGeom>
        </p:spPr>
      </p:pic>
    </p:spTree>
    <p:extLst>
      <p:ext uri="{BB962C8B-B14F-4D97-AF65-F5344CB8AC3E}">
        <p14:creationId xmlns:p14="http://schemas.microsoft.com/office/powerpoint/2010/main" val="3826967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9D44BD-FF66-42A9-9C47-27BD28C95405}"/>
              </a:ext>
            </a:extLst>
          </p:cNvPr>
          <p:cNvPicPr>
            <a:picLocks noChangeAspect="1"/>
          </p:cNvPicPr>
          <p:nvPr/>
        </p:nvPicPr>
        <p:blipFill>
          <a:blip r:embed="rId2"/>
          <a:stretch>
            <a:fillRect/>
          </a:stretch>
        </p:blipFill>
        <p:spPr>
          <a:xfrm>
            <a:off x="1930573" y="1136606"/>
            <a:ext cx="8327674" cy="4577297"/>
          </a:xfrm>
          <a:prstGeom prst="rect">
            <a:avLst/>
          </a:prstGeom>
        </p:spPr>
      </p:pic>
    </p:spTree>
    <p:extLst>
      <p:ext uri="{BB962C8B-B14F-4D97-AF65-F5344CB8AC3E}">
        <p14:creationId xmlns:p14="http://schemas.microsoft.com/office/powerpoint/2010/main" val="3303917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INVENTORY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r>
              <a:rPr lang="en-US" dirty="0"/>
              <a:t>Permanent inventory markdowns under the retail inventory method (RIM)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5419867"/>
          </a:xfrm>
        </p:spPr>
        <p:txBody>
          <a:bodyPr>
            <a:normAutofit/>
          </a:bodyPr>
          <a:lstStyle/>
          <a:p>
            <a:r>
              <a:rPr lang="en-US" dirty="0">
                <a:solidFill>
                  <a:srgbClr val="FFFF00"/>
                </a:solidFill>
              </a:rPr>
              <a:t>Permanent markdowns do not affect the gross margins used in applying the RIM. Rather, such markdowns reduce the carrying cost of inventory to net realizable value, less an allowance for an approximately normal profit margin, which may be less than both original cost and net realizable value</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r>
              <a:rPr lang="en-US" dirty="0">
                <a:solidFill>
                  <a:srgbClr val="FFFF00"/>
                </a:solidFill>
              </a:rPr>
              <a:t>Permanent markdowns affect the average gross margin used in applying the RIM</a:t>
            </a:r>
            <a:r>
              <a:rPr lang="en-US" dirty="0"/>
              <a:t>. Reduction of the carrying cost of inventory to below the lower of cost or net realizable value is not allowed.</a:t>
            </a:r>
          </a:p>
        </p:txBody>
      </p:sp>
    </p:spTree>
    <p:extLst>
      <p:ext uri="{BB962C8B-B14F-4D97-AF65-F5344CB8AC3E}">
        <p14:creationId xmlns:p14="http://schemas.microsoft.com/office/powerpoint/2010/main" val="382337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58084" y="123713"/>
            <a:ext cx="9905998" cy="501585"/>
          </a:xfrm>
        </p:spPr>
        <p:txBody>
          <a:bodyPr>
            <a:normAutofit/>
          </a:bodyPr>
          <a:lstStyle/>
          <a:p>
            <a:r>
              <a:rPr lang="en-US" sz="2000" b="1" dirty="0">
                <a:solidFill>
                  <a:schemeClr val="bg1"/>
                </a:solidFill>
              </a:rPr>
              <a:t>INVENTORY (cont’d)</a:t>
            </a:r>
          </a:p>
        </p:txBody>
      </p:sp>
      <p:pic>
        <p:nvPicPr>
          <p:cNvPr id="4" name="Picture 3">
            <a:extLst>
              <a:ext uri="{FF2B5EF4-FFF2-40B4-BE49-F238E27FC236}">
                <a16:creationId xmlns:a16="http://schemas.microsoft.com/office/drawing/2014/main" id="{E76C7312-F70B-4889-A019-FBDBA7B6994D}"/>
              </a:ext>
            </a:extLst>
          </p:cNvPr>
          <p:cNvPicPr>
            <a:picLocks noChangeAspect="1"/>
          </p:cNvPicPr>
          <p:nvPr/>
        </p:nvPicPr>
        <p:blipFill>
          <a:blip r:embed="rId2"/>
          <a:stretch>
            <a:fillRect/>
          </a:stretch>
        </p:blipFill>
        <p:spPr>
          <a:xfrm>
            <a:off x="1330657" y="1418912"/>
            <a:ext cx="8973403" cy="3785108"/>
          </a:xfrm>
          <a:prstGeom prst="rect">
            <a:avLst/>
          </a:prstGeom>
        </p:spPr>
      </p:pic>
      <p:sp>
        <p:nvSpPr>
          <p:cNvPr id="5" name="TextBox 4">
            <a:extLst>
              <a:ext uri="{FF2B5EF4-FFF2-40B4-BE49-F238E27FC236}">
                <a16:creationId xmlns:a16="http://schemas.microsoft.com/office/drawing/2014/main" id="{317656B8-0953-40BC-A4DA-CAB18AC7D198}"/>
              </a:ext>
            </a:extLst>
          </p:cNvPr>
          <p:cNvSpPr txBox="1"/>
          <p:nvPr/>
        </p:nvSpPr>
        <p:spPr>
          <a:xfrm>
            <a:off x="1248770" y="698939"/>
            <a:ext cx="9294125" cy="461665"/>
          </a:xfrm>
          <a:prstGeom prst="rect">
            <a:avLst/>
          </a:prstGeom>
          <a:noFill/>
        </p:spPr>
        <p:txBody>
          <a:bodyPr wrap="square" rtlCol="0">
            <a:spAutoFit/>
          </a:bodyPr>
          <a:lstStyle/>
          <a:p>
            <a:r>
              <a:rPr lang="en-US" sz="2400" dirty="0"/>
              <a:t>Valuating Inventory – Write-offs</a:t>
            </a:r>
          </a:p>
        </p:txBody>
      </p:sp>
    </p:spTree>
    <p:extLst>
      <p:ext uri="{BB962C8B-B14F-4D97-AF65-F5344CB8AC3E}">
        <p14:creationId xmlns:p14="http://schemas.microsoft.com/office/powerpoint/2010/main" val="1075782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id="{7E474365-1396-4879-B62B-11CAB9571280}"/>
              </a:ext>
            </a:extLst>
          </p:cNvPr>
          <p:cNvSpPr>
            <a:spLocks noGrp="1"/>
          </p:cNvSpPr>
          <p:nvPr>
            <p:ph type="sldNum" sz="quarter" idx="11"/>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F128C7DE-A021-4AC4-BDAD-D641AAFE1AA1}" type="slidenum">
              <a:rPr lang="en-US" altLang="en-US">
                <a:solidFill>
                  <a:schemeClr val="tx1"/>
                </a:solidFill>
              </a:rPr>
              <a:pPr>
                <a:buSzTx/>
              </a:pPr>
              <a:t>35</a:t>
            </a:fld>
            <a:endParaRPr lang="en-US" altLang="en-US" dirty="0">
              <a:solidFill>
                <a:schemeClr val="tx1"/>
              </a:solidFill>
            </a:endParaRPr>
          </a:p>
        </p:txBody>
      </p:sp>
      <p:sp>
        <p:nvSpPr>
          <p:cNvPr id="11267" name="Rectangle 2">
            <a:extLst>
              <a:ext uri="{FF2B5EF4-FFF2-40B4-BE49-F238E27FC236}">
                <a16:creationId xmlns:a16="http://schemas.microsoft.com/office/drawing/2014/main" id="{A51AF76D-F360-486E-8590-6014CCCB35BB}"/>
              </a:ext>
            </a:extLst>
          </p:cNvPr>
          <p:cNvSpPr>
            <a:spLocks noGrp="1" noChangeArrowheads="1"/>
          </p:cNvSpPr>
          <p:nvPr>
            <p:ph type="title"/>
          </p:nvPr>
        </p:nvSpPr>
        <p:spPr>
          <a:xfrm>
            <a:off x="1628887" y="0"/>
            <a:ext cx="9413838" cy="1143000"/>
          </a:xfrm>
        </p:spPr>
        <p:txBody>
          <a:bodyPr/>
          <a:lstStyle/>
          <a:p>
            <a:pPr eaLnBrk="1" hangingPunct="1"/>
            <a:r>
              <a:rPr lang="en-US" dirty="0">
                <a:solidFill>
                  <a:schemeClr val="bg1"/>
                </a:solidFill>
              </a:rPr>
              <a:t>Convergence in several important areas</a:t>
            </a:r>
            <a:endParaRPr lang="en-GB" altLang="en-US" dirty="0">
              <a:solidFill>
                <a:schemeClr val="bg1"/>
              </a:solidFill>
            </a:endParaRPr>
          </a:p>
        </p:txBody>
      </p:sp>
      <p:sp>
        <p:nvSpPr>
          <p:cNvPr id="7" name="Content Placeholder 6">
            <a:extLst>
              <a:ext uri="{FF2B5EF4-FFF2-40B4-BE49-F238E27FC236}">
                <a16:creationId xmlns:a16="http://schemas.microsoft.com/office/drawing/2014/main" id="{E38619E8-AFB6-47C5-9E2F-73549979B999}"/>
              </a:ext>
            </a:extLst>
          </p:cNvPr>
          <p:cNvSpPr>
            <a:spLocks noGrp="1"/>
          </p:cNvSpPr>
          <p:nvPr>
            <p:ph idx="1"/>
          </p:nvPr>
        </p:nvSpPr>
        <p:spPr>
          <a:xfrm>
            <a:off x="1685133" y="990600"/>
            <a:ext cx="4618848" cy="5181600"/>
          </a:xfrm>
        </p:spPr>
        <p:txBody>
          <a:bodyPr>
            <a:normAutofit/>
          </a:bodyPr>
          <a:lstStyle/>
          <a:p>
            <a:pPr marL="342900" indent="-342900"/>
            <a:r>
              <a:rPr lang="en-US" sz="1600" b="1" dirty="0">
                <a:solidFill>
                  <a:srgbClr val="FFFF00"/>
                </a:solidFill>
              </a:rPr>
              <a:t>Financial statement presentation</a:t>
            </a:r>
          </a:p>
          <a:p>
            <a:pPr marL="342900" indent="-342900"/>
            <a:r>
              <a:rPr lang="en-US" sz="1600" b="1" dirty="0">
                <a:solidFill>
                  <a:srgbClr val="FFFF00"/>
                </a:solidFill>
              </a:rPr>
              <a:t>Interim financial reporting</a:t>
            </a:r>
          </a:p>
          <a:p>
            <a:pPr marL="342900" indent="-342900"/>
            <a:r>
              <a:rPr lang="en-US" sz="1600" b="1" dirty="0">
                <a:solidFill>
                  <a:srgbClr val="FFFF00"/>
                </a:solidFill>
              </a:rPr>
              <a:t>Consolidation, joint venture accounting and equity method investees/associates</a:t>
            </a:r>
          </a:p>
          <a:p>
            <a:pPr marL="342900" indent="-342900"/>
            <a:r>
              <a:rPr lang="en-US" sz="1600" b="1" dirty="0">
                <a:solidFill>
                  <a:srgbClr val="FFFF00"/>
                </a:solidFill>
              </a:rPr>
              <a:t>Business combinations</a:t>
            </a:r>
            <a:r>
              <a:rPr lang="en-US" sz="1600" dirty="0"/>
              <a:t> </a:t>
            </a:r>
          </a:p>
          <a:p>
            <a:pPr marL="342900" indent="-342900"/>
            <a:r>
              <a:rPr lang="en-US" sz="1600" b="1" dirty="0">
                <a:solidFill>
                  <a:srgbClr val="FFFF00"/>
                </a:solidFill>
              </a:rPr>
              <a:t>Inventory</a:t>
            </a:r>
          </a:p>
          <a:p>
            <a:pPr marL="342900" indent="-342900"/>
            <a:r>
              <a:rPr lang="en-US" sz="1600" b="1" dirty="0">
                <a:solidFill>
                  <a:srgbClr val="FFFF00"/>
                </a:solidFill>
              </a:rPr>
              <a:t>Development Costs</a:t>
            </a:r>
          </a:p>
          <a:p>
            <a:pPr marL="342900" indent="-342900"/>
            <a:r>
              <a:rPr lang="en-US" sz="1600" b="1" dirty="0"/>
              <a:t>Long-lived assets</a:t>
            </a:r>
          </a:p>
          <a:p>
            <a:pPr marL="342900" indent="-342900"/>
            <a:r>
              <a:rPr lang="en-US" sz="1600" dirty="0"/>
              <a:t>Intangible assets</a:t>
            </a:r>
          </a:p>
          <a:p>
            <a:pPr marL="342900" indent="-342900"/>
            <a:r>
              <a:rPr lang="en-US" sz="1600" dirty="0"/>
              <a:t>Impairment of long-lived assets, goodwill and intangible assets</a:t>
            </a:r>
          </a:p>
          <a:p>
            <a:pPr marL="342900" indent="-342900"/>
            <a:r>
              <a:rPr lang="en-US" sz="1600" dirty="0"/>
              <a:t>Financial instruments</a:t>
            </a:r>
          </a:p>
          <a:p>
            <a:pPr marL="342900" indent="-342900"/>
            <a:r>
              <a:rPr lang="en-US" sz="1600" dirty="0"/>
              <a:t>Foreign currency matters</a:t>
            </a:r>
          </a:p>
          <a:p>
            <a:endParaRPr lang="en-US" dirty="0"/>
          </a:p>
          <a:p>
            <a:endParaRPr lang="en-US" dirty="0"/>
          </a:p>
        </p:txBody>
      </p:sp>
      <p:sp>
        <p:nvSpPr>
          <p:cNvPr id="5" name="Content Placeholder 6">
            <a:extLst>
              <a:ext uri="{FF2B5EF4-FFF2-40B4-BE49-F238E27FC236}">
                <a16:creationId xmlns:a16="http://schemas.microsoft.com/office/drawing/2014/main" id="{3B0016B2-6818-4138-9D20-7C17D081C253}"/>
              </a:ext>
            </a:extLst>
          </p:cNvPr>
          <p:cNvSpPr txBox="1">
            <a:spLocks/>
          </p:cNvSpPr>
          <p:nvPr/>
        </p:nvSpPr>
        <p:spPr>
          <a:xfrm>
            <a:off x="6700222" y="1007633"/>
            <a:ext cx="4242332" cy="51816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indent="-342900"/>
            <a:r>
              <a:rPr lang="en-US" sz="1600" dirty="0"/>
              <a:t>Leases</a:t>
            </a:r>
          </a:p>
          <a:p>
            <a:pPr marL="342900" indent="-342900"/>
            <a:r>
              <a:rPr lang="en-US" sz="1600" dirty="0"/>
              <a:t>Income taxes</a:t>
            </a:r>
          </a:p>
          <a:p>
            <a:pPr marL="342900" indent="-342900"/>
            <a:r>
              <a:rPr lang="en-US" sz="1600" dirty="0"/>
              <a:t>Provisions and contingencies</a:t>
            </a:r>
          </a:p>
          <a:p>
            <a:pPr marL="342900" indent="-342900"/>
            <a:r>
              <a:rPr lang="en-US" sz="1600" dirty="0"/>
              <a:t>Revenue recognition</a:t>
            </a:r>
          </a:p>
          <a:p>
            <a:pPr marL="342900" indent="-342900"/>
            <a:r>
              <a:rPr lang="en-US" sz="1600" dirty="0"/>
              <a:t>Share-based payments</a:t>
            </a:r>
          </a:p>
          <a:p>
            <a:pPr marL="342900" indent="-342900"/>
            <a:r>
              <a:rPr lang="en-US" sz="1600" dirty="0"/>
              <a:t>Employee benefits other than share based payments</a:t>
            </a:r>
          </a:p>
          <a:p>
            <a:pPr marL="342900" indent="-342900"/>
            <a:r>
              <a:rPr lang="en-US" sz="1600" dirty="0"/>
              <a:t>Earnings per share</a:t>
            </a:r>
          </a:p>
          <a:p>
            <a:pPr marL="342900" indent="-342900"/>
            <a:r>
              <a:rPr lang="en-US" sz="1600" dirty="0"/>
              <a:t>Subsequent events</a:t>
            </a:r>
          </a:p>
          <a:p>
            <a:pPr marL="342900" indent="-342900"/>
            <a:r>
              <a:rPr lang="en-US" sz="1600" dirty="0"/>
              <a:t>Related parties</a:t>
            </a:r>
          </a:p>
          <a:p>
            <a:endParaRPr lang="en-US" dirty="0"/>
          </a:p>
          <a:p>
            <a:endParaRPr lang="en-US" dirty="0"/>
          </a:p>
        </p:txBody>
      </p:sp>
    </p:spTree>
    <p:extLst>
      <p:ext uri="{BB962C8B-B14F-4D97-AF65-F5344CB8AC3E}">
        <p14:creationId xmlns:p14="http://schemas.microsoft.com/office/powerpoint/2010/main" val="98496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Development costs</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endParaRPr lang="en-US" dirty="0"/>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5419867"/>
          </a:xfrm>
        </p:spPr>
        <p:txBody>
          <a:bodyPr>
            <a:normAutofit/>
          </a:bodyPr>
          <a:lstStyle/>
          <a:p>
            <a:r>
              <a:rPr lang="en-US" dirty="0"/>
              <a:t>Research and Development costs must be expenses in the year incurred except for those cost associated with development of computer software when specific criteria are met.</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r>
              <a:rPr lang="en-US" dirty="0"/>
              <a:t>All Research costs are </a:t>
            </a:r>
            <a:r>
              <a:rPr lang="en-US" dirty="0">
                <a:solidFill>
                  <a:srgbClr val="FFFF00"/>
                </a:solidFill>
              </a:rPr>
              <a:t>expensed immediately but development costs can be capitalized if they meet the criteria of IAS 38</a:t>
            </a:r>
            <a:r>
              <a:rPr lang="en-US" dirty="0"/>
              <a:t>, and then an intangible asset can be created and </a:t>
            </a:r>
            <a:r>
              <a:rPr lang="en-US" dirty="0">
                <a:solidFill>
                  <a:srgbClr val="FFFF00"/>
                </a:solidFill>
              </a:rPr>
              <a:t>amortized over the service life</a:t>
            </a:r>
            <a:r>
              <a:rPr lang="en-US" dirty="0"/>
              <a:t>, once </a:t>
            </a:r>
            <a:r>
              <a:rPr lang="en-US" dirty="0" err="1"/>
              <a:t>theproduct</a:t>
            </a:r>
            <a:r>
              <a:rPr lang="en-US" dirty="0"/>
              <a:t> is brought to market and net to exceed 20 years.</a:t>
            </a:r>
          </a:p>
        </p:txBody>
      </p:sp>
    </p:spTree>
    <p:extLst>
      <p:ext uri="{BB962C8B-B14F-4D97-AF65-F5344CB8AC3E}">
        <p14:creationId xmlns:p14="http://schemas.microsoft.com/office/powerpoint/2010/main" val="2002004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Development costs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7" y="1212416"/>
            <a:ext cx="10735471" cy="4226359"/>
          </a:xfrm>
        </p:spPr>
        <p:txBody>
          <a:bodyPr>
            <a:normAutofit/>
          </a:bodyPr>
          <a:lstStyle/>
          <a:p>
            <a:r>
              <a:rPr lang="en-US" sz="2000" b="1" u="sng" dirty="0"/>
              <a:t>EXAMPLE</a:t>
            </a:r>
          </a:p>
          <a:p>
            <a:r>
              <a:rPr lang="en-US" sz="2000" dirty="0"/>
              <a:t>XYZ </a:t>
            </a:r>
            <a:r>
              <a:rPr lang="en-US" sz="2000" dirty="0" err="1"/>
              <a:t>inc.</a:t>
            </a:r>
            <a:r>
              <a:rPr lang="en-US" sz="2000" dirty="0"/>
              <a:t> incurred research and development costs of $1 million in 2017, which 40% met the criteria under IAS 38 indicating that an intangible asset had been created. The new product was brought to market in 2018 and is expected to generate revenues over the next 5 years. XYZ Inc needs to prepare financials under IFRS ignoring taxes.</a:t>
            </a:r>
          </a:p>
          <a:p>
            <a:pPr marL="342900" indent="-342900">
              <a:buFont typeface="+mj-lt"/>
              <a:buAutoNum type="arabicPeriod"/>
            </a:pPr>
            <a:r>
              <a:rPr lang="en-US" sz="2000" dirty="0"/>
              <a:t>Prepare the journal entries under GAAP ad IFRS for 2017 and 2018</a:t>
            </a:r>
          </a:p>
          <a:p>
            <a:pPr marL="342900" indent="-342900">
              <a:buFont typeface="+mj-lt"/>
              <a:buAutoNum type="arabicPeriod"/>
            </a:pPr>
            <a:r>
              <a:rPr lang="en-US" sz="2000" dirty="0"/>
              <a:t>Prepare the entries on the conversion worksheet from GAAP to IFRS for 2017 and 2018.</a:t>
            </a:r>
          </a:p>
        </p:txBody>
      </p:sp>
    </p:spTree>
    <p:extLst>
      <p:ext uri="{BB962C8B-B14F-4D97-AF65-F5344CB8AC3E}">
        <p14:creationId xmlns:p14="http://schemas.microsoft.com/office/powerpoint/2010/main" val="594709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5F61DC-FDED-4155-ACE5-EF971E13F861}"/>
              </a:ext>
            </a:extLst>
          </p:cNvPr>
          <p:cNvPicPr>
            <a:picLocks noChangeAspect="1"/>
          </p:cNvPicPr>
          <p:nvPr/>
        </p:nvPicPr>
        <p:blipFill>
          <a:blip r:embed="rId2"/>
          <a:stretch>
            <a:fillRect/>
          </a:stretch>
        </p:blipFill>
        <p:spPr>
          <a:xfrm>
            <a:off x="2333412" y="1911213"/>
            <a:ext cx="8723567" cy="3028082"/>
          </a:xfrm>
          <a:prstGeom prst="rect">
            <a:avLst/>
          </a:prstGeom>
        </p:spPr>
      </p:pic>
    </p:spTree>
    <p:extLst>
      <p:ext uri="{BB962C8B-B14F-4D97-AF65-F5344CB8AC3E}">
        <p14:creationId xmlns:p14="http://schemas.microsoft.com/office/powerpoint/2010/main" val="3939436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id="{7E474365-1396-4879-B62B-11CAB9571280}"/>
              </a:ext>
            </a:extLst>
          </p:cNvPr>
          <p:cNvSpPr>
            <a:spLocks noGrp="1"/>
          </p:cNvSpPr>
          <p:nvPr>
            <p:ph type="sldNum" sz="quarter" idx="11"/>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F128C7DE-A021-4AC4-BDAD-D641AAFE1AA1}" type="slidenum">
              <a:rPr lang="en-US" altLang="en-US">
                <a:solidFill>
                  <a:schemeClr val="tx1"/>
                </a:solidFill>
              </a:rPr>
              <a:pPr>
                <a:buSzTx/>
              </a:pPr>
              <a:t>39</a:t>
            </a:fld>
            <a:endParaRPr lang="en-US" altLang="en-US" dirty="0">
              <a:solidFill>
                <a:schemeClr val="tx1"/>
              </a:solidFill>
            </a:endParaRPr>
          </a:p>
        </p:txBody>
      </p:sp>
      <p:sp>
        <p:nvSpPr>
          <p:cNvPr id="11267" name="Rectangle 2">
            <a:extLst>
              <a:ext uri="{FF2B5EF4-FFF2-40B4-BE49-F238E27FC236}">
                <a16:creationId xmlns:a16="http://schemas.microsoft.com/office/drawing/2014/main" id="{A51AF76D-F360-486E-8590-6014CCCB35BB}"/>
              </a:ext>
            </a:extLst>
          </p:cNvPr>
          <p:cNvSpPr>
            <a:spLocks noGrp="1" noChangeArrowheads="1"/>
          </p:cNvSpPr>
          <p:nvPr>
            <p:ph type="title"/>
          </p:nvPr>
        </p:nvSpPr>
        <p:spPr>
          <a:xfrm>
            <a:off x="1628887" y="0"/>
            <a:ext cx="9413838" cy="1143000"/>
          </a:xfrm>
        </p:spPr>
        <p:txBody>
          <a:bodyPr/>
          <a:lstStyle/>
          <a:p>
            <a:pPr eaLnBrk="1" hangingPunct="1"/>
            <a:r>
              <a:rPr lang="en-US" dirty="0">
                <a:solidFill>
                  <a:schemeClr val="bg1"/>
                </a:solidFill>
              </a:rPr>
              <a:t>Convergence in several important areas</a:t>
            </a:r>
            <a:endParaRPr lang="en-GB" altLang="en-US" dirty="0">
              <a:solidFill>
                <a:schemeClr val="bg1"/>
              </a:solidFill>
            </a:endParaRPr>
          </a:p>
        </p:txBody>
      </p:sp>
      <p:sp>
        <p:nvSpPr>
          <p:cNvPr id="7" name="Content Placeholder 6">
            <a:extLst>
              <a:ext uri="{FF2B5EF4-FFF2-40B4-BE49-F238E27FC236}">
                <a16:creationId xmlns:a16="http://schemas.microsoft.com/office/drawing/2014/main" id="{E38619E8-AFB6-47C5-9E2F-73549979B999}"/>
              </a:ext>
            </a:extLst>
          </p:cNvPr>
          <p:cNvSpPr>
            <a:spLocks noGrp="1"/>
          </p:cNvSpPr>
          <p:nvPr>
            <p:ph idx="1"/>
          </p:nvPr>
        </p:nvSpPr>
        <p:spPr>
          <a:xfrm>
            <a:off x="1685133" y="990600"/>
            <a:ext cx="4618848" cy="5181600"/>
          </a:xfrm>
        </p:spPr>
        <p:txBody>
          <a:bodyPr>
            <a:normAutofit/>
          </a:bodyPr>
          <a:lstStyle/>
          <a:p>
            <a:pPr marL="342900" indent="-342900"/>
            <a:r>
              <a:rPr lang="en-US" sz="1600" b="1" dirty="0">
                <a:solidFill>
                  <a:srgbClr val="FFFF00"/>
                </a:solidFill>
              </a:rPr>
              <a:t>Financial statement presentation</a:t>
            </a:r>
          </a:p>
          <a:p>
            <a:pPr marL="342900" indent="-342900"/>
            <a:r>
              <a:rPr lang="en-US" sz="1600" b="1" dirty="0">
                <a:solidFill>
                  <a:srgbClr val="FFFF00"/>
                </a:solidFill>
              </a:rPr>
              <a:t>Interim financial reporting</a:t>
            </a:r>
          </a:p>
          <a:p>
            <a:pPr marL="342900" indent="-342900"/>
            <a:r>
              <a:rPr lang="en-US" sz="1600" b="1" dirty="0">
                <a:solidFill>
                  <a:srgbClr val="FFFF00"/>
                </a:solidFill>
              </a:rPr>
              <a:t>Consolidation, joint venture accounting and equity method investees/associates</a:t>
            </a:r>
          </a:p>
          <a:p>
            <a:pPr marL="342900" indent="-342900"/>
            <a:r>
              <a:rPr lang="en-US" sz="1600" b="1" dirty="0">
                <a:solidFill>
                  <a:srgbClr val="FFFF00"/>
                </a:solidFill>
              </a:rPr>
              <a:t>Business combinations</a:t>
            </a:r>
            <a:r>
              <a:rPr lang="en-US" sz="1600" dirty="0"/>
              <a:t> </a:t>
            </a:r>
          </a:p>
          <a:p>
            <a:pPr marL="342900" indent="-342900"/>
            <a:r>
              <a:rPr lang="en-US" sz="1600" b="1" dirty="0">
                <a:solidFill>
                  <a:srgbClr val="FFFF00"/>
                </a:solidFill>
              </a:rPr>
              <a:t>Inventory</a:t>
            </a:r>
          </a:p>
          <a:p>
            <a:pPr marL="342900" indent="-342900"/>
            <a:r>
              <a:rPr lang="en-US" sz="1600" b="1" dirty="0">
                <a:solidFill>
                  <a:srgbClr val="FFFF00"/>
                </a:solidFill>
              </a:rPr>
              <a:t>Development Costs</a:t>
            </a:r>
          </a:p>
          <a:p>
            <a:pPr marL="342900" indent="-342900"/>
            <a:r>
              <a:rPr lang="en-US" sz="1600" b="1" dirty="0">
                <a:solidFill>
                  <a:srgbClr val="FFFF00"/>
                </a:solidFill>
              </a:rPr>
              <a:t>Long-lived assets</a:t>
            </a:r>
          </a:p>
          <a:p>
            <a:pPr marL="342900" indent="-342900"/>
            <a:r>
              <a:rPr lang="en-US" sz="1600" dirty="0"/>
              <a:t>Intangible assets</a:t>
            </a:r>
          </a:p>
          <a:p>
            <a:pPr marL="342900" indent="-342900"/>
            <a:r>
              <a:rPr lang="en-US" sz="1600" dirty="0"/>
              <a:t>Impairment of long-lived assets, goodwill and intangible assets</a:t>
            </a:r>
          </a:p>
          <a:p>
            <a:pPr marL="342900" indent="-342900"/>
            <a:r>
              <a:rPr lang="en-US" sz="1600" dirty="0"/>
              <a:t>Financial instruments</a:t>
            </a:r>
          </a:p>
          <a:p>
            <a:pPr marL="342900" indent="-342900"/>
            <a:r>
              <a:rPr lang="en-US" sz="1600" dirty="0"/>
              <a:t>Foreign currency matters</a:t>
            </a:r>
          </a:p>
          <a:p>
            <a:endParaRPr lang="en-US" dirty="0"/>
          </a:p>
          <a:p>
            <a:endParaRPr lang="en-US" dirty="0"/>
          </a:p>
        </p:txBody>
      </p:sp>
      <p:sp>
        <p:nvSpPr>
          <p:cNvPr id="5" name="Content Placeholder 6">
            <a:extLst>
              <a:ext uri="{FF2B5EF4-FFF2-40B4-BE49-F238E27FC236}">
                <a16:creationId xmlns:a16="http://schemas.microsoft.com/office/drawing/2014/main" id="{3B0016B2-6818-4138-9D20-7C17D081C253}"/>
              </a:ext>
            </a:extLst>
          </p:cNvPr>
          <p:cNvSpPr txBox="1">
            <a:spLocks/>
          </p:cNvSpPr>
          <p:nvPr/>
        </p:nvSpPr>
        <p:spPr>
          <a:xfrm>
            <a:off x="6700222" y="1007633"/>
            <a:ext cx="4242332" cy="51816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342900" indent="-342900"/>
            <a:r>
              <a:rPr lang="en-US" sz="1600" dirty="0"/>
              <a:t>Leases</a:t>
            </a:r>
          </a:p>
          <a:p>
            <a:pPr marL="342900" indent="-342900"/>
            <a:r>
              <a:rPr lang="en-US" sz="1600" dirty="0"/>
              <a:t>Income taxes</a:t>
            </a:r>
          </a:p>
          <a:p>
            <a:pPr marL="342900" indent="-342900"/>
            <a:r>
              <a:rPr lang="en-US" sz="1600" dirty="0"/>
              <a:t>Provisions and contingencies</a:t>
            </a:r>
          </a:p>
          <a:p>
            <a:pPr marL="342900" indent="-342900"/>
            <a:r>
              <a:rPr lang="en-US" sz="1600" dirty="0"/>
              <a:t>Revenue recognition</a:t>
            </a:r>
          </a:p>
          <a:p>
            <a:pPr marL="342900" indent="-342900"/>
            <a:r>
              <a:rPr lang="en-US" sz="1600" dirty="0"/>
              <a:t>Share-based payments</a:t>
            </a:r>
          </a:p>
          <a:p>
            <a:pPr marL="342900" indent="-342900"/>
            <a:r>
              <a:rPr lang="en-US" sz="1600" dirty="0"/>
              <a:t>Employee benefits other than share based payments</a:t>
            </a:r>
          </a:p>
          <a:p>
            <a:pPr marL="342900" indent="-342900"/>
            <a:r>
              <a:rPr lang="en-US" sz="1600" dirty="0"/>
              <a:t>Earnings per share</a:t>
            </a:r>
          </a:p>
          <a:p>
            <a:pPr marL="342900" indent="-342900"/>
            <a:r>
              <a:rPr lang="en-US" sz="1600" dirty="0"/>
              <a:t>Subsequent events</a:t>
            </a:r>
          </a:p>
          <a:p>
            <a:pPr marL="342900" indent="-342900"/>
            <a:r>
              <a:rPr lang="en-US" sz="1600" dirty="0"/>
              <a:t>Related parties</a:t>
            </a:r>
          </a:p>
          <a:p>
            <a:endParaRPr lang="en-US" dirty="0"/>
          </a:p>
          <a:p>
            <a:endParaRPr lang="en-US" dirty="0"/>
          </a:p>
        </p:txBody>
      </p:sp>
    </p:spTree>
    <p:extLst>
      <p:ext uri="{BB962C8B-B14F-4D97-AF65-F5344CB8AC3E}">
        <p14:creationId xmlns:p14="http://schemas.microsoft.com/office/powerpoint/2010/main" val="47548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48801"/>
          </a:xfrm>
        </p:spPr>
        <p:txBody>
          <a:bodyPr>
            <a:normAutofit/>
          </a:bodyPr>
          <a:lstStyle/>
          <a:p>
            <a:r>
              <a:rPr lang="en-US" sz="2400" dirty="0"/>
              <a:t>Overview – differences of US GAAP vs IFRS</a:t>
            </a:r>
          </a:p>
        </p:txBody>
      </p:sp>
      <p:sp>
        <p:nvSpPr>
          <p:cNvPr id="3" name="Content Placeholder 2"/>
          <p:cNvSpPr>
            <a:spLocks noGrp="1"/>
          </p:cNvSpPr>
          <p:nvPr>
            <p:ph idx="1"/>
          </p:nvPr>
        </p:nvSpPr>
        <p:spPr>
          <a:xfrm>
            <a:off x="1031132" y="1167320"/>
            <a:ext cx="10204315" cy="5009744"/>
          </a:xfrm>
        </p:spPr>
        <p:txBody>
          <a:bodyPr>
            <a:normAutofit fontScale="70000" lnSpcReduction="20000"/>
          </a:bodyPr>
          <a:lstStyle/>
          <a:p>
            <a:r>
              <a:rPr lang="en-US" b="1" dirty="0"/>
              <a:t>7. Income Statements</a:t>
            </a:r>
            <a:endParaRPr lang="en-US" dirty="0"/>
          </a:p>
          <a:p>
            <a:r>
              <a:rPr lang="en-US" dirty="0"/>
              <a:t>Under </a:t>
            </a:r>
            <a:r>
              <a:rPr lang="en-US" dirty="0">
                <a:solidFill>
                  <a:srgbClr val="FFFF00"/>
                </a:solidFill>
              </a:rPr>
              <a:t>IFRS</a:t>
            </a:r>
            <a:r>
              <a:rPr lang="en-US" dirty="0"/>
              <a:t>, </a:t>
            </a:r>
            <a:r>
              <a:rPr lang="en-US" dirty="0">
                <a:solidFill>
                  <a:srgbClr val="FFFF00"/>
                </a:solidFill>
              </a:rPr>
              <a:t>extraordinary or unusual items are included in the income statement and not segregated</a:t>
            </a:r>
            <a:r>
              <a:rPr lang="en-US" dirty="0"/>
              <a:t>. Meanwhile, under </a:t>
            </a:r>
            <a:r>
              <a:rPr lang="en-US" dirty="0">
                <a:solidFill>
                  <a:srgbClr val="FFFF00"/>
                </a:solidFill>
              </a:rPr>
              <a:t>GAAP,</a:t>
            </a:r>
            <a:r>
              <a:rPr lang="en-US" dirty="0"/>
              <a:t> </a:t>
            </a:r>
            <a:r>
              <a:rPr lang="en-US" dirty="0">
                <a:solidFill>
                  <a:srgbClr val="FFFF00"/>
                </a:solidFill>
              </a:rPr>
              <a:t>they are separated </a:t>
            </a:r>
            <a:r>
              <a:rPr lang="en-US" dirty="0"/>
              <a:t>and shown below the net income portion of the income statement.</a:t>
            </a:r>
          </a:p>
          <a:p>
            <a:r>
              <a:rPr lang="en-US" b="1" dirty="0"/>
              <a:t>8. Classification of Liabilities</a:t>
            </a:r>
            <a:endParaRPr lang="en-US" dirty="0"/>
          </a:p>
          <a:p>
            <a:r>
              <a:rPr lang="en-US" dirty="0"/>
              <a:t>The </a:t>
            </a:r>
            <a:r>
              <a:rPr lang="en-US" dirty="0">
                <a:solidFill>
                  <a:srgbClr val="FFFF00"/>
                </a:solidFill>
              </a:rPr>
              <a:t>classification of debts under GAAP is split between current liabilities</a:t>
            </a:r>
            <a:r>
              <a:rPr lang="en-US" dirty="0"/>
              <a:t>, where a company expects to settle a debt within 12 months, and noncurrent liabilities, which are debts that will not be repaid within 12 months. With </a:t>
            </a:r>
            <a:r>
              <a:rPr lang="en-US" dirty="0">
                <a:solidFill>
                  <a:srgbClr val="FFFF00"/>
                </a:solidFill>
              </a:rPr>
              <a:t>IFRS, there is no differentiation made between the classification of liabilities</a:t>
            </a:r>
            <a:r>
              <a:rPr lang="en-US" dirty="0"/>
              <a:t>, as all debts are considered noncurrent on the balance sheet.</a:t>
            </a:r>
          </a:p>
          <a:p>
            <a:r>
              <a:rPr lang="en-US" b="1" dirty="0"/>
              <a:t>9. Fixed Assets</a:t>
            </a:r>
            <a:endParaRPr lang="en-US" dirty="0"/>
          </a:p>
          <a:p>
            <a:r>
              <a:rPr lang="en-US" dirty="0"/>
              <a:t>When it comes to fixed assets, such as property, furniture and equipment, companies using GAAP accounting must </a:t>
            </a:r>
            <a:r>
              <a:rPr lang="en-US" dirty="0">
                <a:solidFill>
                  <a:srgbClr val="FFFF00"/>
                </a:solidFill>
              </a:rPr>
              <a:t>value these assets using the cost model. </a:t>
            </a:r>
            <a:r>
              <a:rPr lang="en-US" dirty="0"/>
              <a:t>The cost model takes into account the historical value of an asset minus any accumulated depreciation. </a:t>
            </a:r>
            <a:r>
              <a:rPr lang="en-US" dirty="0">
                <a:solidFill>
                  <a:srgbClr val="FFFF00"/>
                </a:solidFill>
              </a:rPr>
              <a:t>IFRS allows a different model for fixed assets called the revaluation model,</a:t>
            </a:r>
            <a:r>
              <a:rPr lang="en-US" dirty="0"/>
              <a:t> which is </a:t>
            </a:r>
            <a:r>
              <a:rPr lang="en-US" dirty="0">
                <a:solidFill>
                  <a:srgbClr val="FFFF00"/>
                </a:solidFill>
              </a:rPr>
              <a:t>based on the fair value </a:t>
            </a:r>
            <a:r>
              <a:rPr lang="en-US" dirty="0"/>
              <a:t>at the current date minus any accumulated depreciation and impairment losses.</a:t>
            </a:r>
          </a:p>
          <a:p>
            <a:endParaRPr lang="en-US" dirty="0"/>
          </a:p>
        </p:txBody>
      </p:sp>
    </p:spTree>
    <p:extLst>
      <p:ext uri="{BB962C8B-B14F-4D97-AF65-F5344CB8AC3E}">
        <p14:creationId xmlns:p14="http://schemas.microsoft.com/office/powerpoint/2010/main" val="1477390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LONG LIVED ASSETS</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r>
              <a:rPr lang="en-US" dirty="0"/>
              <a:t>Revaluation of assets </a:t>
            </a:r>
          </a:p>
          <a:p>
            <a:endParaRPr lang="en-US" dirty="0"/>
          </a:p>
          <a:p>
            <a:r>
              <a:rPr lang="en-US" dirty="0"/>
              <a:t>Depreciation of asset components </a:t>
            </a:r>
          </a:p>
          <a:p>
            <a:endParaRPr lang="en-US" dirty="0"/>
          </a:p>
          <a:p>
            <a:r>
              <a:rPr lang="en-US" dirty="0"/>
              <a:t>Measurement of borrowing costs </a:t>
            </a:r>
          </a:p>
          <a:p>
            <a:endParaRPr lang="en-US" dirty="0"/>
          </a:p>
          <a:p>
            <a:endParaRPr lang="en-US" dirty="0"/>
          </a:p>
          <a:p>
            <a:endParaRPr lang="en-US" dirty="0"/>
          </a:p>
          <a:p>
            <a:r>
              <a:rPr lang="en-US" dirty="0"/>
              <a:t>Costs of a major overhaul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5419867"/>
          </a:xfrm>
        </p:spPr>
        <p:txBody>
          <a:bodyPr>
            <a:normAutofit/>
          </a:bodyPr>
          <a:lstStyle/>
          <a:p>
            <a:r>
              <a:rPr lang="en-US" dirty="0"/>
              <a:t>Revaluation not permitted</a:t>
            </a:r>
          </a:p>
          <a:p>
            <a:endParaRPr lang="en-US" dirty="0"/>
          </a:p>
          <a:p>
            <a:r>
              <a:rPr lang="en-US" dirty="0"/>
              <a:t>Component depreciation permitted but not common. </a:t>
            </a:r>
          </a:p>
          <a:p>
            <a:endParaRPr lang="en-US" dirty="0"/>
          </a:p>
          <a:p>
            <a:r>
              <a:rPr lang="en-US" dirty="0"/>
              <a:t>Eligible borrowing costs do not include exchange rate differences. Interest earned on the investment of borrowed funds generally cannot offset interest costs incurred during the period. For borrowings associated with a specific qualifying asset, borrowing costs equal to the weighted-average accumulated expenditures times the borrowing rate are capitalized</a:t>
            </a:r>
          </a:p>
          <a:p>
            <a:r>
              <a:rPr lang="en-US" dirty="0"/>
              <a:t>Multiple accounting models have evolved in practice for entities in the airline industry, including expense costs as incurred, capitalize costs and amortize through the date of the next overhaul, or follow the built-in overhaul approach (i.e., a type of composite depreciation).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r>
              <a:rPr lang="en-US" dirty="0"/>
              <a:t>Revaluation is a permitted accounting policy election for an entire class of assets, requiring revaluation to fair value on a regular basis. </a:t>
            </a:r>
          </a:p>
          <a:p>
            <a:r>
              <a:rPr lang="en-US" dirty="0"/>
              <a:t>Component depreciation required if components of an asset have differing patterns of benefit. </a:t>
            </a:r>
          </a:p>
          <a:p>
            <a:r>
              <a:rPr lang="en-US" dirty="0" err="1"/>
              <a:t>Elligeble</a:t>
            </a:r>
            <a:r>
              <a:rPr lang="en-US" dirty="0"/>
              <a:t> borrowing costs include exchange rate differences from foreign currency borrowings to the extent that they are regarded as an adjustment to interest costs. For borrowings associated with a specific qualifying asset, actual borrowing costs are capitalized offset by investment income earned on those borrowings. </a:t>
            </a:r>
          </a:p>
          <a:p>
            <a:endParaRPr lang="en-US" dirty="0"/>
          </a:p>
          <a:p>
            <a:r>
              <a:rPr lang="en-US" dirty="0"/>
              <a:t>Costs that represent a replacement of a previously identified component of an asset are capitalized if future economic benefits are probable and the costs can be reliably measured. Otherwise, these costs are expensed as incurred. </a:t>
            </a:r>
          </a:p>
        </p:txBody>
      </p:sp>
    </p:spTree>
    <p:extLst>
      <p:ext uri="{BB962C8B-B14F-4D97-AF65-F5344CB8AC3E}">
        <p14:creationId xmlns:p14="http://schemas.microsoft.com/office/powerpoint/2010/main" val="2188577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LONG LIVED ASSETS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r>
              <a:rPr lang="en-US" dirty="0"/>
              <a:t>Investment property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5419867"/>
          </a:xfrm>
        </p:spPr>
        <p:txBody>
          <a:bodyPr>
            <a:normAutofit/>
          </a:bodyPr>
          <a:lstStyle/>
          <a:p>
            <a:r>
              <a:rPr lang="en-US" dirty="0"/>
              <a:t>Investment property is not separately defined and, therefore, is accounted for as held and used or held for sale.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r>
              <a:rPr lang="en-US" dirty="0"/>
              <a:t>Investment property is separately defined in IAS 40, Investment Property, as property held to earn rent or for capital appreciation (or both) and may include property held by lessees under a finance or operating lease. Investment property may be accounted for on a historical cost basis or on a fair value basis as an accounting policy election. Capitalized operating leases classified as investment property must be accounted for using the fair value model. </a:t>
            </a:r>
          </a:p>
          <a:p>
            <a:r>
              <a:rPr lang="en-US" dirty="0"/>
              <a:t> </a:t>
            </a:r>
          </a:p>
        </p:txBody>
      </p:sp>
    </p:spTree>
    <p:extLst>
      <p:ext uri="{BB962C8B-B14F-4D97-AF65-F5344CB8AC3E}">
        <p14:creationId xmlns:p14="http://schemas.microsoft.com/office/powerpoint/2010/main" val="3381194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Intangible assets</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r>
              <a:rPr lang="en-US" dirty="0"/>
              <a:t>Development costs</a:t>
            </a:r>
          </a:p>
          <a:p>
            <a:endParaRPr lang="en-US" dirty="0"/>
          </a:p>
          <a:p>
            <a:endParaRPr lang="en-US" dirty="0"/>
          </a:p>
          <a:p>
            <a:endParaRPr lang="en-US" dirty="0"/>
          </a:p>
          <a:p>
            <a:endParaRPr lang="en-US" dirty="0"/>
          </a:p>
          <a:p>
            <a:endParaRPr lang="en-US" dirty="0"/>
          </a:p>
          <a:p>
            <a:endParaRPr lang="en-US" dirty="0"/>
          </a:p>
          <a:p>
            <a:r>
              <a:rPr lang="en-US" dirty="0"/>
              <a:t>Advertising costs</a:t>
            </a:r>
          </a:p>
          <a:p>
            <a:endParaRPr lang="en-US" dirty="0"/>
          </a:p>
          <a:p>
            <a:endParaRPr lang="en-US" dirty="0"/>
          </a:p>
          <a:p>
            <a:endParaRPr lang="en-US" dirty="0"/>
          </a:p>
          <a:p>
            <a:r>
              <a:rPr lang="en-US" dirty="0"/>
              <a:t> Revaluation</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5419867"/>
          </a:xfrm>
        </p:spPr>
        <p:txBody>
          <a:bodyPr>
            <a:normAutofit/>
          </a:bodyPr>
          <a:lstStyle/>
          <a:p>
            <a:r>
              <a:rPr lang="en-US" dirty="0"/>
              <a:t>Development costs are expensed as incurred unless addressed by guidance in another ASC Topic. Development costs related to computer software developed for external use are capitalized once technological feasibility is established in accordance with specific criteria (ASC 985-20). In the case of software developed for internal use, only those costs incurred during the application development stage (as defined in ASC 350-40, Intangibles — Goodwill and Other — Internal-Use Software) may be capitalized.</a:t>
            </a:r>
          </a:p>
          <a:p>
            <a:r>
              <a:rPr lang="en-US" dirty="0"/>
              <a:t>Advertising and promotional costs are either expensed as incurred or expensed when the advertising takes place for the first time (policy choice). Direct response advertising may be capitalized if the specific criteria in ASC 340-20, Other Assets and Deferred Costs — Capitalized Advertising Costs, are met. </a:t>
            </a:r>
          </a:p>
          <a:p>
            <a:r>
              <a:rPr lang="en-US" dirty="0"/>
              <a:t>Revaluation is not permitted</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lnSpcReduction="10000"/>
          </a:bodyPr>
          <a:lstStyle/>
          <a:p>
            <a:r>
              <a:rPr lang="en-US" dirty="0"/>
              <a:t>Development costs are capitalized when technical and economic feasibility of a project can be demonstrated in accordance with specific criteria, including: demonstrating technical feasibility, intent to complete the asset and ability to sell the asset in the future. Although application of these principles may be largely consistent with ASC 985-20 and ASC 350-40,  there is no separate guidance addressing computer software development costs. </a:t>
            </a:r>
          </a:p>
          <a:p>
            <a:r>
              <a:rPr lang="en-US" dirty="0"/>
              <a:t>Advertising and promotional costs are expensed as incurred. A prepayment may be recognized as an asset only when payment for the goods or services is made in advance of the entity having access to the goods or receiving the services. </a:t>
            </a:r>
          </a:p>
          <a:p>
            <a:endParaRPr lang="en-US" dirty="0"/>
          </a:p>
          <a:p>
            <a:r>
              <a:rPr lang="en-US" dirty="0"/>
              <a:t>Revaluation to fair value of intangible assets other than goodwill is a permitted accounting policy election for a class of intangible assets. Because revaluation requires reference to an active market for the specific type of intangible, this is relatively uncommon in practice</a:t>
            </a:r>
          </a:p>
        </p:txBody>
      </p:sp>
    </p:spTree>
    <p:extLst>
      <p:ext uri="{BB962C8B-B14F-4D97-AF65-F5344CB8AC3E}">
        <p14:creationId xmlns:p14="http://schemas.microsoft.com/office/powerpoint/2010/main" val="1025270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Impairment of long-lived assets, goodwill and intangible assets</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r>
              <a:rPr lang="en-US" dirty="0"/>
              <a:t>Method of determining impairment — long-lived assets </a:t>
            </a:r>
          </a:p>
          <a:p>
            <a:endParaRPr lang="en-US" dirty="0"/>
          </a:p>
          <a:p>
            <a:endParaRPr lang="en-US" dirty="0"/>
          </a:p>
          <a:p>
            <a:r>
              <a:rPr lang="en-US" dirty="0"/>
              <a:t>Impairment loss calculation — long-lived assets </a:t>
            </a:r>
          </a:p>
          <a:p>
            <a:endParaRPr lang="en-US" dirty="0"/>
          </a:p>
          <a:p>
            <a:r>
              <a:rPr lang="en-US" dirty="0"/>
              <a:t>Assignment of goodwill </a:t>
            </a:r>
          </a:p>
          <a:p>
            <a:endParaRPr lang="en-US" dirty="0"/>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5419867"/>
          </a:xfrm>
        </p:spPr>
        <p:txBody>
          <a:bodyPr>
            <a:normAutofit/>
          </a:bodyPr>
          <a:lstStyle/>
          <a:p>
            <a:r>
              <a:rPr lang="en-US" dirty="0"/>
              <a:t>Two-step approach requires that a recoverability test be performed first (carrying amount of the asset is compared with the sum of future undiscounted cash flows generated through use and eventual disposition). If it is determined that the asset is not recoverable, an impairment loss calculation is required.</a:t>
            </a:r>
          </a:p>
          <a:p>
            <a:r>
              <a:rPr lang="en-US" dirty="0"/>
              <a:t>The amount by which the carrying amount of the asset exceeds its fair value, as calculated in accordance with ASC 820, Fair Value Measurement.</a:t>
            </a:r>
          </a:p>
          <a:p>
            <a:endParaRPr lang="en-US" dirty="0"/>
          </a:p>
          <a:p>
            <a:r>
              <a:rPr lang="en-US" dirty="0"/>
              <a:t>Goodwill is assigned to a reporting unit, which is defined as an operating segment or one level below an operating segment (component).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r>
              <a:rPr lang="en-US" dirty="0"/>
              <a:t>One step approach requires that impairment loss calculation be performed if impairment indicators exist.</a:t>
            </a:r>
          </a:p>
          <a:p>
            <a:endParaRPr lang="en-US" dirty="0"/>
          </a:p>
          <a:p>
            <a:endParaRPr lang="en-US" dirty="0"/>
          </a:p>
          <a:p>
            <a:r>
              <a:rPr lang="en-US" dirty="0"/>
              <a:t>The amount by which the carrying amount of the asset exceeds its recoverable amount; recoverable amount is the higher of: (1) fair value less costs to sell and (2) value in use (the present value of future cash flows in use, including disposal value).</a:t>
            </a:r>
          </a:p>
          <a:p>
            <a:r>
              <a:rPr lang="en-US" dirty="0"/>
              <a:t>Goodwill is allocated to a </a:t>
            </a:r>
            <a:r>
              <a:rPr lang="en-US" dirty="0" err="1"/>
              <a:t>cashgenerating</a:t>
            </a:r>
            <a:r>
              <a:rPr lang="en-US" dirty="0"/>
              <a:t> unit (CGU) or group of CGUs that represents the lowest level within the entity at which the goodwill is monitored for internal management purposes and cannot be larger than an operating segment (before aggregation) as defined in IFRS 8, Operating Segments.</a:t>
            </a:r>
          </a:p>
          <a:p>
            <a:endParaRPr lang="en-US" dirty="0"/>
          </a:p>
        </p:txBody>
      </p:sp>
    </p:spTree>
    <p:extLst>
      <p:ext uri="{BB962C8B-B14F-4D97-AF65-F5344CB8AC3E}">
        <p14:creationId xmlns:p14="http://schemas.microsoft.com/office/powerpoint/2010/main" val="2567157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Impairment of long-lived assets, goodwill and intangible assets</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r>
              <a:rPr lang="en-US" dirty="0"/>
              <a:t>Method of determining impairment — goodwill </a:t>
            </a:r>
          </a:p>
          <a:p>
            <a:endParaRPr lang="en-US" dirty="0"/>
          </a:p>
          <a:p>
            <a:endParaRPr lang="en-US" dirty="0"/>
          </a:p>
          <a:p>
            <a:endParaRPr lang="en-US" dirty="0"/>
          </a:p>
          <a:p>
            <a:endParaRPr lang="en-US" dirty="0"/>
          </a:p>
          <a:p>
            <a:r>
              <a:rPr lang="en-US" dirty="0"/>
              <a:t>Method of determining impairment — </a:t>
            </a:r>
            <a:r>
              <a:rPr lang="en-US" dirty="0" err="1"/>
              <a:t>indefinitelived</a:t>
            </a:r>
            <a:r>
              <a:rPr lang="en-US" dirty="0"/>
              <a:t> intangibles </a:t>
            </a:r>
          </a:p>
          <a:p>
            <a:endParaRPr lang="en-US" dirty="0"/>
          </a:p>
          <a:p>
            <a:endParaRPr lang="en-US" dirty="0"/>
          </a:p>
          <a:p>
            <a:r>
              <a:rPr lang="en-US" dirty="0"/>
              <a:t>Impairment loss calculation — goodwill</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0"/>
            <a:ext cx="4580619" cy="5419867"/>
          </a:xfrm>
        </p:spPr>
        <p:txBody>
          <a:bodyPr>
            <a:normAutofit/>
          </a:bodyPr>
          <a:lstStyle/>
          <a:p>
            <a:r>
              <a:rPr lang="en-US" dirty="0"/>
              <a:t>Companies have the option to qualitatively assess whether it is more likely than not that the fair value of a reporting unit is less than its carrying amount. If so, a two-step approach requires a recoverability test to be performed first at the reporting unit level (carrying amount of the reporting unit is compared with the reporting unit fair value). If the carrying amount of the reporting unit exceeds its fair value, then impairment testing must be performed. </a:t>
            </a:r>
          </a:p>
          <a:p>
            <a:r>
              <a:rPr lang="en-US" dirty="0"/>
              <a:t>Companies have the option to qualitatively assess whether it is more likely than not that an indefinite-lived intangible asset is impaired. If a quantitative test is performed, the quantitative impairment test for an indefinite-lived intangible asset requires a comparison of the fair value of the asset with its carrying amount. If the carrying amount of an intangible asset exceeds its fair value, a company should recognize an impairment loss in an amount equal to that excess. </a:t>
            </a:r>
          </a:p>
          <a:p>
            <a:r>
              <a:rPr lang="en-US" dirty="0"/>
              <a:t>The amount by which the carrying amount of goodwill exceeds the implied fair value of the goodwill within its reporting unit.</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lnSpcReduction="10000"/>
          </a:bodyPr>
          <a:lstStyle/>
          <a:p>
            <a:r>
              <a:rPr lang="en-US" dirty="0"/>
              <a:t>Qualitative assessment is not permitted. One-step approach requires that an impairment test be done at the CGU level by comparing the CGU’s carrying amount, including goodwill, with its recoverable amount. </a:t>
            </a:r>
          </a:p>
          <a:p>
            <a:endParaRPr lang="en-US" dirty="0"/>
          </a:p>
          <a:p>
            <a:endParaRPr lang="en-US" dirty="0"/>
          </a:p>
          <a:p>
            <a:endParaRPr lang="en-US" dirty="0"/>
          </a:p>
          <a:p>
            <a:r>
              <a:rPr lang="en-US" dirty="0"/>
              <a:t>Qualitative assessment is not permitted. One-step approach requires that an impairment test be done at the CGU level by comparing the CGU’s carrying amount, including goodwill, with its recoverable amount. </a:t>
            </a:r>
          </a:p>
          <a:p>
            <a:endParaRPr lang="en-US" dirty="0"/>
          </a:p>
          <a:p>
            <a:r>
              <a:rPr lang="en-US" dirty="0"/>
              <a:t>Impairment loss on the CGU (amount by which the CGU’s carrying amount, including goodwill, exceeds its recoverable amount) is allocated first to reduce goodwill to zero, then, subject to certain limitations, the carrying amount of other assets in the CGU are reduced pro rata, based on the carrying amount of each asset.</a:t>
            </a:r>
          </a:p>
        </p:txBody>
      </p:sp>
    </p:spTree>
    <p:extLst>
      <p:ext uri="{BB962C8B-B14F-4D97-AF65-F5344CB8AC3E}">
        <p14:creationId xmlns:p14="http://schemas.microsoft.com/office/powerpoint/2010/main" val="3216019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Impairment of long-lived assets, goodwill and intangible assets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7"/>
            <a:ext cx="1857330" cy="3725344"/>
          </a:xfrm>
        </p:spPr>
        <p:txBody>
          <a:bodyPr>
            <a:normAutofit/>
          </a:bodyPr>
          <a:lstStyle/>
          <a:p>
            <a:r>
              <a:rPr lang="en-US" dirty="0"/>
              <a:t>Impairment loss calculation — indefinite lived intangible assets.</a:t>
            </a:r>
          </a:p>
          <a:p>
            <a:endParaRPr lang="en-US" dirty="0"/>
          </a:p>
          <a:p>
            <a:r>
              <a:rPr lang="en-US" dirty="0"/>
              <a:t>Reversal of loss</a:t>
            </a:r>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314421"/>
            <a:ext cx="4580619" cy="2956366"/>
          </a:xfrm>
        </p:spPr>
        <p:txBody>
          <a:bodyPr>
            <a:normAutofit/>
          </a:bodyPr>
          <a:lstStyle/>
          <a:p>
            <a:r>
              <a:rPr lang="en-US" dirty="0"/>
              <a:t>The amount by which the carrying amount of the asset exceeds its fair value.</a:t>
            </a:r>
          </a:p>
          <a:p>
            <a:endParaRPr lang="en-US" dirty="0"/>
          </a:p>
          <a:p>
            <a:endParaRPr lang="en-US" dirty="0"/>
          </a:p>
          <a:p>
            <a:r>
              <a:rPr lang="en-US" dirty="0"/>
              <a:t>Prohibited for all assets to be held and used.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3"/>
            <a:ext cx="4189666" cy="3556826"/>
          </a:xfrm>
        </p:spPr>
        <p:txBody>
          <a:bodyPr>
            <a:normAutofit/>
          </a:bodyPr>
          <a:lstStyle/>
          <a:p>
            <a:r>
              <a:rPr lang="en-US" dirty="0"/>
              <a:t>The amount by which the carrying amount of the asset exceeds its recoverable amount.</a:t>
            </a:r>
          </a:p>
          <a:p>
            <a:endParaRPr lang="en-US" dirty="0"/>
          </a:p>
          <a:p>
            <a:endParaRPr lang="en-US" dirty="0"/>
          </a:p>
          <a:p>
            <a:r>
              <a:rPr lang="en-US" dirty="0"/>
              <a:t>Prohibited for goodwill. Other assets must be reviewed at the end of each reporting period for reversal indicators. If appropriate, loss should be reversed up to the newly estimated recoverable amount, not to exceed the initial carrying amount adjusted for depreciation. </a:t>
            </a:r>
          </a:p>
        </p:txBody>
      </p:sp>
    </p:spTree>
    <p:extLst>
      <p:ext uri="{BB962C8B-B14F-4D97-AF65-F5344CB8AC3E}">
        <p14:creationId xmlns:p14="http://schemas.microsoft.com/office/powerpoint/2010/main" val="2684168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Financial instruments</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1127918" y="1212416"/>
            <a:ext cx="1857330" cy="5484219"/>
          </a:xfrm>
        </p:spPr>
        <p:txBody>
          <a:bodyPr>
            <a:normAutofit/>
          </a:bodyPr>
          <a:lstStyle/>
          <a:p>
            <a:r>
              <a:rPr lang="en-US" dirty="0"/>
              <a:t>Debt vs. equity </a:t>
            </a:r>
          </a:p>
          <a:p>
            <a:r>
              <a:rPr lang="en-US" dirty="0"/>
              <a:t>Classification</a:t>
            </a:r>
          </a:p>
          <a:p>
            <a:endParaRPr lang="en-US" dirty="0"/>
          </a:p>
          <a:p>
            <a:endParaRPr lang="en-US" dirty="0"/>
          </a:p>
          <a:p>
            <a:endParaRPr lang="en-US" dirty="0"/>
          </a:p>
          <a:p>
            <a:r>
              <a:rPr lang="en-US" dirty="0"/>
              <a:t>Compound (hybrid) financial instruments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US GAAP specifically identifies certain instruments with characteristics of both debt and equity that must be classified as liabilities. </a:t>
            </a:r>
          </a:p>
          <a:p>
            <a:endParaRPr lang="en-US" dirty="0"/>
          </a:p>
          <a:p>
            <a:endParaRPr lang="en-US" dirty="0"/>
          </a:p>
          <a:p>
            <a:r>
              <a:rPr lang="en-US" dirty="0"/>
              <a:t>Certain other contracts that are indexed to, and potentially settled in, an entity’s own stock may be classified as equity if they either: (1) require physical settlement or net-share settlement, or (2) give the issuer a choice of net-cash settlement or settlement in its own shares. </a:t>
            </a:r>
          </a:p>
          <a:p>
            <a:r>
              <a:rPr lang="en-US" dirty="0"/>
              <a:t>Compound (hybrid) financial instruments (e.g., convertible bonds) are not split into debt and equity components unless certain specific requirements are met, but they may be bifurcated into debt and derivative components, with the derivative component accounted for using fair value accounting</a:t>
            </a:r>
          </a:p>
          <a:p>
            <a:endParaRPr lang="en-US" dirty="0"/>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r>
              <a:rPr lang="en-US" dirty="0"/>
              <a:t>Classification of certain instruments with characteristics of both debt and equity is largely based on the contractual obligation to deliver cash, assets or an entity’s own shares. Economic compulsion does not constitute a contractual obligation. </a:t>
            </a:r>
          </a:p>
          <a:p>
            <a:endParaRPr lang="en-US" dirty="0"/>
          </a:p>
          <a:p>
            <a:r>
              <a:rPr lang="en-US" dirty="0"/>
              <a:t>Contracts that are indexed to, and potentially settled in, an entity’s own stock are classified as equity if settled only by delivering a fixed number of shares for a fixed amount of cash. </a:t>
            </a:r>
          </a:p>
          <a:p>
            <a:endParaRPr lang="en-US" dirty="0"/>
          </a:p>
          <a:p>
            <a:r>
              <a:rPr lang="en-US" dirty="0"/>
              <a:t>Compound (hybrid) financial instruments are required to be split into a debt and equity component and, if applicable, a derivative component. The derivative component is accounted for using fair value </a:t>
            </a:r>
            <a:r>
              <a:rPr lang="en-US" dirty="0" err="1"/>
              <a:t>accountin</a:t>
            </a:r>
            <a:endParaRPr lang="en-US" dirty="0"/>
          </a:p>
          <a:p>
            <a:endParaRPr lang="en-US" dirty="0"/>
          </a:p>
        </p:txBody>
      </p:sp>
    </p:spTree>
    <p:extLst>
      <p:ext uri="{BB962C8B-B14F-4D97-AF65-F5344CB8AC3E}">
        <p14:creationId xmlns:p14="http://schemas.microsoft.com/office/powerpoint/2010/main" val="2913846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Financial instruments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212416"/>
            <a:ext cx="2076227" cy="5484219"/>
          </a:xfrm>
        </p:spPr>
        <p:txBody>
          <a:bodyPr>
            <a:normAutofit/>
          </a:bodyPr>
          <a:lstStyle/>
          <a:p>
            <a:r>
              <a:rPr lang="en-US" dirty="0"/>
              <a:t>Fair value measurement</a:t>
            </a:r>
          </a:p>
          <a:p>
            <a:r>
              <a:rPr lang="en-US" dirty="0"/>
              <a:t>Day one gains and losses </a:t>
            </a:r>
          </a:p>
          <a:p>
            <a:endParaRPr lang="en-US" dirty="0"/>
          </a:p>
          <a:p>
            <a:endParaRPr lang="en-US" dirty="0"/>
          </a:p>
          <a:p>
            <a:endParaRPr lang="en-US" dirty="0"/>
          </a:p>
          <a:p>
            <a:endParaRPr lang="en-US" dirty="0"/>
          </a:p>
          <a:p>
            <a:endParaRPr lang="en-US" dirty="0"/>
          </a:p>
          <a:p>
            <a:endParaRPr lang="en-US" dirty="0"/>
          </a:p>
          <a:p>
            <a:r>
              <a:rPr lang="en-US" dirty="0"/>
              <a:t>Practical expedient for alternative investments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Entities are not precluded from recognizing day one gains and losses on financial instruments reported at fair value even when all inputs to the measurement model are not observable. Unlike IFRS, US GAAP contains no specific requirements regarding the observability of inputs, thereby potentially allowing for the recognition of gains or losses at initial recognition of an asset or liability even when the fair value measurement is based on a valuation model with significant unobservable inputs (i.e., Level 3 measurements)</a:t>
            </a:r>
          </a:p>
          <a:p>
            <a:endParaRPr lang="en-US" dirty="0"/>
          </a:p>
          <a:p>
            <a:r>
              <a:rPr lang="en-US" dirty="0"/>
              <a:t>Entities are provided a practical expedient to estimate the fair value of certain alternative investments (e.g., a limited partner interest in a Private Equity fund) using net asset value per share (NAV) or its equivalent</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r>
              <a:rPr lang="en-US" dirty="0"/>
              <a:t>Day one gains and losses on financial instruments are recognized only when their fair value is evidenced by a quoted price in an active market for an identical asset or liability (i.e., a level 1 or level 2 input) or based on a valuation technique that uses only data from observable markets.</a:t>
            </a:r>
          </a:p>
          <a:p>
            <a:endParaRPr lang="en-US" dirty="0"/>
          </a:p>
          <a:p>
            <a:endParaRPr lang="en-US" dirty="0"/>
          </a:p>
          <a:p>
            <a:endParaRPr lang="en-US" dirty="0"/>
          </a:p>
          <a:p>
            <a:endParaRPr lang="en-US" dirty="0"/>
          </a:p>
          <a:p>
            <a:r>
              <a:rPr lang="en-US" dirty="0"/>
              <a:t>No practical expedient to assume that NAV represents the fair value of certain alternative investments</a:t>
            </a:r>
          </a:p>
        </p:txBody>
      </p:sp>
    </p:spTree>
    <p:extLst>
      <p:ext uri="{BB962C8B-B14F-4D97-AF65-F5344CB8AC3E}">
        <p14:creationId xmlns:p14="http://schemas.microsoft.com/office/powerpoint/2010/main" val="4206939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Foreign currency matters </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a:bodyPr>
          <a:lstStyle/>
          <a:p>
            <a:r>
              <a:rPr lang="en-US" dirty="0"/>
              <a:t>Translation/functional currency of foreign operations in a hyperinflationary economy.</a:t>
            </a:r>
          </a:p>
          <a:p>
            <a:endParaRPr lang="en-US" dirty="0"/>
          </a:p>
          <a:p>
            <a:r>
              <a:rPr lang="en-US" dirty="0"/>
              <a:t>Consolidation of foreign operations </a:t>
            </a:r>
          </a:p>
          <a:p>
            <a:endParaRPr lang="en-US" dirty="0"/>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Local functional currency financial statements are remeasured as if the functional currency was the reporting currency (US dollar in the case of a US parent) with resulting exchange differences recognized in income.</a:t>
            </a:r>
          </a:p>
          <a:p>
            <a:endParaRPr lang="en-US" dirty="0"/>
          </a:p>
          <a:p>
            <a:endParaRPr lang="en-US" dirty="0"/>
          </a:p>
          <a:p>
            <a:r>
              <a:rPr lang="en-US" dirty="0"/>
              <a:t>A “bottom-up” approach is required in order to reflect the appropriate foreign currency effects and hedges in place. As such, an entity should be consolidated by the enterprise that controls the entity. Therefore, the “step-by-step” method of consolidation is used, whereby each entity is consolidated into its immediate parent until the ultimate parent has consolidated the financial statements of all the entities below it</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fontScale="92500"/>
          </a:bodyPr>
          <a:lstStyle/>
          <a:p>
            <a:r>
              <a:rPr lang="en-US" dirty="0"/>
              <a:t>The functional currency must be maintained. However, local functional currency financial statement amounts not already measured at the current rate at the end of the reporting period (current and prior period) are indexed using a general price index (i.e., restated in terms of the measuring unit current at the balance sheet date with the resultant effects recognized in income), and are then translated to the reporting currency at the current rate.</a:t>
            </a:r>
          </a:p>
          <a:p>
            <a:endParaRPr lang="en-US" dirty="0"/>
          </a:p>
          <a:p>
            <a:r>
              <a:rPr lang="en-US" dirty="0"/>
              <a:t>The method of consolidation is not specified and, as a result, either the “direct” or the “step-by-step” method of consolidation is used. Under the “direct” method, each entity within the consolidated group is directly translated into the functional currency of the ultimate parent and then consolidated into the ultimate parent (i.e., the reporting entity) without regard to any intermediate parent. The choice of consolidation method used could affect the cumulative translation adjustments deferred within equity at intermediate levels, and therefore the recycling of such exchange rate differences upon disposal of an intermediate foreign operation</a:t>
            </a:r>
          </a:p>
        </p:txBody>
      </p:sp>
    </p:spTree>
    <p:extLst>
      <p:ext uri="{BB962C8B-B14F-4D97-AF65-F5344CB8AC3E}">
        <p14:creationId xmlns:p14="http://schemas.microsoft.com/office/powerpoint/2010/main" val="2027026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leases</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a:bodyPr>
          <a:lstStyle/>
          <a:p>
            <a:r>
              <a:rPr lang="en-US" dirty="0"/>
              <a:t>Lease of real estate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A lease of land and buildings that transfers ownership to the lessee or contains a bargain purchase option would be classified as a capital lease by the lessee, regardless of the relative value of the land.</a:t>
            </a:r>
          </a:p>
          <a:p>
            <a:endParaRPr lang="en-US" dirty="0"/>
          </a:p>
          <a:p>
            <a:r>
              <a:rPr lang="en-US" dirty="0"/>
              <a:t>If the fair value of the land at inception represents less than 25% of the total fair value of the lease, the lessee accounts for the land and building components as a single unit for purposes of evaluating the 75% and 90% tests noted above. Otherwise, the lessee must consider the land and building components separately for purposes of evaluating other lease classification criteria. (Note: Only the building is subject to the 75% and 90% tests in this case).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r>
              <a:rPr lang="en-US" dirty="0"/>
              <a:t>The land and building elements of the lease are considered separately when evaluating all indicators unless the amount that would initially be recognized for the land element is immaterial, in which case they would be treated as a single unit for purposes of lease classification.</a:t>
            </a:r>
          </a:p>
          <a:p>
            <a:r>
              <a:rPr lang="en-US" dirty="0"/>
              <a:t>There is no 25% test to determine whether to consider the land and building separately when evaluating certain indicators. </a:t>
            </a:r>
          </a:p>
        </p:txBody>
      </p:sp>
    </p:spTree>
    <p:extLst>
      <p:ext uri="{BB962C8B-B14F-4D97-AF65-F5344CB8AC3E}">
        <p14:creationId xmlns:p14="http://schemas.microsoft.com/office/powerpoint/2010/main" val="134811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48801"/>
          </a:xfrm>
        </p:spPr>
        <p:txBody>
          <a:bodyPr>
            <a:normAutofit/>
          </a:bodyPr>
          <a:lstStyle/>
          <a:p>
            <a:r>
              <a:rPr lang="en-US" sz="2400" dirty="0"/>
              <a:t>Overview – differences of US GAAP vs IFRS</a:t>
            </a:r>
          </a:p>
        </p:txBody>
      </p:sp>
      <p:sp>
        <p:nvSpPr>
          <p:cNvPr id="3" name="Content Placeholder 2"/>
          <p:cNvSpPr>
            <a:spLocks noGrp="1"/>
          </p:cNvSpPr>
          <p:nvPr>
            <p:ph idx="1"/>
          </p:nvPr>
        </p:nvSpPr>
        <p:spPr>
          <a:xfrm>
            <a:off x="1031132" y="1167320"/>
            <a:ext cx="10204315" cy="3219854"/>
          </a:xfrm>
        </p:spPr>
        <p:txBody>
          <a:bodyPr>
            <a:normAutofit fontScale="62500" lnSpcReduction="20000"/>
          </a:bodyPr>
          <a:lstStyle/>
          <a:p>
            <a:endParaRPr lang="en-US" dirty="0"/>
          </a:p>
          <a:p>
            <a:r>
              <a:rPr lang="en-US" b="1" dirty="0"/>
              <a:t>10. Quality Characteristics</a:t>
            </a:r>
            <a:endParaRPr lang="en-US" dirty="0"/>
          </a:p>
          <a:p>
            <a:r>
              <a:rPr lang="en-US" dirty="0"/>
              <a:t>Finally, one of the main differentiating factors between IFRS and GAAP is the </a:t>
            </a:r>
            <a:r>
              <a:rPr lang="en-US" dirty="0">
                <a:solidFill>
                  <a:srgbClr val="FFFF00"/>
                </a:solidFill>
              </a:rPr>
              <a:t>qualitative characteristics </a:t>
            </a:r>
            <a:r>
              <a:rPr lang="en-US" dirty="0"/>
              <a:t>to how the accounting methods function. </a:t>
            </a:r>
            <a:r>
              <a:rPr lang="en-US" dirty="0">
                <a:solidFill>
                  <a:srgbClr val="FFFF00"/>
                </a:solidFill>
              </a:rPr>
              <a:t>GAAP works within a hierarchy of characteristics, such as relevance, reliability, comparability and understandability</a:t>
            </a:r>
            <a:r>
              <a:rPr lang="en-US" dirty="0"/>
              <a:t>, to make informed decisions based on user-specific circumstances. I</a:t>
            </a:r>
            <a:r>
              <a:rPr lang="en-US" dirty="0">
                <a:solidFill>
                  <a:srgbClr val="FFFF00"/>
                </a:solidFill>
              </a:rPr>
              <a:t>FRS </a:t>
            </a:r>
            <a:r>
              <a:rPr lang="en-US" dirty="0"/>
              <a:t>also works with the same characteristics, with the exception that </a:t>
            </a:r>
            <a:r>
              <a:rPr lang="en-US" dirty="0">
                <a:solidFill>
                  <a:srgbClr val="FFFF00"/>
                </a:solidFill>
              </a:rPr>
              <a:t>decisions cannot be made on the specific circumstances</a:t>
            </a:r>
            <a:r>
              <a:rPr lang="en-US" dirty="0"/>
              <a:t> </a:t>
            </a:r>
            <a:r>
              <a:rPr lang="en-US" dirty="0">
                <a:solidFill>
                  <a:srgbClr val="FFFF00"/>
                </a:solidFill>
              </a:rPr>
              <a:t>of an individual</a:t>
            </a:r>
            <a:r>
              <a:rPr lang="en-US" dirty="0"/>
              <a:t>.</a:t>
            </a:r>
          </a:p>
          <a:p>
            <a:endParaRPr lang="en-US" dirty="0"/>
          </a:p>
          <a:p>
            <a:endParaRPr lang="en-US" dirty="0"/>
          </a:p>
          <a:p>
            <a:endParaRPr lang="en-US" dirty="0"/>
          </a:p>
          <a:p>
            <a:pPr marL="0" indent="0">
              <a:buNone/>
            </a:pPr>
            <a:r>
              <a:rPr lang="en-US" dirty="0"/>
              <a:t> </a:t>
            </a:r>
          </a:p>
          <a:p>
            <a:endParaRPr lang="en-US" dirty="0"/>
          </a:p>
        </p:txBody>
      </p:sp>
      <p:sp>
        <p:nvSpPr>
          <p:cNvPr id="5" name="TextBox 4"/>
          <p:cNvSpPr txBox="1"/>
          <p:nvPr/>
        </p:nvSpPr>
        <p:spPr>
          <a:xfrm>
            <a:off x="1241881" y="4105073"/>
            <a:ext cx="9782815" cy="923330"/>
          </a:xfrm>
          <a:prstGeom prst="rect">
            <a:avLst/>
          </a:prstGeom>
          <a:noFill/>
        </p:spPr>
        <p:txBody>
          <a:bodyPr wrap="square" rtlCol="0">
            <a:spAutoFit/>
          </a:bodyPr>
          <a:lstStyle/>
          <a:p>
            <a:r>
              <a:rPr lang="en-US" dirty="0">
                <a:solidFill>
                  <a:schemeClr val="tx2">
                    <a:lumMod val="75000"/>
                  </a:schemeClr>
                </a:solidFill>
              </a:rPr>
              <a:t>It’s important to understand these top differences between IFRS and GAAP accounting, so that your company can accurately do business internationally. U.S.-based companies must abide by specific accounting regulations, even if they plan to do business international</a:t>
            </a:r>
          </a:p>
        </p:txBody>
      </p:sp>
    </p:spTree>
    <p:extLst>
      <p:ext uri="{BB962C8B-B14F-4D97-AF65-F5344CB8AC3E}">
        <p14:creationId xmlns:p14="http://schemas.microsoft.com/office/powerpoint/2010/main" val="938830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Leases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a:bodyPr>
          <a:lstStyle/>
          <a:p>
            <a:r>
              <a:rPr lang="en-US" dirty="0"/>
              <a:t>Recognition of a gain or loss on a sale and leaseback when the leaseback is an operating leaseback (non-real estate) </a:t>
            </a:r>
          </a:p>
          <a:p>
            <a:endParaRPr lang="en-US" dirty="0"/>
          </a:p>
          <a:p>
            <a:endParaRPr lang="en-US" dirty="0"/>
          </a:p>
          <a:p>
            <a:endParaRPr lang="en-US" dirty="0"/>
          </a:p>
          <a:p>
            <a:endParaRPr lang="en-US" dirty="0"/>
          </a:p>
          <a:p>
            <a:endParaRPr lang="en-US" dirty="0"/>
          </a:p>
          <a:p>
            <a:r>
              <a:rPr lang="en-US" dirty="0"/>
              <a:t>Recognition of gain or loss on a sale-leaseback when the leaseback is a capital leaseback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If the seller-lessee retains only a minor use of the leased asset through the sale-leaseback, the sale and leaseback are accounted for as separate transactions based on their respective terms (unless rentals are unreasonable in relation to market conditions). If a seller-lessee retains more than a minor use of the leased asset but less than substantially all of it, and the profit on the sale exceeds the present value of the minimum lease payments due under the operating leaseback, that excess is recognized as profit at the date of sale. All other profit is deferred and generally amortized over the lease term. (Note: If real estate is involved, the specialized rules are very restrictive with respect to the seller’s continuing involvement, and they may not allow for recognition of the sale).</a:t>
            </a:r>
          </a:p>
          <a:p>
            <a:r>
              <a:rPr lang="en-US" dirty="0"/>
              <a:t>The seller-lessee is presumed to have retained substantially all of the remaining use of the leased asset when the leaseback is classified as a capital lease. In such cases, the profit on sale is deferred.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endParaRPr lang="en-US" dirty="0"/>
          </a:p>
          <a:p>
            <a:r>
              <a:rPr lang="en-US" dirty="0"/>
              <a:t>Gain or loss is recognized immediately, subject to adjustment if the sales price differs from fair value.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Gain or loss deferred and amortized over the lease term. </a:t>
            </a:r>
          </a:p>
        </p:txBody>
      </p:sp>
    </p:spTree>
    <p:extLst>
      <p:ext uri="{BB962C8B-B14F-4D97-AF65-F5344CB8AC3E}">
        <p14:creationId xmlns:p14="http://schemas.microsoft.com/office/powerpoint/2010/main" val="4119276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Leases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a:bodyPr>
          <a:lstStyle/>
          <a:p>
            <a:r>
              <a:rPr lang="en-US" dirty="0"/>
              <a:t>Sale and leaseback of real estate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If real estate is involved, while the above model generally applies, the specialized rules also must be applied. Those rules are very restrictive with respect to the seller’s continuing involvement, and they may not allow for recognition of the sale. </a:t>
            </a:r>
          </a:p>
          <a:p>
            <a:r>
              <a:rPr lang="en-US" dirty="0"/>
              <a:t>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endParaRPr lang="en-US" dirty="0"/>
          </a:p>
          <a:p>
            <a:r>
              <a:rPr lang="en-US" dirty="0"/>
              <a:t>There is no real estate specific guidance for sale and leaseback transactions under IFRS.  </a:t>
            </a:r>
          </a:p>
        </p:txBody>
      </p:sp>
    </p:spTree>
    <p:extLst>
      <p:ext uri="{BB962C8B-B14F-4D97-AF65-F5344CB8AC3E}">
        <p14:creationId xmlns:p14="http://schemas.microsoft.com/office/powerpoint/2010/main" val="1820564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Leases (cont’d)</a:t>
            </a:r>
          </a:p>
        </p:txBody>
      </p:sp>
      <p:pic>
        <p:nvPicPr>
          <p:cNvPr id="9" name="Picture 8"/>
          <p:cNvPicPr>
            <a:picLocks noChangeAspect="1"/>
          </p:cNvPicPr>
          <p:nvPr/>
        </p:nvPicPr>
        <p:blipFill>
          <a:blip r:embed="rId2"/>
          <a:stretch>
            <a:fillRect/>
          </a:stretch>
        </p:blipFill>
        <p:spPr>
          <a:xfrm>
            <a:off x="1262541" y="625298"/>
            <a:ext cx="7103246" cy="5765774"/>
          </a:xfrm>
          <a:prstGeom prst="rect">
            <a:avLst/>
          </a:prstGeom>
        </p:spPr>
      </p:pic>
    </p:spTree>
    <p:extLst>
      <p:ext uri="{BB962C8B-B14F-4D97-AF65-F5344CB8AC3E}">
        <p14:creationId xmlns:p14="http://schemas.microsoft.com/office/powerpoint/2010/main" val="4132339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Income taxes</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a:bodyPr>
          <a:lstStyle/>
          <a:p>
            <a:r>
              <a:rPr lang="en-US" dirty="0"/>
              <a:t>Tax basis</a:t>
            </a:r>
          </a:p>
          <a:p>
            <a:endParaRPr lang="en-US" dirty="0"/>
          </a:p>
          <a:p>
            <a:endParaRPr lang="en-US" dirty="0"/>
          </a:p>
          <a:p>
            <a:r>
              <a:rPr lang="en-US" dirty="0"/>
              <a:t>Taxes on intercompany transfers of assets that remain within a consolidated group </a:t>
            </a:r>
          </a:p>
          <a:p>
            <a:endParaRPr lang="en-US" dirty="0"/>
          </a:p>
          <a:p>
            <a:r>
              <a:rPr lang="en-US" dirty="0"/>
              <a:t>Uncertain tax positions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Tax basis is a question of fact under the tax law. For most assets and liabilities, there is no dispute on this amount; however, when uncertainty exists, it is determined in accordance with ASC 740-10-25. </a:t>
            </a:r>
          </a:p>
          <a:p>
            <a:r>
              <a:rPr lang="en-US" dirty="0"/>
              <a:t> Requires taxes paid on intercompany profits to be deferred and prohibits the recognition of deferred taxes on temporary differences between the tax bases of assets transferred between entities/tax jurisdictions that remain within the consolidated group. </a:t>
            </a:r>
          </a:p>
          <a:p>
            <a:r>
              <a:rPr lang="en-US" dirty="0"/>
              <a:t>ASC 740-10-25 requires a two-step process, separating recognition from measurement. A benefit is recognized when it is “more likely than not” to be sustained based on the technical merits of the position. Detection risk is precluded from being considered in the analysis. The amount of benefit to be recognized is based on the largest amount of tax benefit that is greater than 50% likely of being realized upon ultimate settlement.</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lnSpcReduction="10000"/>
          </a:bodyPr>
          <a:lstStyle/>
          <a:p>
            <a:endParaRPr lang="en-US" dirty="0"/>
          </a:p>
          <a:p>
            <a:r>
              <a:rPr lang="en-US" dirty="0"/>
              <a:t>Tax basis is generally the amount deductible or taxable for tax purposes. The manner in which management intends to settle or recover the carrying amount affects the determination of tax basis.</a:t>
            </a:r>
          </a:p>
          <a:p>
            <a:r>
              <a:rPr lang="en-US" dirty="0"/>
              <a:t> Requires taxes paid on intercompany profits to be recognized as incurred and requires the recognition of deferred taxes on temporary differences between the tax bases of assets transferred between entities/tax jurisdictions that remain within the consolidated group.</a:t>
            </a:r>
          </a:p>
          <a:p>
            <a:r>
              <a:rPr lang="en-US" dirty="0"/>
              <a:t> IFRS does not include specific guidance. IAS 12, Income Taxes indicates that tax assets and liabilities should be measured at the amount expected to be paid based on enacted or substantively enacted tax legislation. Some adopt a “one-step” approach that recognizes all uncertain tax positions at an expected value. Others adopt a “two-step” approach that recognizes only those uncertain tax positions that are considered more likely than not to result in a cash outflow. Practice varies regarding the consideration of detection risk in the analysis.</a:t>
            </a:r>
          </a:p>
          <a:p>
            <a:endParaRPr lang="en-US" dirty="0"/>
          </a:p>
        </p:txBody>
      </p:sp>
    </p:spTree>
    <p:extLst>
      <p:ext uri="{BB962C8B-B14F-4D97-AF65-F5344CB8AC3E}">
        <p14:creationId xmlns:p14="http://schemas.microsoft.com/office/powerpoint/2010/main" val="1120877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Income taxes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lnSpcReduction="10000"/>
          </a:bodyPr>
          <a:lstStyle/>
          <a:p>
            <a:r>
              <a:rPr lang="en-US" dirty="0"/>
              <a:t>Initial recognition exemption </a:t>
            </a:r>
          </a:p>
          <a:p>
            <a:endParaRPr lang="en-US" dirty="0"/>
          </a:p>
          <a:p>
            <a:endParaRPr lang="en-US" dirty="0"/>
          </a:p>
          <a:p>
            <a:endParaRPr lang="en-US" dirty="0"/>
          </a:p>
          <a:p>
            <a:r>
              <a:rPr lang="en-US" dirty="0"/>
              <a:t>Recognition of deferred tax assets </a:t>
            </a:r>
          </a:p>
          <a:p>
            <a:r>
              <a:rPr lang="en-US" dirty="0"/>
              <a:t>Classification of deferred tax assets and liabilities in balance sheet</a:t>
            </a:r>
          </a:p>
          <a:p>
            <a:endParaRPr lang="en-US" dirty="0"/>
          </a:p>
          <a:p>
            <a:r>
              <a:rPr lang="en-US" dirty="0"/>
              <a:t> Recognition of deferred tax liabilities from investments in subsidiaries or joint ventures (JVs) (often referred to as outside basis differences)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Does not include an exemption like that under IFRS for non-recognition of deferred tax effects for certain assets or liabilities.</a:t>
            </a:r>
          </a:p>
          <a:p>
            <a:endParaRPr lang="en-US" dirty="0"/>
          </a:p>
          <a:p>
            <a:endParaRPr lang="en-US" dirty="0"/>
          </a:p>
          <a:p>
            <a:r>
              <a:rPr lang="en-US" dirty="0"/>
              <a:t>Recognized in full (except for certain outside basis differences), but valuation allowance reduces asset to the amount that is more likely than not to be realized. </a:t>
            </a:r>
          </a:p>
          <a:p>
            <a:r>
              <a:rPr lang="en-US" dirty="0"/>
              <a:t>Prior to the adoption of ASU 2015-17: Current or noncurrent classification, based on the nature of the related asset or liability, is required. After the adoption of ASU 2015-17: Deferred tax liabilities and assets must be classified as noncurrent in the balance sheet. </a:t>
            </a:r>
          </a:p>
          <a:p>
            <a:r>
              <a:rPr lang="en-US" dirty="0"/>
              <a:t>Recognition not required for investment in a foreign subsidiary or foreign corporate JV that is essentially permanent in duration, unless it becomes apparent that the difference will reverse in the foreseeable future. </a:t>
            </a:r>
          </a:p>
          <a:p>
            <a:endParaRPr lang="en-US" dirty="0"/>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endParaRPr lang="en-US" dirty="0"/>
          </a:p>
          <a:p>
            <a:r>
              <a:rPr lang="en-US" dirty="0"/>
              <a:t>Deferred tax effects arising from the initial recognition of an asset or liability are not recognized when: (1) the amounts did not arise from a business combination, and (2) upon occurrence, the transaction affects neither accounting nor taxable profit (e.g., acquisition of non-deductible assets). </a:t>
            </a:r>
          </a:p>
          <a:p>
            <a:r>
              <a:rPr lang="en-US" dirty="0"/>
              <a:t>Amounts are recognized only to the extent it is probable (similar to “more likely than not” under US GAAP) that they will be realized  </a:t>
            </a:r>
          </a:p>
          <a:p>
            <a:r>
              <a:rPr lang="en-US" dirty="0"/>
              <a:t>All amounts classified as noncurrent in the balance sheet.</a:t>
            </a:r>
          </a:p>
          <a:p>
            <a:endParaRPr lang="en-US" dirty="0"/>
          </a:p>
          <a:p>
            <a:endParaRPr lang="en-US" dirty="0"/>
          </a:p>
          <a:p>
            <a:r>
              <a:rPr lang="en-US" dirty="0"/>
              <a:t> Recognition required unless the reporting entity has control over the timing of the reversal of the temporary difference and it is probable (more likely than not) that the difference will not reverse in the foreseeable future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53366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Provisions and contingencies</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a:bodyPr>
          <a:lstStyle/>
          <a:p>
            <a:r>
              <a:rPr lang="en-US" dirty="0"/>
              <a:t>Recognition threshold</a:t>
            </a:r>
          </a:p>
          <a:p>
            <a:endParaRPr lang="en-US" dirty="0"/>
          </a:p>
          <a:p>
            <a:endParaRPr lang="en-US" dirty="0"/>
          </a:p>
          <a:p>
            <a:endParaRPr lang="en-US" dirty="0"/>
          </a:p>
          <a:p>
            <a:endParaRPr lang="en-US" dirty="0"/>
          </a:p>
          <a:p>
            <a:r>
              <a:rPr lang="en-US" dirty="0"/>
              <a:t>Discounting provisions</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A loss must be “probable” (in which probable is interpreted as likely) to be recognized. While ASC 450 does not ascribe a percentage to probable, it is intended to denote a high likelihood (e.g., 70% or more). </a:t>
            </a:r>
          </a:p>
          <a:p>
            <a:endParaRPr lang="en-US" dirty="0"/>
          </a:p>
          <a:p>
            <a:endParaRPr lang="en-US" dirty="0"/>
          </a:p>
          <a:p>
            <a:r>
              <a:rPr lang="en-US" dirty="0"/>
              <a:t> Provisions may be discounted only when the amount of the liability and the timing of the payments are fixed or reliably determinable, or when the obligation is a fair value obligation (e.g., an asset retirement obligation under ASC 410-20). The discount rate to be used is dependent upon the nature of the provision, and may vary from that used under IFRS. However, when a provision is measured at fair value, the time value of money and the risks specific to the liability should be considered.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endParaRPr lang="en-US" dirty="0"/>
          </a:p>
          <a:p>
            <a:r>
              <a:rPr lang="en-US" dirty="0"/>
              <a:t>A loss must be “probable” (in which probable is interpreted as “more likely than not”) to be recognized. More likely than not refers to a probability of greater than 50%.</a:t>
            </a:r>
          </a:p>
          <a:p>
            <a:endParaRPr lang="en-US" dirty="0"/>
          </a:p>
          <a:p>
            <a:endParaRPr lang="en-US" dirty="0"/>
          </a:p>
          <a:p>
            <a:r>
              <a:rPr lang="en-US" dirty="0"/>
              <a:t>Provisions should be recorded at the estimated amount to settle or transfer the obligation taking into consideration the time value of money. The discount rate to be used should be “a pre-tax rate (or rates) that reflect(s) current market assessments of the time value of money and the risks specific to the liability.” </a:t>
            </a:r>
          </a:p>
          <a:p>
            <a:endParaRPr lang="en-US" dirty="0"/>
          </a:p>
        </p:txBody>
      </p:sp>
    </p:spTree>
    <p:extLst>
      <p:ext uri="{BB962C8B-B14F-4D97-AF65-F5344CB8AC3E}">
        <p14:creationId xmlns:p14="http://schemas.microsoft.com/office/powerpoint/2010/main" val="2213753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Provisions and contingencies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a:bodyPr>
          <a:lstStyle/>
          <a:p>
            <a:r>
              <a:rPr lang="en-US" dirty="0"/>
              <a:t>Measurement of provisions — range of possible outcomes </a:t>
            </a:r>
          </a:p>
          <a:p>
            <a:endParaRPr lang="en-US" dirty="0"/>
          </a:p>
          <a:p>
            <a:endParaRPr lang="en-US" dirty="0"/>
          </a:p>
          <a:p>
            <a:endParaRPr lang="en-US" dirty="0"/>
          </a:p>
          <a:p>
            <a:endParaRPr lang="en-US" dirty="0"/>
          </a:p>
          <a:p>
            <a:r>
              <a:rPr lang="en-US" dirty="0"/>
              <a:t>Restructuring costs</a:t>
            </a:r>
          </a:p>
          <a:p>
            <a:endParaRPr lang="en-US" dirty="0"/>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Most likely outcome within range should be accrued. When no one outcome is more likely than the others, the minimum amount in the range of outcomes should be accrued. </a:t>
            </a:r>
          </a:p>
          <a:p>
            <a:endParaRPr lang="en-US" dirty="0"/>
          </a:p>
          <a:p>
            <a:endParaRPr lang="en-US" dirty="0"/>
          </a:p>
          <a:p>
            <a:endParaRPr lang="en-US" dirty="0"/>
          </a:p>
          <a:p>
            <a:endParaRPr lang="en-US" dirty="0"/>
          </a:p>
          <a:p>
            <a:r>
              <a:rPr lang="en-US" dirty="0"/>
              <a:t> Under ASC 420, Exit or Disposal Cost Obligations once management has committed to a detailed exit plan, each type of cost is examined to determine when recognized. Involuntary employee termination costs under a one-time benefit arrangement are recognized over future service period, or immediately if there is no future service required. Other exit costs are expensed when incurred. </a:t>
            </a:r>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lnSpcReduction="10000"/>
          </a:bodyPr>
          <a:lstStyle/>
          <a:p>
            <a:endParaRPr lang="en-US" dirty="0"/>
          </a:p>
          <a:p>
            <a:r>
              <a:rPr lang="en-US" dirty="0"/>
              <a:t>Best estimate of obligation should be accrued. For a  population of items being measured, such as warranty costs, best estimate is typically expected value, although midpoint in the range may also be used when any point in a continuous range is as likely as another. Best estimate for a single obligation may be the most likely outcome, although other possible outcomes should still be considered.</a:t>
            </a:r>
          </a:p>
          <a:p>
            <a:endParaRPr lang="en-US" dirty="0"/>
          </a:p>
          <a:p>
            <a:r>
              <a:rPr lang="en-US" dirty="0"/>
              <a:t>Once management has “demonstrably committed” (i.e., a legal or constructive obligation has been incurred) to a detailed exit plan, the general provisions of IAS 37, Provisions, Contingent Liabilities and Contingent Assets apply. Costs typically are recognized earlier than under US GAAP because IAS 37 focuses on the exit plan as a whole, rather than individual cost components of the plan. </a:t>
            </a:r>
          </a:p>
          <a:p>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624321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Revenue recognition</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a:bodyPr>
          <a:lstStyle/>
          <a:p>
            <a:r>
              <a:rPr lang="en-US" dirty="0"/>
              <a:t>Sale of goods</a:t>
            </a:r>
          </a:p>
          <a:p>
            <a:endParaRPr lang="en-US" dirty="0"/>
          </a:p>
          <a:p>
            <a:endParaRPr lang="en-US" dirty="0"/>
          </a:p>
          <a:p>
            <a:endParaRPr lang="en-US" dirty="0"/>
          </a:p>
          <a:p>
            <a:endParaRPr lang="en-US" dirty="0"/>
          </a:p>
          <a:p>
            <a:endParaRPr lang="en-US" dirty="0"/>
          </a:p>
          <a:p>
            <a:endParaRPr lang="en-US" dirty="0"/>
          </a:p>
          <a:p>
            <a:r>
              <a:rPr lang="en-US" dirty="0"/>
              <a:t>Rendering of services</a:t>
            </a:r>
          </a:p>
          <a:p>
            <a:endParaRPr lang="en-US" dirty="0"/>
          </a:p>
          <a:p>
            <a:endParaRPr lang="en-US" dirty="0"/>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Public companies must follow SAB Topic 13, Revenue Recognition, which requires that delivery has occurred (the risks and rewards of ownership have been transferred), there is persuasive evidence of an arrangement, the fee is fixed or determinable and </a:t>
            </a:r>
            <a:r>
              <a:rPr lang="en-US" dirty="0" err="1"/>
              <a:t>collectibility</a:t>
            </a:r>
            <a:r>
              <a:rPr lang="en-US" dirty="0"/>
              <a:t> is reasonably assured. </a:t>
            </a:r>
          </a:p>
          <a:p>
            <a:endParaRPr lang="en-US" dirty="0"/>
          </a:p>
          <a:p>
            <a:endParaRPr lang="en-US" dirty="0"/>
          </a:p>
          <a:p>
            <a:endParaRPr lang="en-US" dirty="0"/>
          </a:p>
          <a:p>
            <a:r>
              <a:rPr lang="en-US" dirty="0"/>
              <a:t>Certain types of service revenue, primarily relating to services sold with software, have been addressed separately in US GAAP literature. All other service revenue should follow SAB Topic 13. Application of long-term contract accounting (ASC 605-35, Revenue Recognition — Construction-Type and Production-Type Contracts) generally is not permitted for non-construction services. </a:t>
            </a:r>
          </a:p>
          <a:p>
            <a:endParaRPr lang="en-US" dirty="0"/>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endParaRPr lang="en-US" dirty="0"/>
          </a:p>
          <a:p>
            <a:r>
              <a:rPr lang="en-US" dirty="0"/>
              <a:t>Revenue is recognized only when risks and rewards of ownership have been transferred, the seller retains neither continuing managerial involvement to the degree usually associated with ownership nor effective control over the goods sold, revenues can be measured reliably, it is probable that the economic benefits will flow to the company and the costs incurred or to be incurred in respect of the transaction can be measured reliably.</a:t>
            </a:r>
          </a:p>
          <a:p>
            <a:endParaRPr lang="en-US" dirty="0"/>
          </a:p>
          <a:p>
            <a:r>
              <a:rPr lang="en-US" dirty="0"/>
              <a:t>Revenue may be recognized in accordance with long-term contract accounting whenever revenues, costs and the stage of completion can be measured reliably and it is probable that economic benefits will flow to the company. </a:t>
            </a:r>
          </a:p>
          <a:p>
            <a:endParaRPr lang="en-US" dirty="0"/>
          </a:p>
        </p:txBody>
      </p:sp>
    </p:spTree>
    <p:extLst>
      <p:ext uri="{BB962C8B-B14F-4D97-AF65-F5344CB8AC3E}">
        <p14:creationId xmlns:p14="http://schemas.microsoft.com/office/powerpoint/2010/main" val="1383684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Revenue recognition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a:bodyPr>
          <a:lstStyle/>
          <a:p>
            <a:r>
              <a:rPr lang="en-US" dirty="0"/>
              <a:t>Multiple elements</a:t>
            </a:r>
          </a:p>
          <a:p>
            <a:endParaRPr lang="en-US" dirty="0"/>
          </a:p>
          <a:p>
            <a:endParaRPr lang="en-US" dirty="0"/>
          </a:p>
          <a:p>
            <a:endParaRPr lang="en-US" dirty="0"/>
          </a:p>
          <a:p>
            <a:endParaRPr lang="en-US" dirty="0"/>
          </a:p>
          <a:p>
            <a:r>
              <a:rPr lang="en-US" dirty="0"/>
              <a:t>Deferred receipt of receivables </a:t>
            </a:r>
          </a:p>
          <a:p>
            <a:endParaRPr lang="en-US" dirty="0"/>
          </a:p>
          <a:p>
            <a:r>
              <a:rPr lang="en-US" dirty="0"/>
              <a:t>Construction contracts</a:t>
            </a:r>
          </a:p>
          <a:p>
            <a:r>
              <a:rPr lang="en-US" dirty="0"/>
              <a:t>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Specific criteria are required in order for each element to be a separate unit of accounting, including delivered elements must have standalone value. If those criteria are met, revenue for each element of the transaction may be recognized when the element is delivered.</a:t>
            </a:r>
          </a:p>
          <a:p>
            <a:endParaRPr lang="en-US" dirty="0"/>
          </a:p>
          <a:p>
            <a:r>
              <a:rPr lang="en-US" dirty="0"/>
              <a:t>Discounting to present value is required only in limited situations. </a:t>
            </a:r>
          </a:p>
          <a:p>
            <a:endParaRPr lang="en-US" dirty="0"/>
          </a:p>
          <a:p>
            <a:r>
              <a:rPr lang="en-US" dirty="0"/>
              <a:t>Construction contracts are accounted for using the percentage-of-completion method if certain criteria are met. Otherwise, the completed contract method must be used.  </a:t>
            </a:r>
          </a:p>
          <a:p>
            <a:r>
              <a:rPr lang="en-US" dirty="0"/>
              <a:t> </a:t>
            </a:r>
          </a:p>
          <a:p>
            <a:r>
              <a:rPr lang="en-US" dirty="0"/>
              <a:t>Construction contracts may be, but are not required to be, combined or segmented if certain criteria are met. </a:t>
            </a:r>
          </a:p>
          <a:p>
            <a:endParaRPr lang="en-US" dirty="0"/>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fontScale="92500" lnSpcReduction="20000"/>
          </a:bodyPr>
          <a:lstStyle/>
          <a:p>
            <a:endParaRPr lang="en-US" dirty="0"/>
          </a:p>
          <a:p>
            <a:r>
              <a:rPr lang="en-US" dirty="0"/>
              <a:t>IAS 18 requires recognition of revenue for each separately identifiable component of a single transaction if separation reflects the substance of the transaction; conversely, two or more transactions may be grouped together when their commercial effects are linked. IAS 18 does not provide specific criteria for making the determination on how to identify separate components in a single transaction. </a:t>
            </a:r>
          </a:p>
          <a:p>
            <a:endParaRPr lang="en-US" dirty="0"/>
          </a:p>
          <a:p>
            <a:r>
              <a:rPr lang="en-US" dirty="0"/>
              <a:t>Considered to be a financing agreement. The value of revenue to be recognized is determined by discounting all future receipts using an imputed rate of interest. </a:t>
            </a:r>
          </a:p>
          <a:p>
            <a:endParaRPr lang="en-US" dirty="0"/>
          </a:p>
          <a:p>
            <a:r>
              <a:rPr lang="en-US" dirty="0"/>
              <a:t>Under IAS 11, construction contracts are accounted for using the percentage-of-completion method if certain criteria are met. Otherwise, revenue recognition is limited to recoverable costs incurred. The completed contract method is not permitted. </a:t>
            </a:r>
          </a:p>
          <a:p>
            <a:endParaRPr lang="en-US" dirty="0"/>
          </a:p>
          <a:p>
            <a:r>
              <a:rPr lang="en-US" dirty="0"/>
              <a:t>Construction contracts are combined or segmented if certain criteria are met. Criteria under IFRS differ from those in US GAAP. </a:t>
            </a:r>
          </a:p>
          <a:p>
            <a:endParaRPr lang="en-US" dirty="0"/>
          </a:p>
        </p:txBody>
      </p:sp>
    </p:spTree>
    <p:extLst>
      <p:ext uri="{BB962C8B-B14F-4D97-AF65-F5344CB8AC3E}">
        <p14:creationId xmlns:p14="http://schemas.microsoft.com/office/powerpoint/2010/main" val="151707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Share-based payments</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a:bodyPr>
          <a:lstStyle/>
          <a:p>
            <a:r>
              <a:rPr lang="en-US" dirty="0"/>
              <a:t>Forfeitures</a:t>
            </a:r>
          </a:p>
          <a:p>
            <a:endParaRPr lang="en-US" dirty="0"/>
          </a:p>
          <a:p>
            <a:endParaRPr lang="en-US" dirty="0"/>
          </a:p>
          <a:p>
            <a:endParaRPr lang="en-US" dirty="0"/>
          </a:p>
          <a:p>
            <a:endParaRPr lang="en-US" dirty="0"/>
          </a:p>
          <a:p>
            <a:endParaRPr lang="en-US" dirty="0"/>
          </a:p>
          <a:p>
            <a:endParaRPr lang="en-US" dirty="0"/>
          </a:p>
          <a:p>
            <a:r>
              <a:rPr lang="en-US" dirty="0"/>
              <a:t>Performance period different from service period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Upon adopting ASU 2016-09, Compensation—Stock Compensation (Topic 718): Improvements to Employee Share-Based Payment Accounting ,3 entities will have to elect whether to account for forfeitures by (1) recognizing forfeitures of awards as they occur (e.g., when an award does not vest because the employee leaves the company) or (2) estimating the number of awards expected to be forfeited and adjusting the estimate when subsequent information indicates that the estimate is likely to change. </a:t>
            </a:r>
          </a:p>
          <a:p>
            <a:endParaRPr lang="en-US" dirty="0"/>
          </a:p>
          <a:p>
            <a:r>
              <a:rPr lang="en-US" dirty="0"/>
              <a:t>A performance condition where the performance target affects vesting can be achieved after the employee’s requisite service period. Therefore, the period of time to achieve a performance target can extend beyond the end of the service period. </a:t>
            </a:r>
          </a:p>
          <a:p>
            <a:endParaRPr lang="en-US" dirty="0"/>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endParaRPr lang="en-US" dirty="0"/>
          </a:p>
          <a:p>
            <a:r>
              <a:rPr lang="en-US" dirty="0"/>
              <a:t>There is no accounting policy election under IFRS. Initial accruals of compensation cost are based on the estimated number of instruments for which the requisite service is expected to be rendered. That estimate should be revised if subsequent information indicates that the actual number of instruments is likely to differ from previous estimates.</a:t>
            </a:r>
          </a:p>
          <a:p>
            <a:endParaRPr lang="en-US" dirty="0"/>
          </a:p>
          <a:p>
            <a:endParaRPr lang="en-US" dirty="0"/>
          </a:p>
          <a:p>
            <a:r>
              <a:rPr lang="en-US" dirty="0"/>
              <a:t>A performance condition is a vesting condition that must be met while the counterparty is rendering service. The period of time to achieve a performance condition must not extend beyond the end of the service period. If a performance target can be achieved after the employee’s requisite service period, it would be accounted for as a non-vesting condition that affects the grant date fair value of the award. </a:t>
            </a:r>
          </a:p>
          <a:p>
            <a:endParaRPr lang="en-US" dirty="0"/>
          </a:p>
        </p:txBody>
      </p:sp>
    </p:spTree>
    <p:extLst>
      <p:ext uri="{BB962C8B-B14F-4D97-AF65-F5344CB8AC3E}">
        <p14:creationId xmlns:p14="http://schemas.microsoft.com/office/powerpoint/2010/main" val="86142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57400" y="633412"/>
            <a:ext cx="8077200" cy="5591175"/>
          </a:xfrm>
          <a:prstGeom prst="rect">
            <a:avLst/>
          </a:prstGeom>
        </p:spPr>
      </p:pic>
    </p:spTree>
    <p:extLst>
      <p:ext uri="{BB962C8B-B14F-4D97-AF65-F5344CB8AC3E}">
        <p14:creationId xmlns:p14="http://schemas.microsoft.com/office/powerpoint/2010/main" val="1887274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Share-based payments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a:bodyPr>
          <a:lstStyle/>
          <a:p>
            <a:r>
              <a:rPr lang="en-US" dirty="0"/>
              <a:t>Transactions with nonemployees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The US GAAP definition of an employee focuses primarily on the common law definition of an employee. </a:t>
            </a:r>
          </a:p>
          <a:p>
            <a:endParaRPr lang="en-US" dirty="0"/>
          </a:p>
          <a:p>
            <a:endParaRPr lang="en-US" dirty="0"/>
          </a:p>
          <a:p>
            <a:r>
              <a:rPr lang="en-US" dirty="0"/>
              <a:t>The fair value of: (1) the goods or services received, or (2) the equity instruments granted, whichever is more reliably measurable, is used to value the transaction. </a:t>
            </a:r>
          </a:p>
          <a:p>
            <a:endParaRPr lang="en-US" dirty="0"/>
          </a:p>
          <a:p>
            <a:endParaRPr lang="en-US" dirty="0"/>
          </a:p>
          <a:p>
            <a:endParaRPr lang="en-US" dirty="0"/>
          </a:p>
          <a:p>
            <a:r>
              <a:rPr lang="en-US" dirty="0"/>
              <a:t>Measurement date is the earlier of: (1) the date at which a “commitment for performance” by the counterparty is reached, or (2) the date at which the counterparty’s performance is complete. </a:t>
            </a:r>
          </a:p>
          <a:p>
            <a:endParaRPr lang="en-US" dirty="0"/>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endParaRPr lang="en-US" dirty="0"/>
          </a:p>
          <a:p>
            <a:r>
              <a:rPr lang="en-US" dirty="0"/>
              <a:t>IFRS has a more general definition of an employee that includes individuals who provide services similar to those rendered by employees. </a:t>
            </a:r>
          </a:p>
          <a:p>
            <a:endParaRPr lang="en-US" dirty="0"/>
          </a:p>
          <a:p>
            <a:r>
              <a:rPr lang="en-US" dirty="0"/>
              <a:t>Fair value of the transaction should be based on the fair value of the goods or services received, and only on the fair value of the equity instruments granted in the rare circumstance that the fair value of the goods and services cannot be reliably estimated. </a:t>
            </a:r>
          </a:p>
          <a:p>
            <a:endParaRPr lang="en-US" dirty="0"/>
          </a:p>
          <a:p>
            <a:endParaRPr lang="en-US" dirty="0"/>
          </a:p>
          <a:p>
            <a:r>
              <a:rPr lang="en-US" dirty="0"/>
              <a:t>Measurement date is the date the entity obtains the goods or the counterparty renders the services. No performance commitment concept exists. </a:t>
            </a:r>
          </a:p>
          <a:p>
            <a:endParaRPr lang="en-US" dirty="0"/>
          </a:p>
        </p:txBody>
      </p:sp>
    </p:spTree>
    <p:extLst>
      <p:ext uri="{BB962C8B-B14F-4D97-AF65-F5344CB8AC3E}">
        <p14:creationId xmlns:p14="http://schemas.microsoft.com/office/powerpoint/2010/main" val="11589987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Share-based payments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a:bodyPr>
          <a:lstStyle/>
          <a:p>
            <a:r>
              <a:rPr lang="en-US" dirty="0"/>
              <a:t>Measurement and recognition of expense — awards with graded vesting features </a:t>
            </a:r>
          </a:p>
          <a:p>
            <a:endParaRPr lang="en-US" dirty="0"/>
          </a:p>
          <a:p>
            <a:endParaRPr lang="en-US" dirty="0"/>
          </a:p>
          <a:p>
            <a:r>
              <a:rPr lang="en-US" dirty="0"/>
              <a:t>Equity repurchase features at employee’s election </a:t>
            </a:r>
          </a:p>
          <a:p>
            <a:endParaRPr lang="en-US" dirty="0"/>
          </a:p>
          <a:p>
            <a:endParaRPr lang="en-US" dirty="0"/>
          </a:p>
          <a:p>
            <a:r>
              <a:rPr lang="en-US" dirty="0"/>
              <a:t>Deferred taxes</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Entities make an accounting policy election to recognize compensation cost for awards containing only service conditions either on a straight-line basis or on an accelerated basis, regardless of whether the fair value of the award is measured based on the award as a whole or for each individual tranche. </a:t>
            </a:r>
          </a:p>
          <a:p>
            <a:endParaRPr lang="en-US" dirty="0"/>
          </a:p>
          <a:p>
            <a:r>
              <a:rPr lang="en-US" dirty="0"/>
              <a:t>Liability classification is not required if employee bears risks and rewards of equity ownership for at least six months from the date the shares are issued or vest. </a:t>
            </a:r>
          </a:p>
          <a:p>
            <a:endParaRPr lang="en-US" dirty="0"/>
          </a:p>
          <a:p>
            <a:r>
              <a:rPr lang="en-US" dirty="0"/>
              <a:t>Prior to the adoption of ASU 2016-09, calculated based on the cumulative GAAP expense recognized and trued up or down upon realization of the tax benefit. After the adoption of ASU 2016-09, calculated based on the cumulative GAAP expense recognized. </a:t>
            </a:r>
          </a:p>
          <a:p>
            <a:endParaRPr lang="en-US" dirty="0"/>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endParaRPr lang="en-US" dirty="0"/>
          </a:p>
          <a:p>
            <a:r>
              <a:rPr lang="en-US" dirty="0"/>
              <a:t>Entities must recognize compensation cost on an accelerated basis and each individual tranche must be separately measured. </a:t>
            </a:r>
          </a:p>
          <a:p>
            <a:endParaRPr lang="en-US" dirty="0"/>
          </a:p>
          <a:p>
            <a:endParaRPr lang="en-US" dirty="0"/>
          </a:p>
          <a:p>
            <a:endParaRPr lang="en-US" dirty="0"/>
          </a:p>
          <a:p>
            <a:r>
              <a:rPr lang="en-US" dirty="0"/>
              <a:t>Liability classification is required (no six-month consideration exists). </a:t>
            </a:r>
          </a:p>
          <a:p>
            <a:endParaRPr lang="en-US" dirty="0"/>
          </a:p>
          <a:p>
            <a:r>
              <a:rPr lang="en-US" dirty="0"/>
              <a:t>Calculated based on the estimated tax deduction determined at each reporting date (e.g., intrinsic value). </a:t>
            </a:r>
          </a:p>
          <a:p>
            <a:endParaRPr lang="en-US" dirty="0"/>
          </a:p>
        </p:txBody>
      </p:sp>
    </p:spTree>
    <p:extLst>
      <p:ext uri="{BB962C8B-B14F-4D97-AF65-F5344CB8AC3E}">
        <p14:creationId xmlns:p14="http://schemas.microsoft.com/office/powerpoint/2010/main" val="4117336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Share-based payments (cont’d)</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Modification of vesting terms that are improbable of achievement </a:t>
            </a:r>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Prior to the adoption of ASU 2016-09, if the tax benefit exceeds the deferred tax asset, the excess (windfall benefit) is credited directly to shareholders equity. Any shortfall of the tax benefit below the deferred tax asset is charged to shareholders equity to the extent of prior windfall benefits, and to tax expense thereafter.</a:t>
            </a:r>
          </a:p>
          <a:p>
            <a:r>
              <a:rPr lang="en-US" dirty="0"/>
              <a:t>After the adoption of ASU 2016-09, entities will recognize all excess tax benefits and tax deficiencies by recording them as income tax expense or benefit in the income statement. </a:t>
            </a:r>
          </a:p>
          <a:p>
            <a:endParaRPr lang="en-US" dirty="0"/>
          </a:p>
          <a:p>
            <a:r>
              <a:rPr lang="en-US" dirty="0"/>
              <a:t>If an award is modified such that the service or performance condition, which was previously improbable of achievement, is probable of achievement as a result of the modification, the compensation cost is based on the fair value of the modified award at the modification date. Grant date fair value of the original award is not recognized. </a:t>
            </a:r>
          </a:p>
          <a:p>
            <a:endParaRPr lang="en-US" dirty="0"/>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lnSpcReduction="10000"/>
          </a:bodyPr>
          <a:lstStyle/>
          <a:p>
            <a:endParaRPr lang="en-US" dirty="0"/>
          </a:p>
          <a:p>
            <a:r>
              <a:rPr lang="en-US" dirty="0"/>
              <a:t>If the tax deduction exceeds cumulative compensation cost for an individual award, deferred tax based on the excess is credited to shareholders’ equity. If the tax deduction is less than or equal to cumulative compensation cost for an individual award, deferred taxes are recorded in income.</a:t>
            </a:r>
          </a:p>
          <a:p>
            <a:endParaRPr lang="en-US" dirty="0"/>
          </a:p>
          <a:p>
            <a:endParaRPr lang="en-US" dirty="0"/>
          </a:p>
          <a:p>
            <a:endParaRPr lang="en-US" dirty="0"/>
          </a:p>
          <a:p>
            <a:endParaRPr lang="en-US" dirty="0"/>
          </a:p>
          <a:p>
            <a:r>
              <a:rPr lang="en-US" dirty="0"/>
              <a:t>Compensation cost is the grant date fair value of the award, together with any incremental fair value at the modification date. The determination of whether the original grant date fair value affects the accounting is based on the ultimate outcome (i.e., whether the original or modified conditions are met) rather than the probability of vesting as of the modification date. </a:t>
            </a:r>
          </a:p>
          <a:p>
            <a:endParaRPr lang="en-US" dirty="0"/>
          </a:p>
        </p:txBody>
      </p:sp>
    </p:spTree>
    <p:extLst>
      <p:ext uri="{BB962C8B-B14F-4D97-AF65-F5344CB8AC3E}">
        <p14:creationId xmlns:p14="http://schemas.microsoft.com/office/powerpoint/2010/main" val="3212564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Employee benefits other than share-based payments</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a:bodyPr>
          <a:lstStyle/>
          <a:p>
            <a:r>
              <a:rPr lang="en-US" dirty="0"/>
              <a:t>Actuarial method used for defined benefit plans </a:t>
            </a:r>
          </a:p>
          <a:p>
            <a:endParaRPr lang="en-US" dirty="0"/>
          </a:p>
          <a:p>
            <a:r>
              <a:rPr lang="en-US" dirty="0"/>
              <a:t>Calculation of the expected return on plan assets </a:t>
            </a:r>
          </a:p>
          <a:p>
            <a:endParaRPr lang="en-US" dirty="0"/>
          </a:p>
          <a:p>
            <a:endParaRPr lang="en-US" dirty="0"/>
          </a:p>
          <a:p>
            <a:endParaRPr lang="en-US" dirty="0"/>
          </a:p>
          <a:p>
            <a:r>
              <a:rPr lang="en-US" dirty="0"/>
              <a:t>Treatment of actuarial gains and losses  </a:t>
            </a:r>
          </a:p>
          <a:p>
            <a:endParaRPr lang="en-US" dirty="0"/>
          </a:p>
          <a:p>
            <a:endParaRPr lang="en-US" dirty="0"/>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Different methods are required depending on the characteristics of the plan’s benefit formula.  </a:t>
            </a:r>
          </a:p>
          <a:p>
            <a:endParaRPr lang="en-US" dirty="0"/>
          </a:p>
          <a:p>
            <a:r>
              <a:rPr lang="en-US" dirty="0"/>
              <a:t>Calculated using the expected </a:t>
            </a:r>
            <a:r>
              <a:rPr lang="en-US" dirty="0" err="1"/>
              <a:t>longterm</a:t>
            </a:r>
            <a:r>
              <a:rPr lang="en-US" dirty="0"/>
              <a:t> rate of return on invested assets and the market-related value of the assets (based on either the fair value of plan assets at the measurement date or a “calculated value” that smooths changes in fair value over a period not to exceed five years, at the employer’s election). </a:t>
            </a:r>
          </a:p>
          <a:p>
            <a:endParaRPr lang="en-US" dirty="0"/>
          </a:p>
          <a:p>
            <a:r>
              <a:rPr lang="en-US" dirty="0"/>
              <a:t>May be recognized in net income as they occur or deferred in other comprehensive income and subsequently amortized to net income through a corridor approach.  </a:t>
            </a:r>
          </a:p>
          <a:p>
            <a:endParaRPr lang="en-US" dirty="0"/>
          </a:p>
          <a:p>
            <a:endParaRPr lang="en-US" dirty="0"/>
          </a:p>
          <a:p>
            <a:endParaRPr lang="en-US" dirty="0"/>
          </a:p>
          <a:p>
            <a:endParaRPr lang="en-US" dirty="0"/>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endParaRPr lang="en-US" dirty="0"/>
          </a:p>
          <a:p>
            <a:r>
              <a:rPr lang="en-US" dirty="0"/>
              <a:t>Projected unit credit method is required in all cases. </a:t>
            </a:r>
          </a:p>
          <a:p>
            <a:endParaRPr lang="en-US" dirty="0"/>
          </a:p>
          <a:p>
            <a:r>
              <a:rPr lang="en-US" dirty="0"/>
              <a:t>A concept of an expected return on plan assets does not exist in IFRS. A “net interest” expense (income) on the net defined benefit liability (asset) is recognized as a component of defined benefit cost, based on the discount rate used to determine the obligation. </a:t>
            </a:r>
          </a:p>
          <a:p>
            <a:endParaRPr lang="en-US" dirty="0"/>
          </a:p>
          <a:p>
            <a:endParaRPr lang="en-US" dirty="0"/>
          </a:p>
          <a:p>
            <a:r>
              <a:rPr lang="en-US" dirty="0"/>
              <a:t>Must be recognized immediately in other comprehensive income. Gains and losses are not subsequently recognized in net income. </a:t>
            </a:r>
          </a:p>
          <a:p>
            <a:endParaRPr lang="en-US" dirty="0"/>
          </a:p>
          <a:p>
            <a:endParaRPr lang="en-US" dirty="0"/>
          </a:p>
        </p:txBody>
      </p:sp>
    </p:spTree>
    <p:extLst>
      <p:ext uri="{BB962C8B-B14F-4D97-AF65-F5344CB8AC3E}">
        <p14:creationId xmlns:p14="http://schemas.microsoft.com/office/powerpoint/2010/main" val="251311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F85F-2DB8-4B6B-9A78-B30C9127BB82}"/>
              </a:ext>
            </a:extLst>
          </p:cNvPr>
          <p:cNvSpPr>
            <a:spLocks noGrp="1"/>
          </p:cNvSpPr>
          <p:nvPr>
            <p:ph type="title"/>
          </p:nvPr>
        </p:nvSpPr>
        <p:spPr>
          <a:xfrm>
            <a:off x="1127918" y="123713"/>
            <a:ext cx="9905998" cy="501585"/>
          </a:xfrm>
        </p:spPr>
        <p:txBody>
          <a:bodyPr>
            <a:normAutofit/>
          </a:bodyPr>
          <a:lstStyle/>
          <a:p>
            <a:r>
              <a:rPr lang="en-US" sz="2000" b="1" dirty="0">
                <a:solidFill>
                  <a:schemeClr val="bg1"/>
                </a:solidFill>
              </a:rPr>
              <a:t>Employee benefits other than share-based payments (</a:t>
            </a:r>
            <a:r>
              <a:rPr lang="en-US" sz="2000" b="1" dirty="0" err="1">
                <a:solidFill>
                  <a:schemeClr val="bg1"/>
                </a:solidFill>
              </a:rPr>
              <a:t>cont’D</a:t>
            </a:r>
            <a:r>
              <a:rPr lang="en-US" sz="2000" b="1" dirty="0">
                <a:solidFill>
                  <a:schemeClr val="bg1"/>
                </a:solidFill>
              </a:rPr>
              <a:t>)</a:t>
            </a:r>
          </a:p>
        </p:txBody>
      </p:sp>
      <p:sp>
        <p:nvSpPr>
          <p:cNvPr id="4" name="Text Placeholder 3">
            <a:extLst>
              <a:ext uri="{FF2B5EF4-FFF2-40B4-BE49-F238E27FC236}">
                <a16:creationId xmlns:a16="http://schemas.microsoft.com/office/drawing/2014/main" id="{BCAB1E33-4BD1-4B2E-AA0F-E3CA5E572BAF}"/>
              </a:ext>
            </a:extLst>
          </p:cNvPr>
          <p:cNvSpPr>
            <a:spLocks noGrp="1"/>
          </p:cNvSpPr>
          <p:nvPr>
            <p:ph type="body" sz="half" idx="15"/>
          </p:nvPr>
        </p:nvSpPr>
        <p:spPr>
          <a:xfrm>
            <a:off x="909021" y="1597511"/>
            <a:ext cx="2076227" cy="5099124"/>
          </a:xfrm>
        </p:spPr>
        <p:txBody>
          <a:bodyPr>
            <a:normAutofit/>
          </a:bodyPr>
          <a:lstStyle/>
          <a:p>
            <a:endParaRPr lang="en-US" dirty="0"/>
          </a:p>
        </p:txBody>
      </p:sp>
      <p:sp>
        <p:nvSpPr>
          <p:cNvPr id="5" name="Text Placeholder 4">
            <a:extLst>
              <a:ext uri="{FF2B5EF4-FFF2-40B4-BE49-F238E27FC236}">
                <a16:creationId xmlns:a16="http://schemas.microsoft.com/office/drawing/2014/main" id="{0720D3CC-88D8-4A52-B324-A4FE278E7DE5}"/>
              </a:ext>
            </a:extLst>
          </p:cNvPr>
          <p:cNvSpPr>
            <a:spLocks noGrp="1"/>
          </p:cNvSpPr>
          <p:nvPr>
            <p:ph type="body" sz="quarter" idx="3"/>
          </p:nvPr>
        </p:nvSpPr>
        <p:spPr>
          <a:xfrm>
            <a:off x="3299357" y="812836"/>
            <a:ext cx="3184385" cy="501585"/>
          </a:xfrm>
        </p:spPr>
        <p:txBody>
          <a:bodyPr/>
          <a:lstStyle/>
          <a:p>
            <a:r>
              <a:rPr lang="en-US" dirty="0"/>
              <a:t>US GAAP</a:t>
            </a:r>
          </a:p>
        </p:txBody>
      </p:sp>
      <p:sp>
        <p:nvSpPr>
          <p:cNvPr id="6" name="Text Placeholder 5">
            <a:extLst>
              <a:ext uri="{FF2B5EF4-FFF2-40B4-BE49-F238E27FC236}">
                <a16:creationId xmlns:a16="http://schemas.microsoft.com/office/drawing/2014/main" id="{51F56007-0700-40FB-81B6-FD4E39DE8C0C}"/>
              </a:ext>
            </a:extLst>
          </p:cNvPr>
          <p:cNvSpPr>
            <a:spLocks noGrp="1"/>
          </p:cNvSpPr>
          <p:nvPr>
            <p:ph type="body" sz="half" idx="16"/>
          </p:nvPr>
        </p:nvSpPr>
        <p:spPr>
          <a:xfrm>
            <a:off x="3245568" y="1545709"/>
            <a:ext cx="4580619" cy="5419867"/>
          </a:xfrm>
        </p:spPr>
        <p:txBody>
          <a:bodyPr>
            <a:normAutofit/>
          </a:bodyPr>
          <a:lstStyle/>
          <a:p>
            <a:r>
              <a:rPr lang="en-US" dirty="0"/>
              <a:t>Different methods are required depending on the characteristics of the plan’s benefit formula.  </a:t>
            </a:r>
          </a:p>
          <a:p>
            <a:endParaRPr lang="en-US" dirty="0"/>
          </a:p>
          <a:p>
            <a:r>
              <a:rPr lang="en-US" dirty="0"/>
              <a:t>Calculated using the expected </a:t>
            </a:r>
            <a:r>
              <a:rPr lang="en-US" dirty="0" err="1"/>
              <a:t>longterm</a:t>
            </a:r>
            <a:r>
              <a:rPr lang="en-US" dirty="0"/>
              <a:t> rate of return on invested assets and the market-related value of the assets (based on either the fair value of plan assets at the measurement date or a “calculated value” that smooths changes in fair value over a period not to exceed five years, at the employer’s election). </a:t>
            </a:r>
          </a:p>
          <a:p>
            <a:endParaRPr lang="en-US" dirty="0"/>
          </a:p>
          <a:p>
            <a:r>
              <a:rPr lang="en-US" dirty="0"/>
              <a:t>May be recognized in net income as they occur or deferred in other comprehensive income and subsequently amortized to net income through a corridor approach.  </a:t>
            </a:r>
          </a:p>
          <a:p>
            <a:endParaRPr lang="en-US" dirty="0"/>
          </a:p>
          <a:p>
            <a:endParaRPr lang="en-US" dirty="0"/>
          </a:p>
          <a:p>
            <a:endParaRPr lang="en-US" dirty="0"/>
          </a:p>
          <a:p>
            <a:endParaRPr lang="en-US" dirty="0"/>
          </a:p>
        </p:txBody>
      </p:sp>
      <p:sp>
        <p:nvSpPr>
          <p:cNvPr id="7" name="Text Placeholder 6">
            <a:extLst>
              <a:ext uri="{FF2B5EF4-FFF2-40B4-BE49-F238E27FC236}">
                <a16:creationId xmlns:a16="http://schemas.microsoft.com/office/drawing/2014/main" id="{0C23E37F-C7C5-4F67-A166-AB3481543FFE}"/>
              </a:ext>
            </a:extLst>
          </p:cNvPr>
          <p:cNvSpPr>
            <a:spLocks noGrp="1"/>
          </p:cNvSpPr>
          <p:nvPr>
            <p:ph type="body" sz="quarter" idx="13"/>
          </p:nvPr>
        </p:nvSpPr>
        <p:spPr>
          <a:xfrm>
            <a:off x="7960020" y="842429"/>
            <a:ext cx="3194968" cy="442398"/>
          </a:xfrm>
        </p:spPr>
        <p:txBody>
          <a:bodyPr/>
          <a:lstStyle/>
          <a:p>
            <a:r>
              <a:rPr lang="en-US" dirty="0"/>
              <a:t>IFRS</a:t>
            </a:r>
          </a:p>
        </p:txBody>
      </p:sp>
      <p:sp>
        <p:nvSpPr>
          <p:cNvPr id="8" name="Text Placeholder 7">
            <a:extLst>
              <a:ext uri="{FF2B5EF4-FFF2-40B4-BE49-F238E27FC236}">
                <a16:creationId xmlns:a16="http://schemas.microsoft.com/office/drawing/2014/main" id="{59050882-5ACC-470A-8EE8-FF8ABF8129B3}"/>
              </a:ext>
            </a:extLst>
          </p:cNvPr>
          <p:cNvSpPr>
            <a:spLocks noGrp="1"/>
          </p:cNvSpPr>
          <p:nvPr>
            <p:ph type="body" sz="half" idx="17"/>
          </p:nvPr>
        </p:nvSpPr>
        <p:spPr>
          <a:xfrm>
            <a:off x="7918066" y="1300252"/>
            <a:ext cx="4189666" cy="5419867"/>
          </a:xfrm>
        </p:spPr>
        <p:txBody>
          <a:bodyPr>
            <a:normAutofit/>
          </a:bodyPr>
          <a:lstStyle/>
          <a:p>
            <a:endParaRPr lang="en-US" dirty="0"/>
          </a:p>
          <a:p>
            <a:r>
              <a:rPr lang="en-US" dirty="0"/>
              <a:t>Projected unit credit method is required in all cases. </a:t>
            </a:r>
          </a:p>
          <a:p>
            <a:endParaRPr lang="en-US" dirty="0"/>
          </a:p>
          <a:p>
            <a:r>
              <a:rPr lang="en-US" dirty="0"/>
              <a:t>A concept of an expected return on plan assets does not exist in IFRS. A “net interest” expense (income) on the net defined benefit liability (asset) is recognized as a component of defined benefit cost, based on the discount rate used to determine the obligation. </a:t>
            </a:r>
          </a:p>
          <a:p>
            <a:endParaRPr lang="en-US" dirty="0"/>
          </a:p>
          <a:p>
            <a:endParaRPr lang="en-US" dirty="0"/>
          </a:p>
          <a:p>
            <a:r>
              <a:rPr lang="en-US" dirty="0"/>
              <a:t>Must be recognized immediately in other comprehensive income. Gains and losses are not subsequently recognized in net income. </a:t>
            </a:r>
          </a:p>
          <a:p>
            <a:endParaRPr lang="en-US" dirty="0"/>
          </a:p>
          <a:p>
            <a:endParaRPr lang="en-US" dirty="0"/>
          </a:p>
        </p:txBody>
      </p:sp>
    </p:spTree>
    <p:extLst>
      <p:ext uri="{BB962C8B-B14F-4D97-AF65-F5344CB8AC3E}">
        <p14:creationId xmlns:p14="http://schemas.microsoft.com/office/powerpoint/2010/main" val="125729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a:extLst>
              <a:ext uri="{FF2B5EF4-FFF2-40B4-BE49-F238E27FC236}">
                <a16:creationId xmlns:a16="http://schemas.microsoft.com/office/drawing/2014/main" id="{16C3DFEF-5BCE-4199-8796-E1376AA8B1D3}"/>
              </a:ext>
            </a:extLst>
          </p:cNvPr>
          <p:cNvSpPr>
            <a:spLocks noGrp="1"/>
          </p:cNvSpPr>
          <p:nvPr>
            <p:ph type="sldNum" sz="quarter" idx="11"/>
          </p:nvPr>
        </p:nvSpPr>
        <p:spPr>
          <a:noFill/>
        </p:spPr>
        <p:txBody>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a:buSzTx/>
            </a:pPr>
            <a:fld id="{28286692-554C-43F9-8C9B-93DDE7FA2015}" type="slidenum">
              <a:rPr lang="en-US" altLang="en-US">
                <a:solidFill>
                  <a:schemeClr val="tx1"/>
                </a:solidFill>
              </a:rPr>
              <a:pPr>
                <a:buSzTx/>
              </a:pPr>
              <a:t>7</a:t>
            </a:fld>
            <a:endParaRPr lang="en-US" altLang="en-US" dirty="0">
              <a:solidFill>
                <a:schemeClr val="tx1"/>
              </a:solidFill>
            </a:endParaRPr>
          </a:p>
        </p:txBody>
      </p:sp>
      <p:sp>
        <p:nvSpPr>
          <p:cNvPr id="9219" name="Rectangle 3">
            <a:extLst>
              <a:ext uri="{FF2B5EF4-FFF2-40B4-BE49-F238E27FC236}">
                <a16:creationId xmlns:a16="http://schemas.microsoft.com/office/drawing/2014/main" id="{C103075A-195A-429A-933D-6D793264EC82}"/>
              </a:ext>
            </a:extLst>
          </p:cNvPr>
          <p:cNvSpPr>
            <a:spLocks noChangeArrowheads="1"/>
          </p:cNvSpPr>
          <p:nvPr/>
        </p:nvSpPr>
        <p:spPr bwMode="auto">
          <a:xfrm>
            <a:off x="2438400" y="6573838"/>
            <a:ext cx="4254500" cy="33655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eaLnBrk="1" hangingPunct="1">
              <a:buSzTx/>
            </a:pPr>
            <a:endParaRPr lang="en-US" altLang="en-US" sz="1600" dirty="0">
              <a:solidFill>
                <a:schemeClr val="tx1"/>
              </a:solidFill>
            </a:endParaRPr>
          </a:p>
        </p:txBody>
      </p:sp>
      <p:sp>
        <p:nvSpPr>
          <p:cNvPr id="9221" name="Text Box 5">
            <a:extLst>
              <a:ext uri="{FF2B5EF4-FFF2-40B4-BE49-F238E27FC236}">
                <a16:creationId xmlns:a16="http://schemas.microsoft.com/office/drawing/2014/main" id="{A7C3AB80-7B9D-4250-ACCB-CDA9CAF41F08}"/>
              </a:ext>
            </a:extLst>
          </p:cNvPr>
          <p:cNvSpPr txBox="1">
            <a:spLocks noChangeArrowheads="1"/>
          </p:cNvSpPr>
          <p:nvPr/>
        </p:nvSpPr>
        <p:spPr bwMode="auto">
          <a:xfrm>
            <a:off x="1438760" y="6166643"/>
            <a:ext cx="4918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eaLnBrk="1" hangingPunct="1">
              <a:spcBef>
                <a:spcPct val="50000"/>
              </a:spcBef>
              <a:buSzTx/>
            </a:pPr>
            <a:r>
              <a:rPr lang="en-GB" altLang="en-US" sz="1000" dirty="0">
                <a:solidFill>
                  <a:schemeClr val="tx1"/>
                </a:solidFill>
              </a:rPr>
              <a:t>Countries seeking convergence with the IASB on pursuing adoption of IFRSs</a:t>
            </a:r>
          </a:p>
        </p:txBody>
      </p:sp>
      <p:sp>
        <p:nvSpPr>
          <p:cNvPr id="9222" name="Text Box 6">
            <a:extLst>
              <a:ext uri="{FF2B5EF4-FFF2-40B4-BE49-F238E27FC236}">
                <a16:creationId xmlns:a16="http://schemas.microsoft.com/office/drawing/2014/main" id="{C66F3250-34BF-46B9-BCB8-DA4F445B2F4A}"/>
              </a:ext>
            </a:extLst>
          </p:cNvPr>
          <p:cNvSpPr txBox="1">
            <a:spLocks noChangeArrowheads="1"/>
          </p:cNvSpPr>
          <p:nvPr/>
        </p:nvSpPr>
        <p:spPr bwMode="auto">
          <a:xfrm>
            <a:off x="1438761" y="5943599"/>
            <a:ext cx="4918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eaLnBrk="1" hangingPunct="1">
              <a:spcBef>
                <a:spcPct val="50000"/>
              </a:spcBef>
              <a:buSzTx/>
            </a:pPr>
            <a:r>
              <a:rPr lang="en-GB" altLang="en-US" sz="1000" dirty="0">
                <a:solidFill>
                  <a:schemeClr val="tx1"/>
                </a:solidFill>
              </a:rPr>
              <a:t>Countries that require or permit IFRSs</a:t>
            </a:r>
          </a:p>
        </p:txBody>
      </p:sp>
      <p:sp>
        <p:nvSpPr>
          <p:cNvPr id="9223" name="Rectangle 59">
            <a:extLst>
              <a:ext uri="{FF2B5EF4-FFF2-40B4-BE49-F238E27FC236}">
                <a16:creationId xmlns:a16="http://schemas.microsoft.com/office/drawing/2014/main" id="{DAB60C47-A8A5-4B64-A74F-F861CE456A18}"/>
              </a:ext>
            </a:extLst>
          </p:cNvPr>
          <p:cNvSpPr>
            <a:spLocks noChangeArrowheads="1"/>
          </p:cNvSpPr>
          <p:nvPr/>
        </p:nvSpPr>
        <p:spPr bwMode="black">
          <a:xfrm>
            <a:off x="1684338" y="76200"/>
            <a:ext cx="8805862"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buSzPct val="90000"/>
              <a:defRPr>
                <a:solidFill>
                  <a:schemeClr val="folHlink"/>
                </a:solidFill>
                <a:latin typeface="Arial" panose="020B0604020202020204" pitchFamily="34" charset="0"/>
                <a:cs typeface="Arial" panose="020B0604020202020204" pitchFamily="34" charset="0"/>
              </a:defRPr>
            </a:lvl1pPr>
            <a:lvl2pPr marL="742950" indent="-285750">
              <a:buSzPct val="90000"/>
              <a:defRPr>
                <a:solidFill>
                  <a:schemeClr val="folHlink"/>
                </a:solidFill>
                <a:latin typeface="Arial" panose="020B0604020202020204" pitchFamily="34" charset="0"/>
                <a:cs typeface="Arial" panose="020B0604020202020204" pitchFamily="34" charset="0"/>
              </a:defRPr>
            </a:lvl2pPr>
            <a:lvl3pPr marL="1143000" indent="-228600">
              <a:buSzPct val="90000"/>
              <a:defRPr>
                <a:solidFill>
                  <a:schemeClr val="folHlink"/>
                </a:solidFill>
                <a:latin typeface="Arial" panose="020B0604020202020204" pitchFamily="34" charset="0"/>
                <a:cs typeface="Arial" panose="020B0604020202020204" pitchFamily="34" charset="0"/>
              </a:defRPr>
            </a:lvl3pPr>
            <a:lvl4pPr marL="1600200" indent="-228600">
              <a:buSzPct val="90000"/>
              <a:defRPr>
                <a:solidFill>
                  <a:schemeClr val="folHlink"/>
                </a:solidFill>
                <a:latin typeface="Arial" panose="020B0604020202020204" pitchFamily="34" charset="0"/>
                <a:cs typeface="Arial" panose="020B0604020202020204" pitchFamily="34" charset="0"/>
              </a:defRPr>
            </a:lvl4pPr>
            <a:lvl5pPr marL="2057400" indent="-228600">
              <a:buSzPct val="90000"/>
              <a:defRPr>
                <a:solidFill>
                  <a:schemeClr val="folHlink"/>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SzPct val="90000"/>
              <a:defRPr>
                <a:solidFill>
                  <a:schemeClr val="folHlink"/>
                </a:solidFill>
                <a:latin typeface="Arial" panose="020B0604020202020204" pitchFamily="34" charset="0"/>
                <a:cs typeface="Arial" panose="020B0604020202020204" pitchFamily="34" charset="0"/>
              </a:defRPr>
            </a:lvl9pPr>
          </a:lstStyle>
          <a:p>
            <a:pPr eaLnBrk="1" hangingPunct="1">
              <a:buSzTx/>
            </a:pPr>
            <a:r>
              <a:rPr lang="en-US" altLang="en-US" sz="3200" b="1" dirty="0"/>
              <a:t>IFRS Developments – What’s the big deal</a:t>
            </a:r>
            <a:endParaRPr lang="en-GB" altLang="en-US" sz="3200" b="1" dirty="0"/>
          </a:p>
        </p:txBody>
      </p:sp>
      <p:sp>
        <p:nvSpPr>
          <p:cNvPr id="9224" name="Rectangle 60">
            <a:extLst>
              <a:ext uri="{FF2B5EF4-FFF2-40B4-BE49-F238E27FC236}">
                <a16:creationId xmlns:a16="http://schemas.microsoft.com/office/drawing/2014/main" id="{D41565BB-59C3-4A69-A48A-51434D160A9E}"/>
              </a:ext>
            </a:extLst>
          </p:cNvPr>
          <p:cNvSpPr>
            <a:spLocks noChangeArrowheads="1"/>
          </p:cNvSpPr>
          <p:nvPr/>
        </p:nvSpPr>
        <p:spPr bwMode="auto">
          <a:xfrm>
            <a:off x="1684338" y="849313"/>
            <a:ext cx="7918450" cy="957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695325">
              <a:spcBef>
                <a:spcPct val="20000"/>
              </a:spcBef>
              <a:spcAft>
                <a:spcPct val="20000"/>
              </a:spcAft>
              <a:buSzPct val="90000"/>
              <a:buFont typeface="Arial" panose="020B0604020202020204" pitchFamily="34" charset="0"/>
              <a:defRPr sz="2400">
                <a:solidFill>
                  <a:schemeClr val="bg2"/>
                </a:solidFill>
                <a:latin typeface="Arial" panose="020B0604020202020204" pitchFamily="34" charset="0"/>
                <a:cs typeface="Arial" panose="020B0604020202020204" pitchFamily="34" charset="0"/>
              </a:defRPr>
            </a:lvl1pPr>
            <a:lvl2pPr marL="344488" indent="-342900" defTabSz="695325">
              <a:spcAft>
                <a:spcPct val="20000"/>
              </a:spcAft>
              <a:buChar char="•"/>
              <a:defRPr sz="2400">
                <a:solidFill>
                  <a:schemeClr val="bg2"/>
                </a:solidFill>
                <a:latin typeface="Arial" panose="020B0604020202020204" pitchFamily="34" charset="0"/>
                <a:cs typeface="Arial" panose="020B0604020202020204" pitchFamily="34" charset="0"/>
              </a:defRPr>
            </a:lvl2pPr>
            <a:lvl3pPr marL="688975" indent="-342900" defTabSz="695325">
              <a:spcAft>
                <a:spcPct val="20000"/>
              </a:spcAft>
              <a:buFont typeface="Arial" panose="020B0604020202020204" pitchFamily="34" charset="0"/>
              <a:buChar char="-"/>
              <a:defRPr sz="2400">
                <a:solidFill>
                  <a:schemeClr val="bg2"/>
                </a:solidFill>
                <a:latin typeface="Arial" panose="020B0604020202020204" pitchFamily="34" charset="0"/>
                <a:cs typeface="Arial" panose="020B0604020202020204" pitchFamily="34" charset="0"/>
              </a:defRPr>
            </a:lvl3pPr>
            <a:lvl4pPr marL="1031875" indent="-341313" defTabSz="695325">
              <a:spcAft>
                <a:spcPct val="20000"/>
              </a:spcAft>
              <a:buChar char="•"/>
              <a:defRPr sz="2400">
                <a:solidFill>
                  <a:schemeClr val="bg2"/>
                </a:solidFill>
                <a:latin typeface="Arial" panose="020B0604020202020204" pitchFamily="34" charset="0"/>
                <a:cs typeface="Arial" panose="020B0604020202020204" pitchFamily="34" charset="0"/>
              </a:defRPr>
            </a:lvl4pPr>
            <a:lvl5pPr marL="1376363" indent="-342900" defTabSz="695325">
              <a:spcAft>
                <a:spcPct val="20000"/>
              </a:spcAft>
              <a:buFont typeface="Arial" panose="020B0604020202020204" pitchFamily="34" charset="0"/>
              <a:buChar char="-"/>
              <a:defRPr sz="2400">
                <a:solidFill>
                  <a:schemeClr val="bg2"/>
                </a:solidFill>
                <a:latin typeface="Arial" panose="020B0604020202020204" pitchFamily="34" charset="0"/>
                <a:cs typeface="Arial" panose="020B0604020202020204" pitchFamily="34" charset="0"/>
              </a:defRPr>
            </a:lvl5pPr>
            <a:lvl6pPr marL="1833563" indent="-342900" defTabSz="695325" eaLnBrk="0" fontAlgn="base" hangingPunct="0">
              <a:spcBef>
                <a:spcPct val="0"/>
              </a:spcBef>
              <a:spcAft>
                <a:spcPct val="20000"/>
              </a:spcAft>
              <a:buFont typeface="Arial" panose="020B0604020202020204" pitchFamily="34" charset="0"/>
              <a:buChar char="-"/>
              <a:defRPr sz="2400">
                <a:solidFill>
                  <a:schemeClr val="bg2"/>
                </a:solidFill>
                <a:latin typeface="Arial" panose="020B0604020202020204" pitchFamily="34" charset="0"/>
                <a:cs typeface="Arial" panose="020B0604020202020204" pitchFamily="34" charset="0"/>
              </a:defRPr>
            </a:lvl6pPr>
            <a:lvl7pPr marL="2290763" indent="-342900" defTabSz="695325" eaLnBrk="0" fontAlgn="base" hangingPunct="0">
              <a:spcBef>
                <a:spcPct val="0"/>
              </a:spcBef>
              <a:spcAft>
                <a:spcPct val="20000"/>
              </a:spcAft>
              <a:buFont typeface="Arial" panose="020B0604020202020204" pitchFamily="34" charset="0"/>
              <a:buChar char="-"/>
              <a:defRPr sz="2400">
                <a:solidFill>
                  <a:schemeClr val="bg2"/>
                </a:solidFill>
                <a:latin typeface="Arial" panose="020B0604020202020204" pitchFamily="34" charset="0"/>
                <a:cs typeface="Arial" panose="020B0604020202020204" pitchFamily="34" charset="0"/>
              </a:defRPr>
            </a:lvl7pPr>
            <a:lvl8pPr marL="2747963" indent="-342900" defTabSz="695325" eaLnBrk="0" fontAlgn="base" hangingPunct="0">
              <a:spcBef>
                <a:spcPct val="0"/>
              </a:spcBef>
              <a:spcAft>
                <a:spcPct val="20000"/>
              </a:spcAft>
              <a:buFont typeface="Arial" panose="020B0604020202020204" pitchFamily="34" charset="0"/>
              <a:buChar char="-"/>
              <a:defRPr sz="2400">
                <a:solidFill>
                  <a:schemeClr val="bg2"/>
                </a:solidFill>
                <a:latin typeface="Arial" panose="020B0604020202020204" pitchFamily="34" charset="0"/>
                <a:cs typeface="Arial" panose="020B0604020202020204" pitchFamily="34" charset="0"/>
              </a:defRPr>
            </a:lvl8pPr>
            <a:lvl9pPr marL="3205163" indent="-342900" defTabSz="695325" eaLnBrk="0" fontAlgn="base" hangingPunct="0">
              <a:spcBef>
                <a:spcPct val="0"/>
              </a:spcBef>
              <a:spcAft>
                <a:spcPct val="20000"/>
              </a:spcAft>
              <a:buFont typeface="Arial" panose="020B0604020202020204" pitchFamily="34" charset="0"/>
              <a:buChar char="-"/>
              <a:defRPr sz="2400">
                <a:solidFill>
                  <a:schemeClr val="bg2"/>
                </a:solidFill>
                <a:latin typeface="Arial" panose="020B0604020202020204" pitchFamily="34" charset="0"/>
                <a:cs typeface="Arial" panose="020B0604020202020204" pitchFamily="34" charset="0"/>
              </a:defRPr>
            </a:lvl9pPr>
          </a:lstStyle>
          <a:p>
            <a:pPr lvl="1" eaLnBrk="1" hangingPunct="1">
              <a:buClr>
                <a:schemeClr val="bg2"/>
              </a:buClr>
              <a:buFontTx/>
              <a:buNone/>
            </a:pPr>
            <a:r>
              <a:rPr lang="en-US" altLang="en-US" sz="1400" b="1" u="sng" dirty="0">
                <a:solidFill>
                  <a:schemeClr val="tx1"/>
                </a:solidFill>
              </a:rPr>
              <a:t>The Momentum Towards Global IFRS Adoption</a:t>
            </a:r>
          </a:p>
          <a:p>
            <a:pPr eaLnBrk="1" hangingPunct="1">
              <a:spcBef>
                <a:spcPct val="0"/>
              </a:spcBef>
              <a:buClr>
                <a:schemeClr val="bg2"/>
              </a:buClr>
            </a:pPr>
            <a:r>
              <a:rPr lang="en-US" altLang="en-US" sz="1400" dirty="0">
                <a:solidFill>
                  <a:schemeClr val="tx1"/>
                </a:solidFill>
              </a:rPr>
              <a:t>More than 100 countries require or permit the use of International Financial Reporting Standards (IFRSs), or are converging with the IASB’s standards.</a:t>
            </a:r>
          </a:p>
        </p:txBody>
      </p:sp>
      <p:pic>
        <p:nvPicPr>
          <p:cNvPr id="9225" name="Picture 61">
            <a:extLst>
              <a:ext uri="{FF2B5EF4-FFF2-40B4-BE49-F238E27FC236}">
                <a16:creationId xmlns:a16="http://schemas.microsoft.com/office/drawing/2014/main" id="{900B542E-D69F-45FA-8477-E4D47F2F8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8954" t="5453" r="2533" b="82117"/>
          <a:stretch>
            <a:fillRect/>
          </a:stretch>
        </p:blipFill>
        <p:spPr bwMode="auto">
          <a:xfrm>
            <a:off x="9602789" y="849313"/>
            <a:ext cx="619125" cy="673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84737" name="Group 65">
            <a:extLst>
              <a:ext uri="{FF2B5EF4-FFF2-40B4-BE49-F238E27FC236}">
                <a16:creationId xmlns:a16="http://schemas.microsoft.com/office/drawing/2014/main" id="{1DBD5002-8133-475C-89C8-37E310065807}"/>
              </a:ext>
            </a:extLst>
          </p:cNvPr>
          <p:cNvGraphicFramePr>
            <a:graphicFrameLocks noGrp="1"/>
          </p:cNvGraphicFramePr>
          <p:nvPr>
            <p:extLst>
              <p:ext uri="{D42A27DB-BD31-4B8C-83A1-F6EECF244321}">
                <p14:modId xmlns:p14="http://schemas.microsoft.com/office/powerpoint/2010/main" val="4104305713"/>
              </p:ext>
            </p:extLst>
          </p:nvPr>
        </p:nvGraphicFramePr>
        <p:xfrm>
          <a:off x="8143876" y="1627188"/>
          <a:ext cx="2756599" cy="2956216"/>
        </p:xfrm>
        <a:graphic>
          <a:graphicData uri="http://schemas.openxmlformats.org/drawingml/2006/table">
            <a:tbl>
              <a:tblPr/>
              <a:tblGrid>
                <a:gridCol w="1035066">
                  <a:extLst>
                    <a:ext uri="{9D8B030D-6E8A-4147-A177-3AD203B41FA5}">
                      <a16:colId xmlns:a16="http://schemas.microsoft.com/office/drawing/2014/main" val="20000"/>
                    </a:ext>
                  </a:extLst>
                </a:gridCol>
                <a:gridCol w="1721533">
                  <a:extLst>
                    <a:ext uri="{9D8B030D-6E8A-4147-A177-3AD203B41FA5}">
                      <a16:colId xmlns:a16="http://schemas.microsoft.com/office/drawing/2014/main" val="20001"/>
                    </a:ext>
                  </a:extLst>
                </a:gridCol>
              </a:tblGrid>
              <a:tr h="518056">
                <a:tc gridSpan="2">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Top 10 Global Capital Markets</a:t>
                      </a:r>
                      <a:endPar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4002" marR="64002"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243787">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US</a:t>
                      </a:r>
                    </a:p>
                  </a:txBody>
                  <a:tcPr marL="64002" marR="64002" marT="45708" marB="45708" horzOverflow="overflow">
                    <a:lnL w="12700" cap="flat" cmpd="sng" algn="ctr">
                      <a:solidFill>
                        <a:schemeClr val="tx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2"/>
                    </a:solidFill>
                  </a:tcPr>
                </a:tc>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US GAAP</a:t>
                      </a:r>
                    </a:p>
                  </a:txBody>
                  <a:tcPr marL="64002" marR="64002" marT="45708" marB="45708" horzOverflow="overflow">
                    <a:lnL w="63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243787">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Japan</a:t>
                      </a:r>
                    </a:p>
                  </a:txBody>
                  <a:tcPr marL="64002" marR="64002" marT="45708" marB="45708" horzOverflow="overflow">
                    <a:lnL w="12700" cap="flat" cmpd="sng" algn="ctr">
                      <a:solidFill>
                        <a:schemeClr val="tx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2"/>
                    </a:solidFill>
                  </a:tcPr>
                </a:tc>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Converting to IFRS</a:t>
                      </a:r>
                    </a:p>
                  </a:txBody>
                  <a:tcPr marL="64002" marR="64002" marT="45708" marB="45708" horzOverflow="overflow">
                    <a:lnL w="63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243787">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UK</a:t>
                      </a:r>
                    </a:p>
                  </a:txBody>
                  <a:tcPr marL="64002" marR="64002" marT="45708" marB="45708" horzOverflow="overflow">
                    <a:lnL w="12700" cap="flat" cmpd="sng" algn="ctr">
                      <a:solidFill>
                        <a:schemeClr val="tx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2"/>
                    </a:solidFill>
                  </a:tcPr>
                </a:tc>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IFRS</a:t>
                      </a:r>
                    </a:p>
                  </a:txBody>
                  <a:tcPr marL="64002" marR="64002" marT="45708" marB="45708" horzOverflow="overflow">
                    <a:lnL w="63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243787">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France</a:t>
                      </a:r>
                    </a:p>
                  </a:txBody>
                  <a:tcPr marL="64002" marR="64002" marT="45708" marB="45708" horzOverflow="overflow">
                    <a:lnL w="12700" cap="flat" cmpd="sng" algn="ctr">
                      <a:solidFill>
                        <a:schemeClr val="tx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2"/>
                    </a:solidFill>
                  </a:tcPr>
                </a:tc>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IFRS</a:t>
                      </a:r>
                    </a:p>
                  </a:txBody>
                  <a:tcPr marL="64002" marR="64002" marT="45708" marB="45708" horzOverflow="overflow">
                    <a:lnL w="63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243787">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Canada</a:t>
                      </a:r>
                    </a:p>
                  </a:txBody>
                  <a:tcPr marL="64002" marR="64002" marT="45708" marB="45708" horzOverflow="overflow">
                    <a:lnL w="12700" cap="flat" cmpd="sng" algn="ctr">
                      <a:solidFill>
                        <a:schemeClr val="tx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2"/>
                    </a:solidFill>
                  </a:tcPr>
                </a:tc>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Converting to IFRS</a:t>
                      </a:r>
                    </a:p>
                  </a:txBody>
                  <a:tcPr marL="64002" marR="64002" marT="45708" marB="45708" horzOverflow="overflow">
                    <a:lnL w="63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243787">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Germany</a:t>
                      </a:r>
                    </a:p>
                  </a:txBody>
                  <a:tcPr marL="64002" marR="64002" marT="45708" marB="45708" horzOverflow="overflow">
                    <a:lnL w="12700" cap="flat" cmpd="sng" algn="ctr">
                      <a:solidFill>
                        <a:schemeClr val="tx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2"/>
                    </a:solidFill>
                  </a:tcPr>
                </a:tc>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IFRS</a:t>
                      </a:r>
                    </a:p>
                  </a:txBody>
                  <a:tcPr marL="64002" marR="64002" marT="45708" marB="45708" horzOverflow="overflow">
                    <a:lnL w="63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243787">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Hong Kong</a:t>
                      </a:r>
                    </a:p>
                  </a:txBody>
                  <a:tcPr marL="64002" marR="64002" marT="45708" marB="45708" horzOverflow="overflow">
                    <a:lnL w="12700" cap="flat" cmpd="sng" algn="ctr">
                      <a:solidFill>
                        <a:schemeClr val="tx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2"/>
                    </a:solidFill>
                  </a:tcPr>
                </a:tc>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IFRS</a:t>
                      </a:r>
                    </a:p>
                  </a:txBody>
                  <a:tcPr marL="64002" marR="64002" marT="45708" marB="45708" horzOverflow="overflow">
                    <a:lnL w="63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243787">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Spain</a:t>
                      </a:r>
                    </a:p>
                  </a:txBody>
                  <a:tcPr marL="64002" marR="64002" marT="45708" marB="45708" horzOverflow="overflow">
                    <a:lnL w="12700" cap="flat" cmpd="sng" algn="ctr">
                      <a:solidFill>
                        <a:schemeClr val="tx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2"/>
                    </a:solidFill>
                  </a:tcPr>
                </a:tc>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IFRS </a:t>
                      </a:r>
                    </a:p>
                  </a:txBody>
                  <a:tcPr marL="64002" marR="64002" marT="45708" marB="45708" horzOverflow="overflow">
                    <a:lnL w="63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243787">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Switzerland</a:t>
                      </a:r>
                    </a:p>
                  </a:txBody>
                  <a:tcPr marL="64002" marR="64002" marT="45708" marB="45708" horzOverflow="overflow">
                    <a:lnL w="12700" cap="flat" cmpd="sng" algn="ctr">
                      <a:solidFill>
                        <a:schemeClr val="tx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accent2"/>
                    </a:solidFill>
                  </a:tcPr>
                </a:tc>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IFRS or US GAAP</a:t>
                      </a:r>
                    </a:p>
                  </a:txBody>
                  <a:tcPr marL="64002" marR="64002" marT="45708" marB="45708" horzOverflow="overflow">
                    <a:lnL w="63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r h="243787">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Australia</a:t>
                      </a:r>
                    </a:p>
                  </a:txBody>
                  <a:tcPr marL="64002" marR="64002" marT="45708" marB="45708" horzOverflow="overflow">
                    <a:lnL w="12700" cap="flat" cmpd="sng" algn="ctr">
                      <a:solidFill>
                        <a:schemeClr val="tx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defTabSz="695325">
                        <a:spcBef>
                          <a:spcPct val="2000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1pPr>
                      <a:lvl2pPr marL="225425" indent="-223838" defTabSz="695325">
                        <a:spcAft>
                          <a:spcPct val="20000"/>
                        </a:spcAft>
                        <a:defRPr sz="2000">
                          <a:solidFill>
                            <a:schemeClr val="bg2"/>
                          </a:solidFill>
                          <a:latin typeface="Arial" panose="020B0604020202020204" pitchFamily="34" charset="0"/>
                          <a:cs typeface="Arial" panose="020B0604020202020204" pitchFamily="34" charset="0"/>
                        </a:defRPr>
                      </a:lvl2pPr>
                      <a:lvl3pPr marL="461963" indent="-234950"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3pPr>
                      <a:lvl4pPr marL="688975" indent="-225425" defTabSz="695325">
                        <a:spcAft>
                          <a:spcPct val="20000"/>
                        </a:spcAft>
                        <a:defRPr sz="2000">
                          <a:solidFill>
                            <a:schemeClr val="bg2"/>
                          </a:solidFill>
                          <a:latin typeface="Arial" panose="020B0604020202020204" pitchFamily="34" charset="0"/>
                          <a:cs typeface="Arial" panose="020B0604020202020204" pitchFamily="34" charset="0"/>
                        </a:defRPr>
                      </a:lvl4pPr>
                      <a:lvl5pPr marL="904875" indent="-214313" defTabSz="695325">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5pPr>
                      <a:lvl6pPr marL="13620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6pPr>
                      <a:lvl7pPr marL="18192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7pPr>
                      <a:lvl8pPr marL="22764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8pPr>
                      <a:lvl9pPr marL="2733675" indent="-214313" defTabSz="695325" fontAlgn="base">
                        <a:spcBef>
                          <a:spcPct val="0"/>
                        </a:spcBef>
                        <a:spcAft>
                          <a:spcPct val="20000"/>
                        </a:spcAft>
                        <a:buFont typeface="Arial" panose="020B0604020202020204" pitchFamily="34" charset="0"/>
                        <a:defRPr sz="2000">
                          <a:solidFill>
                            <a:schemeClr val="bg2"/>
                          </a:solidFill>
                          <a:latin typeface="Arial" panose="020B0604020202020204" pitchFamily="34" charset="0"/>
                          <a:cs typeface="Arial" panose="020B0604020202020204" pitchFamily="34" charset="0"/>
                        </a:defRPr>
                      </a:lvl9pPr>
                    </a:lstStyle>
                    <a:p>
                      <a:pPr marL="225425" marR="0" lvl="1" indent="-223838" algn="l" defTabSz="695325" rtl="0" eaLnBrk="1" fontAlgn="base" latinLnBrk="0" hangingPunct="1">
                        <a:lnSpc>
                          <a:spcPct val="100000"/>
                        </a:lnSpc>
                        <a:spcBef>
                          <a:spcPct val="0"/>
                        </a:spcBef>
                        <a:spcAft>
                          <a:spcPct val="20000"/>
                        </a:spcAft>
                        <a:buClrTx/>
                        <a:buSzTx/>
                        <a:buFontTx/>
                        <a:buNone/>
                        <a:tabLst/>
                      </a:pPr>
                      <a:r>
                        <a:rPr kumimoji="0" lang="en-GB" altLang="en-US" sz="10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IFRS</a:t>
                      </a:r>
                    </a:p>
                  </a:txBody>
                  <a:tcPr marL="64002" marR="64002" marT="45708" marB="45708" horzOverflow="overflow">
                    <a:lnL w="63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10"/>
                  </a:ext>
                </a:extLst>
              </a:tr>
            </a:tbl>
          </a:graphicData>
        </a:graphic>
      </p:graphicFrame>
      <p:sp>
        <p:nvSpPr>
          <p:cNvPr id="7" name="TextBox 6">
            <a:extLst>
              <a:ext uri="{FF2B5EF4-FFF2-40B4-BE49-F238E27FC236}">
                <a16:creationId xmlns:a16="http://schemas.microsoft.com/office/drawing/2014/main" id="{FFC7584A-4CE9-4CE2-B5F1-1AD74FAC1ACE}"/>
              </a:ext>
            </a:extLst>
          </p:cNvPr>
          <p:cNvSpPr txBox="1"/>
          <p:nvPr/>
        </p:nvSpPr>
        <p:spPr>
          <a:xfrm>
            <a:off x="1684337" y="1708017"/>
            <a:ext cx="6239309" cy="4072862"/>
          </a:xfrm>
          <a:prstGeom prst="rect">
            <a:avLst/>
          </a:prstGeom>
          <a:solidFill>
            <a:schemeClr val="tx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E10D7BBD-364B-4F49-97C5-8FF42BE6FE61}"/>
              </a:ext>
            </a:extLst>
          </p:cNvPr>
          <p:cNvPicPr>
            <a:picLocks noChangeAspect="1"/>
          </p:cNvPicPr>
          <p:nvPr/>
        </p:nvPicPr>
        <p:blipFill>
          <a:blip r:embed="rId4"/>
          <a:stretch>
            <a:fillRect/>
          </a:stretch>
        </p:blipFill>
        <p:spPr>
          <a:xfrm>
            <a:off x="1871831" y="1824038"/>
            <a:ext cx="5934547" cy="3796833"/>
          </a:xfrm>
          <a:prstGeom prst="rect">
            <a:avLst/>
          </a:prstGeom>
        </p:spPr>
      </p:pic>
    </p:spTree>
    <p:extLst>
      <p:ext uri="{BB962C8B-B14F-4D97-AF65-F5344CB8AC3E}">
        <p14:creationId xmlns:p14="http://schemas.microsoft.com/office/powerpoint/2010/main" val="40849184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557719"/>
          </a:xfrm>
        </p:spPr>
        <p:txBody>
          <a:bodyPr>
            <a:normAutofit/>
          </a:bodyPr>
          <a:lstStyle/>
          <a:p>
            <a:r>
              <a:rPr lang="en-US" sz="2400" dirty="0"/>
              <a:t>The need for convergence – set accounting standards</a:t>
            </a:r>
          </a:p>
        </p:txBody>
      </p:sp>
      <p:sp>
        <p:nvSpPr>
          <p:cNvPr id="3" name="Text Placeholder 2"/>
          <p:cNvSpPr>
            <a:spLocks noGrp="1"/>
          </p:cNvSpPr>
          <p:nvPr>
            <p:ph type="body" sz="half" idx="2"/>
          </p:nvPr>
        </p:nvSpPr>
        <p:spPr>
          <a:xfrm>
            <a:off x="1142952" y="1799617"/>
            <a:ext cx="9904459" cy="2782111"/>
          </a:xfrm>
        </p:spPr>
        <p:txBody>
          <a:bodyPr>
            <a:normAutofit/>
          </a:bodyPr>
          <a:lstStyle/>
          <a:p>
            <a:pPr marL="285750" indent="-285750">
              <a:buFont typeface="Arial" panose="020B0604020202020204" pitchFamily="34" charset="0"/>
              <a:buChar char="•"/>
            </a:pPr>
            <a:r>
              <a:rPr lang="en-US" dirty="0"/>
              <a:t>Economic Globalization, International trade and foreign direct investment</a:t>
            </a:r>
          </a:p>
          <a:p>
            <a:pPr marL="285750" indent="-285750">
              <a:buFont typeface="Arial" panose="020B0604020202020204" pitchFamily="34" charset="0"/>
              <a:buChar char="•"/>
            </a:pPr>
            <a:r>
              <a:rPr lang="en-US" dirty="0"/>
              <a:t>Globalization of Stock Markets</a:t>
            </a:r>
          </a:p>
          <a:p>
            <a:pPr marL="285750" indent="-285750">
              <a:buFont typeface="Arial" panose="020B0604020202020204" pitchFamily="34" charset="0"/>
              <a:buChar char="•"/>
            </a:pPr>
            <a:r>
              <a:rPr lang="en-US" dirty="0"/>
              <a:t>Growth of Multinationals (MNEs)</a:t>
            </a:r>
          </a:p>
          <a:p>
            <a:pPr marL="285750" indent="-285750">
              <a:buFont typeface="Arial" panose="020B0604020202020204" pitchFamily="34" charset="0"/>
              <a:buChar char="•"/>
            </a:pPr>
            <a:r>
              <a:rPr lang="en-US" dirty="0"/>
              <a:t>Patterns of Share Ownership (Managers vs Owners)</a:t>
            </a:r>
          </a:p>
          <a:p>
            <a:pPr marL="285750" indent="-285750">
              <a:buFont typeface="Arial" panose="020B0604020202020204" pitchFamily="34" charset="0"/>
              <a:buChar char="•"/>
            </a:pPr>
            <a:r>
              <a:rPr lang="en-US" dirty="0"/>
              <a:t>Tax Driven Decisions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8687104" y="1167319"/>
            <a:ext cx="2619375" cy="1743075"/>
          </a:xfrm>
          <a:prstGeom prst="rect">
            <a:avLst/>
          </a:prstGeom>
        </p:spPr>
      </p:pic>
    </p:spTree>
    <p:extLst>
      <p:ext uri="{BB962C8B-B14F-4D97-AF65-F5344CB8AC3E}">
        <p14:creationId xmlns:p14="http://schemas.microsoft.com/office/powerpoint/2010/main" val="244710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557719"/>
          </a:xfrm>
        </p:spPr>
        <p:txBody>
          <a:bodyPr>
            <a:normAutofit/>
          </a:bodyPr>
          <a:lstStyle/>
          <a:p>
            <a:r>
              <a:rPr lang="en-US" sz="2400" dirty="0"/>
              <a:t>The need for convergence – challenges </a:t>
            </a:r>
          </a:p>
        </p:txBody>
      </p:sp>
      <p:sp>
        <p:nvSpPr>
          <p:cNvPr id="3" name="Text Placeholder 2"/>
          <p:cNvSpPr>
            <a:spLocks noGrp="1"/>
          </p:cNvSpPr>
          <p:nvPr>
            <p:ph type="body" sz="half" idx="2"/>
          </p:nvPr>
        </p:nvSpPr>
        <p:spPr>
          <a:xfrm>
            <a:off x="1142952" y="1799617"/>
            <a:ext cx="9904459" cy="2782111"/>
          </a:xfrm>
        </p:spPr>
        <p:txBody>
          <a:bodyPr>
            <a:normAutofit/>
          </a:bodyPr>
          <a:lstStyle/>
          <a:p>
            <a:pPr marL="285750" indent="-285750">
              <a:buFont typeface="Arial" panose="020B0604020202020204" pitchFamily="34" charset="0"/>
              <a:buChar char="•"/>
            </a:pPr>
            <a:r>
              <a:rPr lang="en-US" dirty="0"/>
              <a:t>Culture</a:t>
            </a:r>
          </a:p>
          <a:p>
            <a:pPr marL="285750" indent="-285750">
              <a:buFont typeface="Arial" panose="020B0604020202020204" pitchFamily="34" charset="0"/>
              <a:buChar char="•"/>
            </a:pPr>
            <a:r>
              <a:rPr lang="en-US" dirty="0"/>
              <a:t>Legal Systems</a:t>
            </a:r>
          </a:p>
          <a:p>
            <a:pPr marL="285750" indent="-285750">
              <a:buFont typeface="Arial" panose="020B0604020202020204" pitchFamily="34" charset="0"/>
              <a:buChar char="•"/>
            </a:pPr>
            <a:r>
              <a:rPr lang="en-US" dirty="0"/>
              <a:t>Providers of Finance</a:t>
            </a:r>
          </a:p>
          <a:p>
            <a:pPr marL="285750" indent="-285750">
              <a:buFont typeface="Arial" panose="020B0604020202020204" pitchFamily="34" charset="0"/>
              <a:buChar char="•"/>
            </a:pPr>
            <a:r>
              <a:rPr lang="en-US" dirty="0"/>
              <a:t>Taxation</a:t>
            </a:r>
          </a:p>
          <a:p>
            <a:pPr marL="285750" indent="-285750">
              <a:buFont typeface="Arial" panose="020B0604020202020204" pitchFamily="34" charset="0"/>
              <a:buChar char="•"/>
            </a:pPr>
            <a:r>
              <a:rPr lang="en-US" dirty="0"/>
              <a:t>Tax Driven Decisions</a:t>
            </a:r>
          </a:p>
          <a:p>
            <a:pPr marL="285750" indent="-285750">
              <a:buFont typeface="Arial" panose="020B0604020202020204" pitchFamily="34" charset="0"/>
              <a:buChar char="•"/>
            </a:pPr>
            <a:r>
              <a:rPr lang="en-US" dirty="0"/>
              <a:t>Conservatism and Accruals – setting up classifications in accounting,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8132323" y="708398"/>
            <a:ext cx="2915088" cy="1457544"/>
          </a:xfrm>
          <a:prstGeom prst="rect">
            <a:avLst/>
          </a:prstGeom>
        </p:spPr>
      </p:pic>
    </p:spTree>
    <p:extLst>
      <p:ext uri="{BB962C8B-B14F-4D97-AF65-F5344CB8AC3E}">
        <p14:creationId xmlns:p14="http://schemas.microsoft.com/office/powerpoint/2010/main" val="1486731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2743</TotalTime>
  <Words>11240</Words>
  <Application>Microsoft Office PowerPoint</Application>
  <PresentationFormat>Widescreen</PresentationFormat>
  <Paragraphs>948</Paragraphs>
  <Slides>64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Trebuchet MS</vt:lpstr>
      <vt:lpstr>Tw Cen MT</vt:lpstr>
      <vt:lpstr>Circuit</vt:lpstr>
      <vt:lpstr>Comparative  International accounting</vt:lpstr>
      <vt:lpstr>Overview – differences of US GAAP vs IFRS</vt:lpstr>
      <vt:lpstr>Overview – differences of US GAAP vs IFRS</vt:lpstr>
      <vt:lpstr>Overview – differences of US GAAP vs IFRS</vt:lpstr>
      <vt:lpstr>Overview – differences of US GAAP vs IFRS</vt:lpstr>
      <vt:lpstr>PowerPoint Presentation</vt:lpstr>
      <vt:lpstr>PowerPoint Presentation</vt:lpstr>
      <vt:lpstr>The need for convergence – set accounting standards</vt:lpstr>
      <vt:lpstr>The need for convergence – challenges </vt:lpstr>
      <vt:lpstr>Regulation in financial reporting – balancing act</vt:lpstr>
      <vt:lpstr>Convergence in several important areas</vt:lpstr>
      <vt:lpstr>Financial statement presentation </vt:lpstr>
      <vt:lpstr>Financial statement presentation  (Cont’D)</vt:lpstr>
      <vt:lpstr>Financial statement presentation (cont’d) </vt:lpstr>
      <vt:lpstr>Financial statement presentation (cont’d) </vt:lpstr>
      <vt:lpstr>Convergence in several important areas</vt:lpstr>
      <vt:lpstr>Interim financial reporting</vt:lpstr>
      <vt:lpstr>Convergence in several important areas</vt:lpstr>
      <vt:lpstr>Consolidation, joint venture accounting and equity method investees/associates</vt:lpstr>
      <vt:lpstr>Consolidation, joint venture accounting and equity method investees/associates (Cont’d)</vt:lpstr>
      <vt:lpstr>Consolidation, joint venture accounting and equity method investees/associates (Cont’d)</vt:lpstr>
      <vt:lpstr>Consolidation, joint venture accounting and equity method investees/associates (Cont’d)</vt:lpstr>
      <vt:lpstr>Consolidation, joint venture accounting and equity method investees/associates (Cont’d)</vt:lpstr>
      <vt:lpstr>Convergence in several important areas</vt:lpstr>
      <vt:lpstr>Business combinations</vt:lpstr>
      <vt:lpstr>Business combinations (Cont’d)</vt:lpstr>
      <vt:lpstr>Business combinations (Cont’d)</vt:lpstr>
      <vt:lpstr>Convergence in several important areas</vt:lpstr>
      <vt:lpstr>INVENTORY</vt:lpstr>
      <vt:lpstr>INVENTORY (cont’d)</vt:lpstr>
      <vt:lpstr>PowerPoint Presentation</vt:lpstr>
      <vt:lpstr>PowerPoint Presentation</vt:lpstr>
      <vt:lpstr>INVENTORY (cont’d)</vt:lpstr>
      <vt:lpstr>INVENTORY (cont’d)</vt:lpstr>
      <vt:lpstr>Convergence in several important areas</vt:lpstr>
      <vt:lpstr>Development costs</vt:lpstr>
      <vt:lpstr>Development costs (cont’d)</vt:lpstr>
      <vt:lpstr>PowerPoint Presentation</vt:lpstr>
      <vt:lpstr>Convergence in several important areas</vt:lpstr>
      <vt:lpstr>LONG LIVED ASSETS</vt:lpstr>
      <vt:lpstr>LONG LIVED ASSETS (cont’d)</vt:lpstr>
      <vt:lpstr>Intangible assets</vt:lpstr>
      <vt:lpstr>Impairment of long-lived assets, goodwill and intangible assets</vt:lpstr>
      <vt:lpstr>Impairment of long-lived assets, goodwill and intangible assets</vt:lpstr>
      <vt:lpstr>Impairment of long-lived assets, goodwill and intangible assets (Cont’d</vt:lpstr>
      <vt:lpstr>Financial instruments</vt:lpstr>
      <vt:lpstr>Financial instruments (cont’d)</vt:lpstr>
      <vt:lpstr>Foreign currency matters </vt:lpstr>
      <vt:lpstr>leases</vt:lpstr>
      <vt:lpstr>Leases (cont’d)</vt:lpstr>
      <vt:lpstr>Leases (cont’d)</vt:lpstr>
      <vt:lpstr>Leases (cont’d)</vt:lpstr>
      <vt:lpstr>Income taxes</vt:lpstr>
      <vt:lpstr>Income taxes (cont’d)</vt:lpstr>
      <vt:lpstr>Provisions and contingencies</vt:lpstr>
      <vt:lpstr>Provisions and contingencies (CONT’D)</vt:lpstr>
      <vt:lpstr>Revenue recognition</vt:lpstr>
      <vt:lpstr>Revenue recognition (CONT’D)</vt:lpstr>
      <vt:lpstr>Share-based payments</vt:lpstr>
      <vt:lpstr>Share-based payments (cont’d)</vt:lpstr>
      <vt:lpstr>Share-based payments (cont’d)</vt:lpstr>
      <vt:lpstr>Share-based payments (cont’d)</vt:lpstr>
      <vt:lpstr>Employee benefits other than share-based payments</vt:lpstr>
      <vt:lpstr>Employee benefits other than share-based payments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International accounting</dc:title>
  <dc:creator>Christakis Droussiotis</dc:creator>
  <cp:lastModifiedBy>Christakis Droussiotis</cp:lastModifiedBy>
  <cp:revision>50</cp:revision>
  <dcterms:created xsi:type="dcterms:W3CDTF">2018-04-16T13:30:07Z</dcterms:created>
  <dcterms:modified xsi:type="dcterms:W3CDTF">2018-04-24T10:43:08Z</dcterms:modified>
</cp:coreProperties>
</file>