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5" r:id="rId11"/>
    <p:sldId id="266" r:id="rId12"/>
    <p:sldId id="264" r:id="rId13"/>
    <p:sldId id="271" r:id="rId14"/>
    <p:sldId id="270" r:id="rId15"/>
    <p:sldId id="272" r:id="rId16"/>
    <p:sldId id="273" r:id="rId17"/>
    <p:sldId id="26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F5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3CE2B1-169C-403F-B28E-A353EAD6575F}" v="56" dt="2020-05-20T14:44:54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9" y="1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Droussiotis" userId="66921b89f68d3868" providerId="LiveId" clId="{DD3CE2B1-169C-403F-B28E-A353EAD6575F}"/>
    <pc:docChg chg="undo custSel mod addSld delSld modSld sldOrd">
      <pc:chgData name="Chris Droussiotis" userId="66921b89f68d3868" providerId="LiveId" clId="{DD3CE2B1-169C-403F-B28E-A353EAD6575F}" dt="2020-05-20T14:45:34.286" v="409" actId="478"/>
      <pc:docMkLst>
        <pc:docMk/>
      </pc:docMkLst>
      <pc:sldChg chg="addSp delSp modSp mod">
        <pc:chgData name="Chris Droussiotis" userId="66921b89f68d3868" providerId="LiveId" clId="{DD3CE2B1-169C-403F-B28E-A353EAD6575F}" dt="2020-05-19T22:24:40.395" v="390" actId="20577"/>
        <pc:sldMkLst>
          <pc:docMk/>
          <pc:sldMk cId="3526818992" sldId="256"/>
        </pc:sldMkLst>
        <pc:spChg chg="mod">
          <ac:chgData name="Chris Droussiotis" userId="66921b89f68d3868" providerId="LiveId" clId="{DD3CE2B1-169C-403F-B28E-A353EAD6575F}" dt="2020-05-19T22:24:40.395" v="390" actId="20577"/>
          <ac:spMkLst>
            <pc:docMk/>
            <pc:sldMk cId="3526818992" sldId="256"/>
            <ac:spMk id="2" creationId="{D3A08D74-7DC3-4733-AB14-096D4B7A4A12}"/>
          </ac:spMkLst>
        </pc:spChg>
        <pc:spChg chg="add del mod">
          <ac:chgData name="Chris Droussiotis" userId="66921b89f68d3868" providerId="LiveId" clId="{DD3CE2B1-169C-403F-B28E-A353EAD6575F}" dt="2020-05-19T15:37:00.384" v="37" actId="20577"/>
          <ac:spMkLst>
            <pc:docMk/>
            <pc:sldMk cId="3526818992" sldId="256"/>
            <ac:spMk id="3" creationId="{8AF50284-AECA-4D02-85A6-FFB5D0955CD5}"/>
          </ac:spMkLst>
        </pc:spChg>
        <pc:spChg chg="mod">
          <ac:chgData name="Chris Droussiotis" userId="66921b89f68d3868" providerId="LiveId" clId="{DD3CE2B1-169C-403F-B28E-A353EAD6575F}" dt="2020-05-19T15:36:44.690" v="10" actId="20577"/>
          <ac:spMkLst>
            <pc:docMk/>
            <pc:sldMk cId="3526818992" sldId="256"/>
            <ac:spMk id="4" creationId="{78B538CC-2D62-4F03-AEB9-0B85BFBDB040}"/>
          </ac:spMkLst>
        </pc:spChg>
        <pc:spChg chg="add del mod">
          <ac:chgData name="Chris Droussiotis" userId="66921b89f68d3868" providerId="LiveId" clId="{DD3CE2B1-169C-403F-B28E-A353EAD6575F}" dt="2020-05-19T15:36:54.981" v="12" actId="478"/>
          <ac:spMkLst>
            <pc:docMk/>
            <pc:sldMk cId="3526818992" sldId="256"/>
            <ac:spMk id="6" creationId="{ACC00EDD-5FDC-4EF3-9C7B-09E4FCE5C626}"/>
          </ac:spMkLst>
        </pc:spChg>
      </pc:sldChg>
      <pc:sldChg chg="addSp delSp mod">
        <pc:chgData name="Chris Droussiotis" userId="66921b89f68d3868" providerId="LiveId" clId="{DD3CE2B1-169C-403F-B28E-A353EAD6575F}" dt="2020-05-20T14:44:54.725" v="406"/>
        <pc:sldMkLst>
          <pc:docMk/>
          <pc:sldMk cId="3529327953" sldId="257"/>
        </pc:sldMkLst>
        <pc:inkChg chg="add del">
          <ac:chgData name="Chris Droussiotis" userId="66921b89f68d3868" providerId="LiveId" clId="{DD3CE2B1-169C-403F-B28E-A353EAD6575F}" dt="2020-05-20T14:44:54.725" v="406"/>
          <ac:inkMkLst>
            <pc:docMk/>
            <pc:sldMk cId="3529327953" sldId="257"/>
            <ac:inkMk id="2" creationId="{8117A1DC-0011-4387-B513-B0113D076F9E}"/>
          </ac:inkMkLst>
        </pc:inkChg>
        <pc:inkChg chg="add del">
          <ac:chgData name="Chris Droussiotis" userId="66921b89f68d3868" providerId="LiveId" clId="{DD3CE2B1-169C-403F-B28E-A353EAD6575F}" dt="2020-05-20T14:44:53.028" v="405"/>
          <ac:inkMkLst>
            <pc:docMk/>
            <pc:sldMk cId="3529327953" sldId="257"/>
            <ac:inkMk id="3" creationId="{E4FCEA4E-16A9-42A2-9121-653DCF6ABF86}"/>
          </ac:inkMkLst>
        </pc:inkChg>
        <pc:inkChg chg="add del">
          <ac:chgData name="Chris Droussiotis" userId="66921b89f68d3868" providerId="LiveId" clId="{DD3CE2B1-169C-403F-B28E-A353EAD6575F}" dt="2020-05-20T14:44:53.025" v="403"/>
          <ac:inkMkLst>
            <pc:docMk/>
            <pc:sldMk cId="3529327953" sldId="257"/>
            <ac:inkMk id="4" creationId="{A49AF7EA-85DF-4C19-947D-4DEC05823D1D}"/>
          </ac:inkMkLst>
        </pc:inkChg>
        <pc:inkChg chg="add del">
          <ac:chgData name="Chris Droussiotis" userId="66921b89f68d3868" providerId="LiveId" clId="{DD3CE2B1-169C-403F-B28E-A353EAD6575F}" dt="2020-05-20T14:44:53.027" v="404"/>
          <ac:inkMkLst>
            <pc:docMk/>
            <pc:sldMk cId="3529327953" sldId="257"/>
            <ac:inkMk id="7" creationId="{01EF0E01-3252-437F-83BB-AFD0E6401C19}"/>
          </ac:inkMkLst>
        </pc:inkChg>
        <pc:inkChg chg="add del">
          <ac:chgData name="Chris Droussiotis" userId="66921b89f68d3868" providerId="LiveId" clId="{DD3CE2B1-169C-403F-B28E-A353EAD6575F}" dt="2020-05-20T14:44:53.016" v="402"/>
          <ac:inkMkLst>
            <pc:docMk/>
            <pc:sldMk cId="3529327953" sldId="257"/>
            <ac:inkMk id="8" creationId="{4ABBDF07-CE35-4B72-AA82-368EC082DCE0}"/>
          </ac:inkMkLst>
        </pc:inkChg>
      </pc:sldChg>
      <pc:sldChg chg="addSp delSp modSp mod">
        <pc:chgData name="Chris Droussiotis" userId="66921b89f68d3868" providerId="LiveId" clId="{DD3CE2B1-169C-403F-B28E-A353EAD6575F}" dt="2020-05-20T14:45:34.286" v="409" actId="478"/>
        <pc:sldMkLst>
          <pc:docMk/>
          <pc:sldMk cId="4285433018" sldId="260"/>
        </pc:sldMkLst>
        <pc:grpChg chg="del mod">
          <ac:chgData name="Chris Droussiotis" userId="66921b89f68d3868" providerId="LiveId" clId="{DD3CE2B1-169C-403F-B28E-A353EAD6575F}" dt="2020-05-20T14:45:28.031" v="407" actId="478"/>
          <ac:grpSpMkLst>
            <pc:docMk/>
            <pc:sldMk cId="4285433018" sldId="260"/>
            <ac:grpSpMk id="20" creationId="{F1AC7558-4B37-4C77-B02E-6174CEE83261}"/>
          </ac:grpSpMkLst>
        </pc:grpChg>
        <pc:inkChg chg="add del">
          <ac:chgData name="Chris Droussiotis" userId="66921b89f68d3868" providerId="LiveId" clId="{DD3CE2B1-169C-403F-B28E-A353EAD6575F}" dt="2020-05-20T14:45:34.286" v="409" actId="478"/>
          <ac:inkMkLst>
            <pc:docMk/>
            <pc:sldMk cId="4285433018" sldId="260"/>
            <ac:inkMk id="3" creationId="{DBA19232-AD9A-40F9-989F-1676DDAA46BF}"/>
          </ac:inkMkLst>
        </pc:inkChg>
        <pc:inkChg chg="add del">
          <ac:chgData name="Chris Droussiotis" userId="66921b89f68d3868" providerId="LiveId" clId="{DD3CE2B1-169C-403F-B28E-A353EAD6575F}" dt="2020-05-20T14:45:31.006" v="408" actId="478"/>
          <ac:inkMkLst>
            <pc:docMk/>
            <pc:sldMk cId="4285433018" sldId="260"/>
            <ac:inkMk id="11" creationId="{6054E032-3778-4851-B672-14A14EB82CCB}"/>
          </ac:inkMkLst>
        </pc:inkChg>
        <pc:inkChg chg="add mod">
          <ac:chgData name="Chris Droussiotis" userId="66921b89f68d3868" providerId="LiveId" clId="{DD3CE2B1-169C-403F-B28E-A353EAD6575F}" dt="2020-05-19T23:39:52.319" v="400"/>
          <ac:inkMkLst>
            <pc:docMk/>
            <pc:sldMk cId="4285433018" sldId="260"/>
            <ac:inkMk id="18" creationId="{87319437-27C4-4C56-A6F3-D70837BA0CAC}"/>
          </ac:inkMkLst>
        </pc:inkChg>
        <pc:inkChg chg="add mod">
          <ac:chgData name="Chris Droussiotis" userId="66921b89f68d3868" providerId="LiveId" clId="{DD3CE2B1-169C-403F-B28E-A353EAD6575F}" dt="2020-05-19T23:39:52.319" v="400"/>
          <ac:inkMkLst>
            <pc:docMk/>
            <pc:sldMk cId="4285433018" sldId="260"/>
            <ac:inkMk id="19" creationId="{82042DAF-ADE4-4A98-B789-4DF3E4D1B58C}"/>
          </ac:inkMkLst>
        </pc:inkChg>
      </pc:sldChg>
      <pc:sldChg chg="delSp modSp">
        <pc:chgData name="Chris Droussiotis" userId="66921b89f68d3868" providerId="LiveId" clId="{DD3CE2B1-169C-403F-B28E-A353EAD6575F}" dt="2020-05-19T21:16:30.351" v="370"/>
        <pc:sldMkLst>
          <pc:docMk/>
          <pc:sldMk cId="4042003724" sldId="261"/>
        </pc:sldMkLst>
        <pc:grpChg chg="del mod">
          <ac:chgData name="Chris Droussiotis" userId="66921b89f68d3868" providerId="LiveId" clId="{DD3CE2B1-169C-403F-B28E-A353EAD6575F}" dt="2020-05-19T21:16:30.343" v="369"/>
          <ac:grpSpMkLst>
            <pc:docMk/>
            <pc:sldMk cId="4042003724" sldId="261"/>
            <ac:grpSpMk id="10" creationId="{2DA4DF20-7D9D-4ABC-ADE3-6C29AD4CDF0B}"/>
          </ac:grpSpMkLst>
        </pc:grpChg>
        <pc:inkChg chg="del mod">
          <ac:chgData name="Chris Droussiotis" userId="66921b89f68d3868" providerId="LiveId" clId="{DD3CE2B1-169C-403F-B28E-A353EAD6575F}" dt="2020-05-19T21:16:30.351" v="370"/>
          <ac:inkMkLst>
            <pc:docMk/>
            <pc:sldMk cId="4042003724" sldId="261"/>
            <ac:inkMk id="8" creationId="{5F6925B0-2183-4970-9FA6-7D21CCACDB2A}"/>
          </ac:inkMkLst>
        </pc:inkChg>
        <pc:inkChg chg="del">
          <ac:chgData name="Chris Droussiotis" userId="66921b89f68d3868" providerId="LiveId" clId="{DD3CE2B1-169C-403F-B28E-A353EAD6575F}" dt="2020-05-19T21:16:30.343" v="369"/>
          <ac:inkMkLst>
            <pc:docMk/>
            <pc:sldMk cId="4042003724" sldId="261"/>
            <ac:inkMk id="9" creationId="{CA6AF24A-2B50-4368-B1AE-D3CD9FDED5D9}"/>
          </ac:inkMkLst>
        </pc:inkChg>
      </pc:sldChg>
      <pc:sldChg chg="addSp mod">
        <pc:chgData name="Chris Droussiotis" userId="66921b89f68d3868" providerId="LiveId" clId="{DD3CE2B1-169C-403F-B28E-A353EAD6575F}" dt="2020-05-20T00:05:23.047" v="401" actId="9405"/>
        <pc:sldMkLst>
          <pc:docMk/>
          <pc:sldMk cId="1266910226" sldId="265"/>
        </pc:sldMkLst>
        <pc:inkChg chg="add">
          <ac:chgData name="Chris Droussiotis" userId="66921b89f68d3868" providerId="LiveId" clId="{DD3CE2B1-169C-403F-B28E-A353EAD6575F}" dt="2020-05-20T00:05:23.047" v="401" actId="9405"/>
          <ac:inkMkLst>
            <pc:docMk/>
            <pc:sldMk cId="1266910226" sldId="265"/>
            <ac:inkMk id="3" creationId="{38F2044C-F15D-43BE-B59E-6D91951CAF71}"/>
          </ac:inkMkLst>
        </pc:inkChg>
      </pc:sldChg>
      <pc:sldChg chg="delSp modSp mod">
        <pc:chgData name="Chris Droussiotis" userId="66921b89f68d3868" providerId="LiveId" clId="{DD3CE2B1-169C-403F-B28E-A353EAD6575F}" dt="2020-05-19T15:40:15.289" v="75" actId="1076"/>
        <pc:sldMkLst>
          <pc:docMk/>
          <pc:sldMk cId="2547402039" sldId="267"/>
        </pc:sldMkLst>
        <pc:spChg chg="mod">
          <ac:chgData name="Chris Droussiotis" userId="66921b89f68d3868" providerId="LiveId" clId="{DD3CE2B1-169C-403F-B28E-A353EAD6575F}" dt="2020-05-19T15:39:43.926" v="71" actId="20577"/>
          <ac:spMkLst>
            <pc:docMk/>
            <pc:sldMk cId="2547402039" sldId="267"/>
            <ac:spMk id="2" creationId="{82AF0F3F-8281-49C4-990D-412A4A5DBD95}"/>
          </ac:spMkLst>
        </pc:spChg>
        <pc:spChg chg="mod">
          <ac:chgData name="Chris Droussiotis" userId="66921b89f68d3868" providerId="LiveId" clId="{DD3CE2B1-169C-403F-B28E-A353EAD6575F}" dt="2020-05-19T15:40:15.289" v="75" actId="1076"/>
          <ac:spMkLst>
            <pc:docMk/>
            <pc:sldMk cId="2547402039" sldId="267"/>
            <ac:spMk id="4" creationId="{4974C4F1-8D4C-4AFE-AD7A-414829F373F4}"/>
          </ac:spMkLst>
        </pc:spChg>
        <pc:spChg chg="del">
          <ac:chgData name="Chris Droussiotis" userId="66921b89f68d3868" providerId="LiveId" clId="{DD3CE2B1-169C-403F-B28E-A353EAD6575F}" dt="2020-05-19T15:39:17.552" v="40" actId="478"/>
          <ac:spMkLst>
            <pc:docMk/>
            <pc:sldMk cId="2547402039" sldId="267"/>
            <ac:spMk id="5" creationId="{0E9F11A5-1D17-4373-9192-E5F78BBB5676}"/>
          </ac:spMkLst>
        </pc:spChg>
      </pc:sldChg>
      <pc:sldChg chg="del">
        <pc:chgData name="Chris Droussiotis" userId="66921b89f68d3868" providerId="LiveId" clId="{DD3CE2B1-169C-403F-B28E-A353EAD6575F}" dt="2020-05-19T15:39:54.307" v="73" actId="47"/>
        <pc:sldMkLst>
          <pc:docMk/>
          <pc:sldMk cId="4077632268" sldId="268"/>
        </pc:sldMkLst>
      </pc:sldChg>
      <pc:sldChg chg="addSp modSp new mod setBg setClrOvrMap">
        <pc:chgData name="Chris Droussiotis" userId="66921b89f68d3868" providerId="LiveId" clId="{DD3CE2B1-169C-403F-B28E-A353EAD6575F}" dt="2020-05-19T15:59:09.494" v="367" actId="115"/>
        <pc:sldMkLst>
          <pc:docMk/>
          <pc:sldMk cId="2722456432" sldId="270"/>
        </pc:sldMkLst>
        <pc:spChg chg="mod">
          <ac:chgData name="Chris Droussiotis" userId="66921b89f68d3868" providerId="LiveId" clId="{DD3CE2B1-169C-403F-B28E-A353EAD6575F}" dt="2020-05-19T15:58:39.564" v="362" actId="1076"/>
          <ac:spMkLst>
            <pc:docMk/>
            <pc:sldMk cId="2722456432" sldId="270"/>
            <ac:spMk id="2" creationId="{2777D470-643C-4E5D-9633-D65E973E4759}"/>
          </ac:spMkLst>
        </pc:spChg>
        <pc:spChg chg="mod ord">
          <ac:chgData name="Chris Droussiotis" userId="66921b89f68d3868" providerId="LiveId" clId="{DD3CE2B1-169C-403F-B28E-A353EAD6575F}" dt="2020-05-19T15:59:09.494" v="367" actId="115"/>
          <ac:spMkLst>
            <pc:docMk/>
            <pc:sldMk cId="2722456432" sldId="270"/>
            <ac:spMk id="3" creationId="{1D83BFAB-87DF-42E0-AC78-481A498E9D4A}"/>
          </ac:spMkLst>
        </pc:spChg>
        <pc:spChg chg="add">
          <ac:chgData name="Chris Droussiotis" userId="66921b89f68d3868" providerId="LiveId" clId="{DD3CE2B1-169C-403F-B28E-A353EAD6575F}" dt="2020-05-19T15:58:08.188" v="357" actId="26606"/>
          <ac:spMkLst>
            <pc:docMk/>
            <pc:sldMk cId="2722456432" sldId="270"/>
            <ac:spMk id="9" creationId="{D6F819BF-BEC4-454B-82CF-C7F1926407F9}"/>
          </ac:spMkLst>
        </pc:spChg>
        <pc:spChg chg="add">
          <ac:chgData name="Chris Droussiotis" userId="66921b89f68d3868" providerId="LiveId" clId="{DD3CE2B1-169C-403F-B28E-A353EAD6575F}" dt="2020-05-19T15:58:08.188" v="357" actId="26606"/>
          <ac:spMkLst>
            <pc:docMk/>
            <pc:sldMk cId="2722456432" sldId="270"/>
            <ac:spMk id="11" creationId="{79D5C3D0-88DD-405B-A549-4B5C3712E181}"/>
          </ac:spMkLst>
        </pc:spChg>
        <pc:grpChg chg="add">
          <ac:chgData name="Chris Droussiotis" userId="66921b89f68d3868" providerId="LiveId" clId="{DD3CE2B1-169C-403F-B28E-A353EAD6575F}" dt="2020-05-19T15:58:08.188" v="357" actId="26606"/>
          <ac:grpSpMkLst>
            <pc:docMk/>
            <pc:sldMk cId="2722456432" sldId="270"/>
            <ac:grpSpMk id="13" creationId="{B29E1950-A366-48B7-8DAB-726C0DE58072}"/>
          </ac:grpSpMkLst>
        </pc:grpChg>
        <pc:picChg chg="add mod">
          <ac:chgData name="Chris Droussiotis" userId="66921b89f68d3868" providerId="LiveId" clId="{DD3CE2B1-169C-403F-B28E-A353EAD6575F}" dt="2020-05-19T15:58:08.188" v="357" actId="26606"/>
          <ac:picMkLst>
            <pc:docMk/>
            <pc:sldMk cId="2722456432" sldId="270"/>
            <ac:picMk id="4" creationId="{227F6EE2-D4F9-4476-BD04-6111DE289714}"/>
          </ac:picMkLst>
        </pc:picChg>
      </pc:sldChg>
      <pc:sldChg chg="addSp delSp modSp mod ord">
        <pc:chgData name="Chris Droussiotis" userId="66921b89f68d3868" providerId="LiveId" clId="{DD3CE2B1-169C-403F-B28E-A353EAD6575F}" dt="2020-05-19T15:54:57.690" v="336"/>
        <pc:sldMkLst>
          <pc:docMk/>
          <pc:sldMk cId="1127006256" sldId="271"/>
        </pc:sldMkLst>
        <pc:spChg chg="mod">
          <ac:chgData name="Chris Droussiotis" userId="66921b89f68d3868" providerId="LiveId" clId="{DD3CE2B1-169C-403F-B28E-A353EAD6575F}" dt="2020-05-19T15:53:56.045" v="329" actId="1076"/>
          <ac:spMkLst>
            <pc:docMk/>
            <pc:sldMk cId="1127006256" sldId="271"/>
            <ac:spMk id="3" creationId="{1D83BFAB-87DF-42E0-AC78-481A498E9D4A}"/>
          </ac:spMkLst>
        </pc:spChg>
        <pc:spChg chg="add mod">
          <ac:chgData name="Chris Droussiotis" userId="66921b89f68d3868" providerId="LiveId" clId="{DD3CE2B1-169C-403F-B28E-A353EAD6575F}" dt="2020-05-19T15:54:42.828" v="334" actId="14100"/>
          <ac:spMkLst>
            <pc:docMk/>
            <pc:sldMk cId="1127006256" sldId="271"/>
            <ac:spMk id="5" creationId="{E5431704-6A53-4344-BD02-BD98C9EC8BDE}"/>
          </ac:spMkLst>
        </pc:spChg>
        <pc:picChg chg="add del mod">
          <ac:chgData name="Chris Droussiotis" userId="66921b89f68d3868" providerId="LiveId" clId="{DD3CE2B1-169C-403F-B28E-A353EAD6575F}" dt="2020-05-19T15:52:46.609" v="320" actId="478"/>
          <ac:picMkLst>
            <pc:docMk/>
            <pc:sldMk cId="1127006256" sldId="271"/>
            <ac:picMk id="4" creationId="{ACCDAAEA-8F6F-429B-867E-147753BC86A3}"/>
          </ac:picMkLst>
        </pc:picChg>
      </pc:sldChg>
      <pc:sldChg chg="new del">
        <pc:chgData name="Chris Droussiotis" userId="66921b89f68d3868" providerId="LiveId" clId="{DD3CE2B1-169C-403F-B28E-A353EAD6575F}" dt="2020-05-19T15:50:49.384" v="232" actId="47"/>
        <pc:sldMkLst>
          <pc:docMk/>
          <pc:sldMk cId="2608584763" sldId="271"/>
        </pc:sldMkLst>
      </pc:sldChg>
      <pc:sldChg chg="addSp delSp modSp new mod">
        <pc:chgData name="Chris Droussiotis" userId="66921b89f68d3868" providerId="LiveId" clId="{DD3CE2B1-169C-403F-B28E-A353EAD6575F}" dt="2020-05-19T21:18:58.811" v="374" actId="478"/>
        <pc:sldMkLst>
          <pc:docMk/>
          <pc:sldMk cId="4164926721" sldId="272"/>
        </pc:sldMkLst>
        <pc:spChg chg="del">
          <ac:chgData name="Chris Droussiotis" userId="66921b89f68d3868" providerId="LiveId" clId="{DD3CE2B1-169C-403F-B28E-A353EAD6575F}" dt="2020-05-19T21:18:58.811" v="374" actId="478"/>
          <ac:spMkLst>
            <pc:docMk/>
            <pc:sldMk cId="4164926721" sldId="272"/>
            <ac:spMk id="2" creationId="{62409670-3AAD-499B-B7FA-04B6DBAD5D6E}"/>
          </ac:spMkLst>
        </pc:spChg>
        <pc:spChg chg="del">
          <ac:chgData name="Chris Droussiotis" userId="66921b89f68d3868" providerId="LiveId" clId="{DD3CE2B1-169C-403F-B28E-A353EAD6575F}" dt="2020-05-19T21:18:43.127" v="373" actId="478"/>
          <ac:spMkLst>
            <pc:docMk/>
            <pc:sldMk cId="4164926721" sldId="272"/>
            <ac:spMk id="3" creationId="{D55BCBE8-1046-4972-A80E-0BFFEA25A105}"/>
          </ac:spMkLst>
        </pc:spChg>
        <pc:spChg chg="add mod">
          <ac:chgData name="Chris Droussiotis" userId="66921b89f68d3868" providerId="LiveId" clId="{DD3CE2B1-169C-403F-B28E-A353EAD6575F}" dt="2020-05-19T21:18:39.031" v="372" actId="1076"/>
          <ac:spMkLst>
            <pc:docMk/>
            <pc:sldMk cId="4164926721" sldId="272"/>
            <ac:spMk id="4" creationId="{A4087B1B-D001-4A5D-AC77-5C7B2B1C9DA7}"/>
          </ac:spMkLst>
        </pc:spChg>
      </pc:sldChg>
      <pc:sldChg chg="new">
        <pc:chgData name="Chris Droussiotis" userId="66921b89f68d3868" providerId="LiveId" clId="{DD3CE2B1-169C-403F-B28E-A353EAD6575F}" dt="2020-05-19T21:19:04.666" v="375" actId="680"/>
        <pc:sldMkLst>
          <pc:docMk/>
          <pc:sldMk cId="1310952006" sldId="273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3T14:52:18.87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0T00:05:23.04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8D74-7DC3-4733-AB14-096D4B7A4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331119" cy="2971801"/>
          </a:xfrm>
        </p:spPr>
        <p:txBody>
          <a:bodyPr/>
          <a:lstStyle/>
          <a:p>
            <a:r>
              <a:rPr lang="en-US" dirty="0"/>
              <a:t>CAPITAL MARKETS</a:t>
            </a:r>
            <a:br>
              <a:rPr lang="en-US" dirty="0"/>
            </a:br>
            <a:r>
              <a:rPr lang="en-US" sz="2400" dirty="0"/>
              <a:t>Lecture 1: risk &amp; return overview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50284-AECA-4D02-85A6-FFB5D0955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092" y="5326912"/>
            <a:ext cx="6400800" cy="430421"/>
          </a:xfrm>
        </p:spPr>
        <p:txBody>
          <a:bodyPr>
            <a:normAutofit fontScale="25000" lnSpcReduction="20000"/>
          </a:bodyPr>
          <a:lstStyle/>
          <a:p>
            <a:r>
              <a:rPr lang="en-US" sz="8000" b="1" dirty="0">
                <a:solidFill>
                  <a:srgbClr val="FFFF00"/>
                </a:solidFill>
              </a:rPr>
              <a:t>Professor Droussiotis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B538CC-2D62-4F03-AEB9-0B85BFBDB040}"/>
              </a:ext>
            </a:extLst>
          </p:cNvPr>
          <p:cNvSpPr txBox="1"/>
          <p:nvPr/>
        </p:nvSpPr>
        <p:spPr>
          <a:xfrm>
            <a:off x="834656" y="393405"/>
            <a:ext cx="4455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Chapter 1</a:t>
            </a:r>
          </a:p>
        </p:txBody>
      </p:sp>
    </p:spTree>
    <p:extLst>
      <p:ext uri="{BB962C8B-B14F-4D97-AF65-F5344CB8AC3E}">
        <p14:creationId xmlns:p14="http://schemas.microsoft.com/office/powerpoint/2010/main" val="3526818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F0B5-E547-40CA-A51A-57552FE0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51" y="-194671"/>
            <a:ext cx="8534400" cy="1507067"/>
          </a:xfrm>
        </p:spPr>
        <p:txBody>
          <a:bodyPr/>
          <a:lstStyle/>
          <a:p>
            <a:r>
              <a:rPr lang="en-US" dirty="0"/>
              <a:t>The Study of Finance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F4C75-E040-4BF5-833D-29C876DC33C9}"/>
              </a:ext>
            </a:extLst>
          </p:cNvPr>
          <p:cNvSpPr txBox="1">
            <a:spLocks/>
          </p:cNvSpPr>
          <p:nvPr/>
        </p:nvSpPr>
        <p:spPr>
          <a:xfrm>
            <a:off x="248237" y="1215908"/>
            <a:ext cx="5572209" cy="3447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Investments</a:t>
            </a:r>
          </a:p>
          <a:p>
            <a:pPr lvl="1"/>
            <a:r>
              <a:rPr lang="en-US" b="1" u="sng" dirty="0">
                <a:solidFill>
                  <a:schemeClr val="tx1"/>
                </a:solidFill>
              </a:rPr>
              <a:t>Risks that is pushing the Value Line Down: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Economy and Markets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Government &amp; Regulation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Liquidity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Other Systemic/Firm and Asset Class Specific Risks</a:t>
            </a:r>
          </a:p>
          <a:p>
            <a:pPr lvl="2"/>
            <a:endParaRPr lang="en-US" b="1" dirty="0">
              <a:solidFill>
                <a:schemeClr val="tx1"/>
              </a:solidFill>
            </a:endParaRPr>
          </a:p>
          <a:p>
            <a:pPr lvl="1"/>
            <a:r>
              <a:rPr lang="en-US" b="1" u="sng" dirty="0">
                <a:solidFill>
                  <a:schemeClr val="tx1"/>
                </a:solidFill>
              </a:rPr>
              <a:t>Strategies to Keep the Value Line Up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Allocation/Diversification Strategies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Hedging Strategies (Using Derivatives)</a:t>
            </a:r>
          </a:p>
          <a:p>
            <a:pPr lvl="2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DF873B6-B4F7-4C50-9655-2A31C74C6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356" y="1312395"/>
            <a:ext cx="6096528" cy="3429297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8F2044C-F15D-43BE-B59E-6D91951CAF71}"/>
                  </a:ext>
                </a:extLst>
              </p14:cNvPr>
              <p14:cNvContentPartPr/>
              <p14:nvPr/>
            </p14:nvContentPartPr>
            <p14:xfrm>
              <a:off x="11591610" y="3200055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8F2044C-F15D-43BE-B59E-6D91951CAF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73610" y="3182415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6910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F0B5-E547-40CA-A51A-57552FE0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51" y="-194671"/>
            <a:ext cx="8534400" cy="1507067"/>
          </a:xfrm>
        </p:spPr>
        <p:txBody>
          <a:bodyPr/>
          <a:lstStyle/>
          <a:p>
            <a:r>
              <a:rPr lang="en-US" dirty="0"/>
              <a:t>The Study of Finance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3E9D92-C618-4610-8B9F-E99DFC55A786}"/>
              </a:ext>
            </a:extLst>
          </p:cNvPr>
          <p:cNvSpPr txBox="1">
            <a:spLocks/>
          </p:cNvSpPr>
          <p:nvPr/>
        </p:nvSpPr>
        <p:spPr>
          <a:xfrm>
            <a:off x="285451" y="1312395"/>
            <a:ext cx="4876656" cy="320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Credit Analysis</a:t>
            </a:r>
          </a:p>
          <a:p>
            <a:pPr lvl="1"/>
            <a:r>
              <a:rPr lang="en-US" b="1" u="sng" dirty="0">
                <a:solidFill>
                  <a:schemeClr val="tx1"/>
                </a:solidFill>
              </a:rPr>
              <a:t>Risks that is pushing the Value Line Down: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Economy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Government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Other Systemic/Firm and Asset Class Specific Risks</a:t>
            </a:r>
          </a:p>
          <a:p>
            <a:pPr lvl="2"/>
            <a:endParaRPr lang="en-US" b="1" dirty="0">
              <a:solidFill>
                <a:schemeClr val="tx1"/>
              </a:solidFill>
            </a:endParaRPr>
          </a:p>
          <a:p>
            <a:pPr lvl="1"/>
            <a:r>
              <a:rPr lang="en-US" b="1" u="sng" dirty="0">
                <a:solidFill>
                  <a:schemeClr val="tx1"/>
                </a:solidFill>
              </a:rPr>
              <a:t>Strategies to Keep the Value Line Up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Loan / Bond Structure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Debt Capacity Analysis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980ECF-430D-403E-88A6-BD010587A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356" y="1312395"/>
            <a:ext cx="6096528" cy="3429297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26503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6F819BF-BEC4-454B-82CF-C7F192640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4DF0B5-E547-40CA-A51A-57552FE0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032" y="55001"/>
            <a:ext cx="4230737" cy="463773"/>
          </a:xfrm>
        </p:spPr>
        <p:txBody>
          <a:bodyPr anchor="b"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The Study of Finance</a:t>
            </a:r>
          </a:p>
        </p:txBody>
      </p:sp>
      <p:sp useBgFill="1">
        <p:nvSpPr>
          <p:cNvPr id="11" name="Snip Diagonal Corner Rectangle 21">
            <a:extLst>
              <a:ext uri="{FF2B5EF4-FFF2-40B4-BE49-F238E27FC236}">
                <a16:creationId xmlns:a16="http://schemas.microsoft.com/office/drawing/2014/main" id="{79D5C3D0-88DD-405B-A549-4B5C3712E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12" y="641648"/>
            <a:ext cx="6575496" cy="5286838"/>
          </a:xfrm>
          <a:prstGeom prst="snip2DiagRect">
            <a:avLst>
              <a:gd name="adj1" fmla="val 8741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01A2FB8F-36A0-4934-A557-91251E6E9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397" y="1210034"/>
            <a:ext cx="6396689" cy="441387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71210-675C-45BE-A438-9985097E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6208" y="269843"/>
            <a:ext cx="4747289" cy="5613991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b="1" u="sng" dirty="0">
                <a:solidFill>
                  <a:srgbClr val="C00000"/>
                </a:solidFill>
              </a:rPr>
              <a:t>Finance, Investments and Credit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b="1" u="sng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b="1" u="sng" dirty="0">
                <a:solidFill>
                  <a:schemeClr val="bg1"/>
                </a:solidFill>
              </a:rPr>
              <a:t>Fundamental Analysis :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Understanding Financial Statements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Build Projections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Corporate Valuations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Transaction / Debt Capacity Analysis</a:t>
            </a:r>
          </a:p>
          <a:p>
            <a:pPr lvl="2">
              <a:lnSpc>
                <a:spcPct val="90000"/>
              </a:lnSpc>
            </a:pPr>
            <a:endParaRPr lang="en-US" sz="1800" b="1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b="1" u="sng" dirty="0">
                <a:solidFill>
                  <a:schemeClr val="bg1"/>
                </a:solidFill>
              </a:rPr>
              <a:t>Technical Analysis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Stock movements, Standard Deviation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Comparative Analysis/ Regression Analysis and Correlation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Portfolio Analysis measurements CAPM, Sharpe Ratio, Beta, Alpha,</a:t>
            </a:r>
          </a:p>
          <a:p>
            <a:pPr lvl="2">
              <a:lnSpc>
                <a:spcPct val="90000"/>
              </a:lnSpc>
            </a:pPr>
            <a:endParaRPr lang="en-US" sz="1800" b="1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b="1" u="sng" dirty="0">
                <a:solidFill>
                  <a:schemeClr val="bg1"/>
                </a:solidFill>
              </a:rPr>
              <a:t>Behavioral Analysis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29E1950-A366-48B7-8DAB-726C0DE58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24123CD-2156-4134-A3FB-C82036B5F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2DAEA8-4DC7-4972-8972-06976C61D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33B16A3-1C35-4E6B-88DA-2A2550F94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06381D1-240B-4A28-88D3-6ACC575DC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C8CFC7B-B818-47F0-AE87-6B34B07D1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23FC17E-0529-4131-9643-16F9DD4C0D5E}"/>
              </a:ext>
            </a:extLst>
          </p:cNvPr>
          <p:cNvSpPr txBox="1"/>
          <p:nvPr/>
        </p:nvSpPr>
        <p:spPr>
          <a:xfrm>
            <a:off x="2950535" y="4953000"/>
            <a:ext cx="22222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ASSET CLASS: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EQUITY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BONDS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DERIVATIVES</a:t>
            </a:r>
          </a:p>
        </p:txBody>
      </p:sp>
    </p:spTree>
    <p:extLst>
      <p:ext uri="{BB962C8B-B14F-4D97-AF65-F5344CB8AC3E}">
        <p14:creationId xmlns:p14="http://schemas.microsoft.com/office/powerpoint/2010/main" val="19152605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7D470-643C-4E5D-9633-D65E973E4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04" y="-88997"/>
            <a:ext cx="11532597" cy="891756"/>
          </a:xfrm>
        </p:spPr>
        <p:txBody>
          <a:bodyPr>
            <a:normAutofit/>
          </a:bodyPr>
          <a:lstStyle/>
          <a:p>
            <a:r>
              <a:rPr lang="en-US" dirty="0"/>
              <a:t>Chapter 1-Fundamental Concepts in finance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83BFAB-87DF-42E0-AC78-481A498E9D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9164" y="930349"/>
                <a:ext cx="11059450" cy="5380074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Time Value of Money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  </a:t>
                </a:r>
                <a:r>
                  <a:rPr lang="en-US" b="1" dirty="0">
                    <a:solidFill>
                      <a:schemeClr val="tx1"/>
                    </a:solidFill>
                  </a:rPr>
                  <a:t>FV = PV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𝐢</m:t>
                            </m:r>
                          </m:e>
                        </m:d>
                      </m:e>
                      <m:sup>
                        <m:r>
                          <a:rPr lang="en-US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𝐭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, </a:t>
                </a:r>
                <a:endParaRPr lang="en-US" b="1" dirty="0">
                  <a:solidFill>
                    <a:schemeClr val="tx1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𝐏𝐕</m:t>
                    </m:r>
                    <m:r>
                      <a:rPr lang="en-US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𝐅𝐕</m:t>
                        </m:r>
                      </m:num>
                      <m:den>
                        <m:sSup>
                          <m:sSupPr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𝐢</m:t>
                                </m:r>
                              </m:e>
                            </m:d>
                          </m:e>
                          <m:sup>
                            <m:r>
                              <a:rPr lang="en-US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𝐭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𝐢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𝑭𝑽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𝑷𝑽</m:t>
                            </m:r>
                          </m:den>
                        </m:f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 – 1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𝐭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𝒍𝒏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𝑭𝑽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𝑷𝑽</m:t>
                            </m:r>
                          </m:den>
                        </m:f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𝒍𝒏</m:t>
                        </m:r>
                        <m:r>
                          <a:rPr lang="en-US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⁡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FVA = CF + CF (1+i) + CF (1+i) (1+i) …… </a:t>
                </a:r>
                <a:r>
                  <a:rPr lang="en-US" b="1" dirty="0">
                    <a:solidFill>
                      <a:schemeClr val="tx1"/>
                    </a:solidFill>
                  </a:rPr>
                  <a:t>FVA = CF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p>
                        </m:sSup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den>
                    </m:f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)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PVA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𝐶𝐹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𝐶𝐹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𝐶𝐹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+…..+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𝐶𝐹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…… </a:t>
                </a:r>
                <a:r>
                  <a:rPr lang="en-US" b="1" dirty="0">
                    <a:solidFill>
                      <a:schemeClr val="tx1"/>
                    </a:solidFill>
                  </a:rPr>
                  <a:t>PVA = CF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  <m:r>
                                          <a:rPr lang="en-US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sup>
                                </m:sSup>
                              </m:den>
                            </m:f>
                          </m:num>
                          <m:den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den>
                        </m:f>
                      </m:e>
                    </m:d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PV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𝐶𝐹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𝐶𝐹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𝐶𝐹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+…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𝐶𝐹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…. 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 </m:t>
                    </m:r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𝐶𝐹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(1+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83BFAB-87DF-42E0-AC78-481A498E9D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164" y="930349"/>
                <a:ext cx="11059450" cy="5380074"/>
              </a:xfrm>
              <a:blipFill>
                <a:blip r:embed="rId2"/>
                <a:stretch>
                  <a:fillRect l="-220" b="-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E5431704-6A53-4344-BD02-BD98C9EC8BDE}"/>
              </a:ext>
            </a:extLst>
          </p:cNvPr>
          <p:cNvSpPr txBox="1"/>
          <p:nvPr/>
        </p:nvSpPr>
        <p:spPr>
          <a:xfrm>
            <a:off x="3375836" y="1281224"/>
            <a:ext cx="6262577" cy="175432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200" i="1" dirty="0"/>
              <a:t>Excel formulas for calculating all five variables including the present value, future value, rate of return, time and cash flows or payments (represent set additional payments received during the investment):</a:t>
            </a:r>
          </a:p>
          <a:p>
            <a:endParaRPr lang="en-US" sz="1200" dirty="0"/>
          </a:p>
          <a:p>
            <a:r>
              <a:rPr lang="en-US" sz="1200" i="1" dirty="0"/>
              <a:t>= PV (rate, years, payment, future value) or =</a:t>
            </a:r>
            <a:r>
              <a:rPr lang="en-US" sz="1200" i="1" dirty="0" err="1"/>
              <a:t>pv</a:t>
            </a:r>
            <a:r>
              <a:rPr lang="en-US" sz="1200" i="1" dirty="0"/>
              <a:t>(</a:t>
            </a:r>
            <a:r>
              <a:rPr lang="en-US" sz="1200" i="1" dirty="0" err="1"/>
              <a:t>rate,nper,pmt,fv</a:t>
            </a:r>
            <a:r>
              <a:rPr lang="en-US" sz="1200" i="1" dirty="0"/>
              <a:t>)</a:t>
            </a:r>
            <a:endParaRPr lang="en-US" sz="1200" dirty="0"/>
          </a:p>
          <a:p>
            <a:r>
              <a:rPr lang="en-US" sz="1200" i="1" dirty="0"/>
              <a:t> =FV (rate, years, payment, -present value) or =</a:t>
            </a:r>
            <a:r>
              <a:rPr lang="en-US" sz="1200" i="1" dirty="0" err="1"/>
              <a:t>fv</a:t>
            </a:r>
            <a:r>
              <a:rPr lang="en-US" sz="1200" i="1" dirty="0"/>
              <a:t>(</a:t>
            </a:r>
            <a:r>
              <a:rPr lang="en-US" sz="1200" i="1" dirty="0" err="1"/>
              <a:t>rate,nper,pmt,pv</a:t>
            </a:r>
            <a:r>
              <a:rPr lang="en-US" sz="1200" i="1" dirty="0"/>
              <a:t>)</a:t>
            </a:r>
            <a:endParaRPr lang="en-US" sz="1200" dirty="0"/>
          </a:p>
          <a:p>
            <a:r>
              <a:rPr lang="en-US" sz="1200" i="1" dirty="0"/>
              <a:t>=Rate (years, payment, - present value, future value) or =rate(</a:t>
            </a:r>
            <a:r>
              <a:rPr lang="en-US" sz="1200" i="1" dirty="0" err="1"/>
              <a:t>nper,pmt,pv,fv</a:t>
            </a:r>
            <a:r>
              <a:rPr lang="en-US" sz="1200" i="1" dirty="0"/>
              <a:t>)</a:t>
            </a:r>
            <a:endParaRPr lang="en-US" sz="1200" dirty="0"/>
          </a:p>
          <a:p>
            <a:r>
              <a:rPr lang="en-US" sz="1200" i="1" dirty="0"/>
              <a:t>=</a:t>
            </a:r>
            <a:r>
              <a:rPr lang="en-US" sz="1200" i="1" dirty="0" err="1"/>
              <a:t>Nper</a:t>
            </a:r>
            <a:r>
              <a:rPr lang="en-US" sz="1200" i="1" dirty="0"/>
              <a:t> (rate, payment, - present value, future value) or =</a:t>
            </a:r>
            <a:r>
              <a:rPr lang="en-US" sz="1200" i="1" dirty="0" err="1"/>
              <a:t>nper</a:t>
            </a:r>
            <a:r>
              <a:rPr lang="en-US" sz="1200" i="1" dirty="0"/>
              <a:t>(</a:t>
            </a:r>
            <a:r>
              <a:rPr lang="en-US" sz="1200" i="1" dirty="0" err="1"/>
              <a:t>rate,pmt,pv,fv</a:t>
            </a:r>
            <a:r>
              <a:rPr lang="en-US" sz="1200" i="1" dirty="0"/>
              <a:t>)</a:t>
            </a:r>
            <a:endParaRPr lang="en-US" sz="1200" dirty="0"/>
          </a:p>
          <a:p>
            <a:r>
              <a:rPr lang="en-US" sz="1200" i="1" dirty="0"/>
              <a:t>=</a:t>
            </a:r>
            <a:r>
              <a:rPr lang="en-US" sz="1200" i="1" dirty="0" err="1"/>
              <a:t>Pmt</a:t>
            </a:r>
            <a:r>
              <a:rPr lang="en-US" sz="1200" i="1" dirty="0"/>
              <a:t> (rate, years, -present value, future value) or =</a:t>
            </a:r>
            <a:r>
              <a:rPr lang="en-US" sz="1200" i="1" dirty="0" err="1"/>
              <a:t>pmt</a:t>
            </a:r>
            <a:r>
              <a:rPr lang="en-US" sz="1200" i="1" dirty="0"/>
              <a:t>(</a:t>
            </a:r>
            <a:r>
              <a:rPr lang="en-US" sz="1200" i="1" dirty="0" err="1"/>
              <a:t>rate,nper,pv,fv</a:t>
            </a:r>
            <a:r>
              <a:rPr lang="en-US" sz="1200" i="1" dirty="0"/>
              <a:t>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27006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6F819BF-BEC4-454B-82CF-C7F192640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7D470-643C-4E5D-9633-D65E973E4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45" y="0"/>
            <a:ext cx="7895132" cy="507058"/>
          </a:xfrm>
        </p:spPr>
        <p:txBody>
          <a:bodyPr anchor="b">
            <a:normAutofit/>
          </a:bodyPr>
          <a:lstStyle/>
          <a:p>
            <a:r>
              <a:rPr lang="en-US" sz="2200" dirty="0">
                <a:solidFill>
                  <a:srgbClr val="FFFFFF"/>
                </a:solidFill>
              </a:rPr>
              <a:t>Chapter 1-Fundamental Concepts in finance</a:t>
            </a:r>
          </a:p>
        </p:txBody>
      </p:sp>
      <p:sp useBgFill="1">
        <p:nvSpPr>
          <p:cNvPr id="11" name="Snip Diagonal Corner Rectangle 21">
            <a:extLst>
              <a:ext uri="{FF2B5EF4-FFF2-40B4-BE49-F238E27FC236}">
                <a16:creationId xmlns:a16="http://schemas.microsoft.com/office/drawing/2014/main" id="{79D5C3D0-88DD-405B-A549-4B5C3712E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12" y="641648"/>
            <a:ext cx="6575496" cy="5286838"/>
          </a:xfrm>
          <a:prstGeom prst="snip2DiagRect">
            <a:avLst>
              <a:gd name="adj1" fmla="val 8741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7F6EE2-D4F9-4476-BD04-6111DE289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17" y="1192858"/>
            <a:ext cx="5641063" cy="41425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83BFAB-87DF-42E0-AC78-481A498E9D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84976" y="760987"/>
                <a:ext cx="3479419" cy="2922591"/>
              </a:xfrm>
            </p:spPr>
            <p:txBody>
              <a:bodyPr anchor="t">
                <a:normAutofit/>
              </a:bodyPr>
              <a:lstStyle/>
              <a:p>
                <a:r>
                  <a:rPr lang="en-US" sz="2400" b="1" u="sng" dirty="0">
                    <a:solidFill>
                      <a:schemeClr val="bg1"/>
                    </a:solidFill>
                  </a:rPr>
                  <a:t>Rates of Return</a:t>
                </a:r>
              </a:p>
              <a:p>
                <a:pPr lvl="1"/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b="1" dirty="0">
                    <a:solidFill>
                      <a:schemeClr val="bg1"/>
                    </a:solidFill>
                  </a:rPr>
                  <a:t>HPR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𝐂𝐅</m:t>
                        </m:r>
                      </m:num>
                      <m:den>
                        <m:r>
                          <a:rPr lang="en-US" sz="2400" b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𝐈</m:t>
                        </m:r>
                      </m:den>
                    </m:f>
                  </m:oMath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 lvl="1"/>
                <a:r>
                  <a:rPr lang="en-US" sz="2400" b="1" dirty="0">
                    <a:solidFill>
                      <a:schemeClr val="bg1"/>
                    </a:solidFill>
                  </a:rPr>
                  <a:t> IRR </a:t>
                </a:r>
              </a:p>
              <a:p>
                <a:r>
                  <a:rPr lang="en-US" sz="2400" dirty="0">
                    <a:solidFill>
                      <a:schemeClr val="bg1"/>
                    </a:solidFill>
                  </a:rPr>
                  <a:t>  </a:t>
                </a:r>
              </a:p>
              <a:p>
                <a:endParaRPr lang="en-US" sz="1200" dirty="0">
                  <a:solidFill>
                    <a:srgbClr val="0F496F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83BFAB-87DF-42E0-AC78-481A498E9D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84976" y="760987"/>
                <a:ext cx="3479419" cy="2922591"/>
              </a:xfrm>
              <a:blipFill>
                <a:blip r:embed="rId3"/>
                <a:stretch>
                  <a:fillRect l="-1401" t="-16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B29E1950-A366-48B7-8DAB-726C0DE58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24123CD-2156-4134-A3FB-C82036B5F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2DAEA8-4DC7-4972-8972-06976C61D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33B16A3-1C35-4E6B-88DA-2A2550F94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06381D1-240B-4A28-88D3-6ACC575DC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C8CFC7B-B818-47F0-AE87-6B34B07D1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22456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087B1B-D001-4A5D-AC77-5C7B2B1C9DA7}"/>
              </a:ext>
            </a:extLst>
          </p:cNvPr>
          <p:cNvSpPr/>
          <p:nvPr/>
        </p:nvSpPr>
        <p:spPr>
          <a:xfrm>
            <a:off x="1187116" y="430806"/>
            <a:ext cx="6096000" cy="36061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ts val="2000"/>
              </a:spcBef>
              <a:spcAft>
                <a:spcPts val="600"/>
              </a:spcAft>
            </a:pPr>
            <a:r>
              <a:rPr lang="en-US" sz="4000" b="1" kern="0" spc="30" dirty="0">
                <a:latin typeface="Times New Roman" panose="02020603050405020304" pitchFamily="18" charset="0"/>
              </a:rPr>
              <a:t>Measuring Return and Return Expectation</a:t>
            </a:r>
          </a:p>
          <a:p>
            <a:pPr algn="just">
              <a:spcAft>
                <a:spcPts val="1000"/>
              </a:spcAft>
            </a:pPr>
            <a:r>
              <a:rPr lang="en-US" kern="150" dirty="0">
                <a:latin typeface="Times New Roman" panose="02020603050405020304" pitchFamily="18" charset="0"/>
                <a:ea typeface="Arial Unicode MS"/>
                <a:cs typeface="Arial Unicode MS"/>
              </a:rPr>
              <a:t>Before you invest your money in any securities or any businesses,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it’s extremely important to consider and must measure the following four factors: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Return expectation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Risk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Allocation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Time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926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5A211-1ED2-4C71-BC34-BDAF27C5E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EC187-A1D0-4F2A-A67D-E4E23D705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52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F0F3F-8281-49C4-990D-412A4A5DB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821" y="244943"/>
            <a:ext cx="8534400" cy="972486"/>
          </a:xfrm>
        </p:spPr>
        <p:txBody>
          <a:bodyPr/>
          <a:lstStyle/>
          <a:p>
            <a:r>
              <a:rPr lang="en-US" b="1" u="sng" dirty="0"/>
              <a:t>LEARNING OBJECTIVES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4C4F1-8D4C-4AFE-AD7A-414829F37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7" y="1270548"/>
            <a:ext cx="11165773" cy="466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reading this chapter, students will be able to do the following: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	Understand the component that make time value of money (TVM) including the calculations of present value (PV), future value (FV), interest rate (i) and time (t) for a one-time investment, annuity or uneven cash receipts.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	Compute various measures to calculate the historical and expected returns on many asset classes such as equities and bonds 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	Quantify the risk on these asset classes by calculating the variance and standard deviation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	Understand how to measure past performances of stocks and bonds using both historical analysis and scenario analysis to determine the expected risk/return going forward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	Construct a portfolio of investments consisting of stocks, bonds, and risk-free investments such as cash, money market, or treasury bills and the impact of diversification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	Understand portfolio optimization and efficiency based on asset allocation between stock, bonds, and cash</a:t>
            </a:r>
          </a:p>
        </p:txBody>
      </p:sp>
    </p:spTree>
    <p:extLst>
      <p:ext uri="{BB962C8B-B14F-4D97-AF65-F5344CB8AC3E}">
        <p14:creationId xmlns:p14="http://schemas.microsoft.com/office/powerpoint/2010/main" val="254740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D3EDB7-1372-4A19-B0BA-E3F2D3E702C8}"/>
              </a:ext>
            </a:extLst>
          </p:cNvPr>
          <p:cNvCxnSpPr/>
          <p:nvPr/>
        </p:nvCxnSpPr>
        <p:spPr>
          <a:xfrm flipH="1">
            <a:off x="1499191" y="802758"/>
            <a:ext cx="37214" cy="3413051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CA7CB4-537A-4CAB-AFFE-92C8E594CE3E}"/>
              </a:ext>
            </a:extLst>
          </p:cNvPr>
          <p:cNvCxnSpPr>
            <a:cxnSpLocks/>
          </p:cNvCxnSpPr>
          <p:nvPr/>
        </p:nvCxnSpPr>
        <p:spPr>
          <a:xfrm flipH="1">
            <a:off x="1499191" y="4215809"/>
            <a:ext cx="7637934" cy="0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5FA2CAC-4DCF-48BF-B4D3-598F814224EC}"/>
              </a:ext>
            </a:extLst>
          </p:cNvPr>
          <p:cNvCxnSpPr/>
          <p:nvPr/>
        </p:nvCxnSpPr>
        <p:spPr>
          <a:xfrm flipV="1">
            <a:off x="1536405" y="1463096"/>
            <a:ext cx="6517679" cy="2358189"/>
          </a:xfrm>
          <a:prstGeom prst="straightConnector1">
            <a:avLst/>
          </a:prstGeom>
          <a:ln w="1016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D827BE8-3B4F-495A-92DD-480B22502D25}"/>
              </a:ext>
            </a:extLst>
          </p:cNvPr>
          <p:cNvSpPr txBox="1"/>
          <p:nvPr/>
        </p:nvSpPr>
        <p:spPr>
          <a:xfrm>
            <a:off x="2376377" y="558209"/>
            <a:ext cx="458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What’s This?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180CE0B5-1BE8-4D0B-9C57-3BD151DF4505}"/>
                  </a:ext>
                </a:extLst>
              </p14:cNvPr>
              <p14:cNvContentPartPr/>
              <p14:nvPr/>
            </p14:nvContentPartPr>
            <p14:xfrm>
              <a:off x="5175360" y="4900536"/>
              <a:ext cx="360" cy="3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180CE0B5-1BE8-4D0B-9C57-3BD151DF45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66360" y="4891896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9327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D3EDB7-1372-4A19-B0BA-E3F2D3E702C8}"/>
              </a:ext>
            </a:extLst>
          </p:cNvPr>
          <p:cNvCxnSpPr/>
          <p:nvPr/>
        </p:nvCxnSpPr>
        <p:spPr>
          <a:xfrm flipH="1">
            <a:off x="1499191" y="802758"/>
            <a:ext cx="37214" cy="3413051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CA7CB4-537A-4CAB-AFFE-92C8E594CE3E}"/>
              </a:ext>
            </a:extLst>
          </p:cNvPr>
          <p:cNvCxnSpPr>
            <a:cxnSpLocks/>
          </p:cNvCxnSpPr>
          <p:nvPr/>
        </p:nvCxnSpPr>
        <p:spPr>
          <a:xfrm flipH="1">
            <a:off x="1499191" y="4215809"/>
            <a:ext cx="7637934" cy="0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5FA2CAC-4DCF-48BF-B4D3-598F814224EC}"/>
              </a:ext>
            </a:extLst>
          </p:cNvPr>
          <p:cNvCxnSpPr/>
          <p:nvPr/>
        </p:nvCxnSpPr>
        <p:spPr>
          <a:xfrm flipV="1">
            <a:off x="1573619" y="1606189"/>
            <a:ext cx="6517679" cy="2358189"/>
          </a:xfrm>
          <a:prstGeom prst="straightConnector1">
            <a:avLst/>
          </a:prstGeom>
          <a:ln w="1016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9475091-5DDC-4A8E-80A6-4E60CDCD7C35}"/>
              </a:ext>
            </a:extLst>
          </p:cNvPr>
          <p:cNvCxnSpPr>
            <a:cxnSpLocks/>
          </p:cNvCxnSpPr>
          <p:nvPr/>
        </p:nvCxnSpPr>
        <p:spPr>
          <a:xfrm flipV="1">
            <a:off x="1536405" y="3538934"/>
            <a:ext cx="6486939" cy="46649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BFB62B1-4D65-4035-9321-A893F2EE0602}"/>
              </a:ext>
            </a:extLst>
          </p:cNvPr>
          <p:cNvSpPr txBox="1"/>
          <p:nvPr/>
        </p:nvSpPr>
        <p:spPr>
          <a:xfrm>
            <a:off x="8270850" y="984681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Value Line Growth (Return)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BBA2E9-CD5A-4BF5-BE6C-02870B357A45}"/>
              </a:ext>
            </a:extLst>
          </p:cNvPr>
          <p:cNvSpPr txBox="1"/>
          <p:nvPr/>
        </p:nvSpPr>
        <p:spPr>
          <a:xfrm>
            <a:off x="7390827" y="1103493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0B8E6F-E2FE-4BBF-806B-693DF75568A8}"/>
              </a:ext>
            </a:extLst>
          </p:cNvPr>
          <p:cNvSpPr txBox="1"/>
          <p:nvPr/>
        </p:nvSpPr>
        <p:spPr>
          <a:xfrm>
            <a:off x="681641" y="3800239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ENTRY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91DD674-C574-468B-83E6-2D52D65719FE}"/>
              </a:ext>
            </a:extLst>
          </p:cNvPr>
          <p:cNvCxnSpPr>
            <a:cxnSpLocks/>
          </p:cNvCxnSpPr>
          <p:nvPr/>
        </p:nvCxnSpPr>
        <p:spPr>
          <a:xfrm flipH="1">
            <a:off x="8041728" y="984681"/>
            <a:ext cx="67954" cy="3130644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AE4CC0C-8A88-4D55-B16C-0A303E7CC19C}"/>
              </a:ext>
            </a:extLst>
          </p:cNvPr>
          <p:cNvSpPr txBox="1"/>
          <p:nvPr/>
        </p:nvSpPr>
        <p:spPr>
          <a:xfrm>
            <a:off x="599288" y="4308815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Initial</a:t>
            </a:r>
          </a:p>
          <a:p>
            <a:r>
              <a:rPr lang="en-US" b="1" dirty="0"/>
              <a:t>Investment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927D96-566D-443D-976F-2CB000B7EC9A}"/>
              </a:ext>
            </a:extLst>
          </p:cNvPr>
          <p:cNvSpPr txBox="1"/>
          <p:nvPr/>
        </p:nvSpPr>
        <p:spPr>
          <a:xfrm>
            <a:off x="8364463" y="3304182"/>
            <a:ext cx="266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Risk-Free Rate</a:t>
            </a:r>
          </a:p>
        </p:txBody>
      </p:sp>
    </p:spTree>
    <p:extLst>
      <p:ext uri="{BB962C8B-B14F-4D97-AF65-F5344CB8AC3E}">
        <p14:creationId xmlns:p14="http://schemas.microsoft.com/office/powerpoint/2010/main" val="175686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D3EDB7-1372-4A19-B0BA-E3F2D3E702C8}"/>
              </a:ext>
            </a:extLst>
          </p:cNvPr>
          <p:cNvCxnSpPr/>
          <p:nvPr/>
        </p:nvCxnSpPr>
        <p:spPr>
          <a:xfrm flipH="1">
            <a:off x="1499191" y="802758"/>
            <a:ext cx="37214" cy="3413051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CA7CB4-537A-4CAB-AFFE-92C8E594CE3E}"/>
              </a:ext>
            </a:extLst>
          </p:cNvPr>
          <p:cNvCxnSpPr>
            <a:cxnSpLocks/>
          </p:cNvCxnSpPr>
          <p:nvPr/>
        </p:nvCxnSpPr>
        <p:spPr>
          <a:xfrm flipH="1">
            <a:off x="1499191" y="4215809"/>
            <a:ext cx="7637934" cy="0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5FA2CAC-4DCF-48BF-B4D3-598F814224EC}"/>
              </a:ext>
            </a:extLst>
          </p:cNvPr>
          <p:cNvCxnSpPr/>
          <p:nvPr/>
        </p:nvCxnSpPr>
        <p:spPr>
          <a:xfrm flipV="1">
            <a:off x="1573619" y="1606189"/>
            <a:ext cx="6517679" cy="2358189"/>
          </a:xfrm>
          <a:prstGeom prst="straightConnector1">
            <a:avLst/>
          </a:prstGeom>
          <a:ln w="1016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9475091-5DDC-4A8E-80A6-4E60CDCD7C35}"/>
              </a:ext>
            </a:extLst>
          </p:cNvPr>
          <p:cNvCxnSpPr>
            <a:cxnSpLocks/>
          </p:cNvCxnSpPr>
          <p:nvPr/>
        </p:nvCxnSpPr>
        <p:spPr>
          <a:xfrm flipV="1">
            <a:off x="1536405" y="3538934"/>
            <a:ext cx="6486939" cy="46649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BFB62B1-4D65-4035-9321-A893F2EE0602}"/>
              </a:ext>
            </a:extLst>
          </p:cNvPr>
          <p:cNvSpPr txBox="1"/>
          <p:nvPr/>
        </p:nvSpPr>
        <p:spPr>
          <a:xfrm>
            <a:off x="8277725" y="947262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Value Line Growth (Return)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BBA2E9-CD5A-4BF5-BE6C-02870B357A45}"/>
              </a:ext>
            </a:extLst>
          </p:cNvPr>
          <p:cNvSpPr txBox="1"/>
          <p:nvPr/>
        </p:nvSpPr>
        <p:spPr>
          <a:xfrm>
            <a:off x="7390827" y="1085165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0B8E6F-E2FE-4BBF-806B-693DF75568A8}"/>
              </a:ext>
            </a:extLst>
          </p:cNvPr>
          <p:cNvSpPr txBox="1"/>
          <p:nvPr/>
        </p:nvSpPr>
        <p:spPr>
          <a:xfrm>
            <a:off x="681641" y="3800239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ENTRY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91DD674-C574-468B-83E6-2D52D65719FE}"/>
              </a:ext>
            </a:extLst>
          </p:cNvPr>
          <p:cNvCxnSpPr>
            <a:cxnSpLocks/>
          </p:cNvCxnSpPr>
          <p:nvPr/>
        </p:nvCxnSpPr>
        <p:spPr>
          <a:xfrm flipH="1">
            <a:off x="8041728" y="984681"/>
            <a:ext cx="67954" cy="3130644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AE4CC0C-8A88-4D55-B16C-0A303E7CC19C}"/>
              </a:ext>
            </a:extLst>
          </p:cNvPr>
          <p:cNvSpPr txBox="1"/>
          <p:nvPr/>
        </p:nvSpPr>
        <p:spPr>
          <a:xfrm>
            <a:off x="599288" y="4308815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Initial</a:t>
            </a:r>
          </a:p>
          <a:p>
            <a:r>
              <a:rPr lang="en-US" b="1" dirty="0"/>
              <a:t>Investment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927D96-566D-443D-976F-2CB000B7EC9A}"/>
              </a:ext>
            </a:extLst>
          </p:cNvPr>
          <p:cNvSpPr txBox="1"/>
          <p:nvPr/>
        </p:nvSpPr>
        <p:spPr>
          <a:xfrm>
            <a:off x="8425940" y="3538934"/>
            <a:ext cx="266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Risk-Free Rate</a:t>
            </a: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D920EC94-E97D-4AA4-920B-B6D0D6272357}"/>
              </a:ext>
            </a:extLst>
          </p:cNvPr>
          <p:cNvSpPr/>
          <p:nvPr/>
        </p:nvSpPr>
        <p:spPr>
          <a:xfrm>
            <a:off x="8109682" y="1606189"/>
            <a:ext cx="632517" cy="1932745"/>
          </a:xfrm>
          <a:prstGeom prst="rightBrace">
            <a:avLst/>
          </a:prstGeom>
          <a:ln w="79375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F473C3-FDE4-48E1-8D26-0A73C50309EC}"/>
              </a:ext>
            </a:extLst>
          </p:cNvPr>
          <p:cNvSpPr txBox="1"/>
          <p:nvPr/>
        </p:nvSpPr>
        <p:spPr>
          <a:xfrm>
            <a:off x="8853347" y="2415951"/>
            <a:ext cx="266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Risk Premium</a:t>
            </a:r>
          </a:p>
        </p:txBody>
      </p:sp>
    </p:spTree>
    <p:extLst>
      <p:ext uri="{BB962C8B-B14F-4D97-AF65-F5344CB8AC3E}">
        <p14:creationId xmlns:p14="http://schemas.microsoft.com/office/powerpoint/2010/main" val="279976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D3EDB7-1372-4A19-B0BA-E3F2D3E702C8}"/>
              </a:ext>
            </a:extLst>
          </p:cNvPr>
          <p:cNvCxnSpPr/>
          <p:nvPr/>
        </p:nvCxnSpPr>
        <p:spPr>
          <a:xfrm flipH="1">
            <a:off x="1499191" y="802758"/>
            <a:ext cx="37214" cy="3413051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CA7CB4-537A-4CAB-AFFE-92C8E594CE3E}"/>
              </a:ext>
            </a:extLst>
          </p:cNvPr>
          <p:cNvCxnSpPr>
            <a:cxnSpLocks/>
          </p:cNvCxnSpPr>
          <p:nvPr/>
        </p:nvCxnSpPr>
        <p:spPr>
          <a:xfrm flipH="1">
            <a:off x="1499191" y="4215809"/>
            <a:ext cx="7637934" cy="0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5FA2CAC-4DCF-48BF-B4D3-598F814224EC}"/>
              </a:ext>
            </a:extLst>
          </p:cNvPr>
          <p:cNvCxnSpPr/>
          <p:nvPr/>
        </p:nvCxnSpPr>
        <p:spPr>
          <a:xfrm flipV="1">
            <a:off x="1573619" y="1606189"/>
            <a:ext cx="6517679" cy="2358189"/>
          </a:xfrm>
          <a:prstGeom prst="straightConnector1">
            <a:avLst/>
          </a:prstGeom>
          <a:ln w="1016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9475091-5DDC-4A8E-80A6-4E60CDCD7C35}"/>
              </a:ext>
            </a:extLst>
          </p:cNvPr>
          <p:cNvCxnSpPr>
            <a:cxnSpLocks/>
          </p:cNvCxnSpPr>
          <p:nvPr/>
        </p:nvCxnSpPr>
        <p:spPr>
          <a:xfrm flipV="1">
            <a:off x="1536405" y="3538934"/>
            <a:ext cx="6486939" cy="46649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BFB62B1-4D65-4035-9321-A893F2EE0602}"/>
              </a:ext>
            </a:extLst>
          </p:cNvPr>
          <p:cNvSpPr txBox="1"/>
          <p:nvPr/>
        </p:nvSpPr>
        <p:spPr>
          <a:xfrm>
            <a:off x="8277725" y="947262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Value Line Growth (Return)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BBA2E9-CD5A-4BF5-BE6C-02870B357A45}"/>
              </a:ext>
            </a:extLst>
          </p:cNvPr>
          <p:cNvSpPr txBox="1"/>
          <p:nvPr/>
        </p:nvSpPr>
        <p:spPr>
          <a:xfrm>
            <a:off x="7390827" y="1085165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0B8E6F-E2FE-4BBF-806B-693DF75568A8}"/>
              </a:ext>
            </a:extLst>
          </p:cNvPr>
          <p:cNvSpPr txBox="1"/>
          <p:nvPr/>
        </p:nvSpPr>
        <p:spPr>
          <a:xfrm>
            <a:off x="681641" y="3800239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ENTRY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91DD674-C574-468B-83E6-2D52D65719FE}"/>
              </a:ext>
            </a:extLst>
          </p:cNvPr>
          <p:cNvCxnSpPr>
            <a:cxnSpLocks/>
          </p:cNvCxnSpPr>
          <p:nvPr/>
        </p:nvCxnSpPr>
        <p:spPr>
          <a:xfrm flipH="1">
            <a:off x="8041728" y="984681"/>
            <a:ext cx="67954" cy="3130644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AE4CC0C-8A88-4D55-B16C-0A303E7CC19C}"/>
              </a:ext>
            </a:extLst>
          </p:cNvPr>
          <p:cNvSpPr txBox="1"/>
          <p:nvPr/>
        </p:nvSpPr>
        <p:spPr>
          <a:xfrm>
            <a:off x="599288" y="4308815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Initial</a:t>
            </a:r>
          </a:p>
          <a:p>
            <a:r>
              <a:rPr lang="en-US" b="1" dirty="0"/>
              <a:t>Investment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927D96-566D-443D-976F-2CB000B7EC9A}"/>
              </a:ext>
            </a:extLst>
          </p:cNvPr>
          <p:cNvSpPr txBox="1"/>
          <p:nvPr/>
        </p:nvSpPr>
        <p:spPr>
          <a:xfrm>
            <a:off x="8425940" y="3538934"/>
            <a:ext cx="266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Risk-Free Rate</a:t>
            </a: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D920EC94-E97D-4AA4-920B-B6D0D6272357}"/>
              </a:ext>
            </a:extLst>
          </p:cNvPr>
          <p:cNvSpPr/>
          <p:nvPr/>
        </p:nvSpPr>
        <p:spPr>
          <a:xfrm>
            <a:off x="8109682" y="1606189"/>
            <a:ext cx="632517" cy="1932745"/>
          </a:xfrm>
          <a:prstGeom prst="rightBrace">
            <a:avLst/>
          </a:prstGeom>
          <a:ln w="79375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F473C3-FDE4-48E1-8D26-0A73C50309EC}"/>
              </a:ext>
            </a:extLst>
          </p:cNvPr>
          <p:cNvSpPr txBox="1"/>
          <p:nvPr/>
        </p:nvSpPr>
        <p:spPr>
          <a:xfrm>
            <a:off x="8853347" y="2415951"/>
            <a:ext cx="266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Risk Premium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B039412-27B9-4173-B414-49E3E5B244D7}"/>
              </a:ext>
            </a:extLst>
          </p:cNvPr>
          <p:cNvSpPr/>
          <p:nvPr/>
        </p:nvSpPr>
        <p:spPr>
          <a:xfrm>
            <a:off x="1519417" y="1530111"/>
            <a:ext cx="6599029" cy="3119023"/>
          </a:xfrm>
          <a:custGeom>
            <a:avLst/>
            <a:gdLst>
              <a:gd name="connsiteX0" fmla="*/ 0 w 6599029"/>
              <a:gd name="connsiteY0" fmla="*/ 2423122 h 3119023"/>
              <a:gd name="connsiteX1" fmla="*/ 398760 w 6599029"/>
              <a:gd name="connsiteY1" fmla="*/ 1818106 h 3119023"/>
              <a:gd name="connsiteX2" fmla="*/ 605016 w 6599029"/>
              <a:gd name="connsiteY2" fmla="*/ 2010611 h 3119023"/>
              <a:gd name="connsiteX3" fmla="*/ 1168781 w 6599029"/>
              <a:gd name="connsiteY3" fmla="*/ 1364343 h 3119023"/>
              <a:gd name="connsiteX4" fmla="*/ 1278785 w 6599029"/>
              <a:gd name="connsiteY4" fmla="*/ 2209991 h 3119023"/>
              <a:gd name="connsiteX5" fmla="*/ 1656920 w 6599029"/>
              <a:gd name="connsiteY5" fmla="*/ 1302466 h 3119023"/>
              <a:gd name="connsiteX6" fmla="*/ 1870051 w 6599029"/>
              <a:gd name="connsiteY6" fmla="*/ 3110641 h 3119023"/>
              <a:gd name="connsiteX7" fmla="*/ 2296312 w 6599029"/>
              <a:gd name="connsiteY7" fmla="*/ 2017486 h 3119023"/>
              <a:gd name="connsiteX8" fmla="*/ 2509443 w 6599029"/>
              <a:gd name="connsiteY8" fmla="*/ 2980012 h 3119023"/>
              <a:gd name="connsiteX9" fmla="*/ 3135085 w 6599029"/>
              <a:gd name="connsiteY9" fmla="*/ 553071 h 3119023"/>
              <a:gd name="connsiteX10" fmla="*/ 3595723 w 6599029"/>
              <a:gd name="connsiteY10" fmla="*/ 1797480 h 3119023"/>
              <a:gd name="connsiteX11" fmla="*/ 3932607 w 6599029"/>
              <a:gd name="connsiteY11" fmla="*/ 1323092 h 3119023"/>
              <a:gd name="connsiteX12" fmla="*/ 4235115 w 6599029"/>
              <a:gd name="connsiteY12" fmla="*/ 1625600 h 3119023"/>
              <a:gd name="connsiteX13" fmla="*/ 4482622 w 6599029"/>
              <a:gd name="connsiteY13" fmla="*/ 443068 h 3119023"/>
              <a:gd name="connsiteX14" fmla="*/ 4723254 w 6599029"/>
              <a:gd name="connsiteY14" fmla="*/ 546196 h 3119023"/>
              <a:gd name="connsiteX15" fmla="*/ 4860757 w 6599029"/>
              <a:gd name="connsiteY15" fmla="*/ 333065 h 3119023"/>
              <a:gd name="connsiteX16" fmla="*/ 5170141 w 6599029"/>
              <a:gd name="connsiteY16" fmla="*/ 986208 h 3119023"/>
              <a:gd name="connsiteX17" fmla="*/ 5713281 w 6599029"/>
              <a:gd name="connsiteY17" fmla="*/ 195561 h 3119023"/>
              <a:gd name="connsiteX18" fmla="*/ 6160168 w 6599029"/>
              <a:gd name="connsiteY18" fmla="*/ 841829 h 3119023"/>
              <a:gd name="connsiteX19" fmla="*/ 6572679 w 6599029"/>
              <a:gd name="connsiteY19" fmla="*/ 58057 h 3119023"/>
              <a:gd name="connsiteX20" fmla="*/ 6558929 w 6599029"/>
              <a:gd name="connsiteY20" fmla="*/ 58057 h 3119023"/>
              <a:gd name="connsiteX21" fmla="*/ 6558929 w 6599029"/>
              <a:gd name="connsiteY21" fmla="*/ 64933 h 3119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599029" h="3119023">
                <a:moveTo>
                  <a:pt x="0" y="2423122"/>
                </a:moveTo>
                <a:cubicBezTo>
                  <a:pt x="148962" y="2154990"/>
                  <a:pt x="297924" y="1886858"/>
                  <a:pt x="398760" y="1818106"/>
                </a:cubicBezTo>
                <a:cubicBezTo>
                  <a:pt x="499596" y="1749354"/>
                  <a:pt x="476679" y="2086238"/>
                  <a:pt x="605016" y="2010611"/>
                </a:cubicBezTo>
                <a:cubicBezTo>
                  <a:pt x="733353" y="1934984"/>
                  <a:pt x="1056486" y="1331113"/>
                  <a:pt x="1168781" y="1364343"/>
                </a:cubicBezTo>
                <a:cubicBezTo>
                  <a:pt x="1281076" y="1397573"/>
                  <a:pt x="1197429" y="2220304"/>
                  <a:pt x="1278785" y="2209991"/>
                </a:cubicBezTo>
                <a:cubicBezTo>
                  <a:pt x="1360141" y="2199678"/>
                  <a:pt x="1558376" y="1152358"/>
                  <a:pt x="1656920" y="1302466"/>
                </a:cubicBezTo>
                <a:cubicBezTo>
                  <a:pt x="1755464" y="1452574"/>
                  <a:pt x="1763486" y="2991471"/>
                  <a:pt x="1870051" y="3110641"/>
                </a:cubicBezTo>
                <a:cubicBezTo>
                  <a:pt x="1976616" y="3229811"/>
                  <a:pt x="2189747" y="2039257"/>
                  <a:pt x="2296312" y="2017486"/>
                </a:cubicBezTo>
                <a:cubicBezTo>
                  <a:pt x="2402877" y="1995715"/>
                  <a:pt x="2369648" y="3224081"/>
                  <a:pt x="2509443" y="2980012"/>
                </a:cubicBezTo>
                <a:cubicBezTo>
                  <a:pt x="2649239" y="2735943"/>
                  <a:pt x="2954038" y="750160"/>
                  <a:pt x="3135085" y="553071"/>
                </a:cubicBezTo>
                <a:cubicBezTo>
                  <a:pt x="3316132" y="355982"/>
                  <a:pt x="3462803" y="1669143"/>
                  <a:pt x="3595723" y="1797480"/>
                </a:cubicBezTo>
                <a:cubicBezTo>
                  <a:pt x="3728643" y="1925817"/>
                  <a:pt x="3826042" y="1351739"/>
                  <a:pt x="3932607" y="1323092"/>
                </a:cubicBezTo>
                <a:cubicBezTo>
                  <a:pt x="4039172" y="1294445"/>
                  <a:pt x="4143446" y="1772271"/>
                  <a:pt x="4235115" y="1625600"/>
                </a:cubicBezTo>
                <a:cubicBezTo>
                  <a:pt x="4326784" y="1478929"/>
                  <a:pt x="4401266" y="622969"/>
                  <a:pt x="4482622" y="443068"/>
                </a:cubicBezTo>
                <a:cubicBezTo>
                  <a:pt x="4563978" y="263167"/>
                  <a:pt x="4660232" y="564530"/>
                  <a:pt x="4723254" y="546196"/>
                </a:cubicBezTo>
                <a:cubicBezTo>
                  <a:pt x="4786276" y="527862"/>
                  <a:pt x="4786276" y="259730"/>
                  <a:pt x="4860757" y="333065"/>
                </a:cubicBezTo>
                <a:cubicBezTo>
                  <a:pt x="4935238" y="406400"/>
                  <a:pt x="5028054" y="1009125"/>
                  <a:pt x="5170141" y="986208"/>
                </a:cubicBezTo>
                <a:cubicBezTo>
                  <a:pt x="5312228" y="963291"/>
                  <a:pt x="5548276" y="219624"/>
                  <a:pt x="5713281" y="195561"/>
                </a:cubicBezTo>
                <a:cubicBezTo>
                  <a:pt x="5878286" y="171498"/>
                  <a:pt x="6016935" y="864746"/>
                  <a:pt x="6160168" y="841829"/>
                </a:cubicBezTo>
                <a:cubicBezTo>
                  <a:pt x="6303401" y="818912"/>
                  <a:pt x="6506219" y="188686"/>
                  <a:pt x="6572679" y="58057"/>
                </a:cubicBezTo>
                <a:cubicBezTo>
                  <a:pt x="6639139" y="-72572"/>
                  <a:pt x="6558929" y="58057"/>
                  <a:pt x="6558929" y="58057"/>
                </a:cubicBezTo>
                <a:cubicBezTo>
                  <a:pt x="6556637" y="59203"/>
                  <a:pt x="6557783" y="62068"/>
                  <a:pt x="6558929" y="64933"/>
                </a:cubicBezTo>
              </a:path>
            </a:pathLst>
          </a:custGeom>
          <a:noFill/>
          <a:ln w="31750" cap="flat">
            <a:solidFill>
              <a:srgbClr val="FF0000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48C6D3-6DE4-4A82-A1E8-5AF6A4EAECBD}"/>
              </a:ext>
            </a:extLst>
          </p:cNvPr>
          <p:cNvSpPr txBox="1"/>
          <p:nvPr/>
        </p:nvSpPr>
        <p:spPr>
          <a:xfrm>
            <a:off x="3683636" y="1354758"/>
            <a:ext cx="1378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Risk (Volatility)</a:t>
            </a:r>
          </a:p>
        </p:txBody>
      </p:sp>
    </p:spTree>
    <p:extLst>
      <p:ext uri="{BB962C8B-B14F-4D97-AF65-F5344CB8AC3E}">
        <p14:creationId xmlns:p14="http://schemas.microsoft.com/office/powerpoint/2010/main" val="428543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F0B5-E547-40CA-A51A-57552FE0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51" y="-194671"/>
            <a:ext cx="8534400" cy="1507067"/>
          </a:xfrm>
        </p:spPr>
        <p:txBody>
          <a:bodyPr/>
          <a:lstStyle/>
          <a:p>
            <a:r>
              <a:rPr lang="en-US" dirty="0"/>
              <a:t>The Study of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71210-675C-45BE-A438-9985097E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74" y="1312396"/>
            <a:ext cx="5023593" cy="2325531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</a:rPr>
              <a:t>3 FACTORS BEFORE YOU </a:t>
            </a:r>
            <a:r>
              <a:rPr lang="en-US" b="1" u="sng" dirty="0">
                <a:solidFill>
                  <a:schemeClr val="tx1"/>
                </a:solidFill>
              </a:rPr>
              <a:t>INVEST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Measure  Expected Return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Quantify Risk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Set Time (Exit)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4C5ED01-F76D-4BDF-BBD3-1BCBEE4D8C2E}"/>
              </a:ext>
            </a:extLst>
          </p:cNvPr>
          <p:cNvCxnSpPr>
            <a:cxnSpLocks/>
          </p:cNvCxnSpPr>
          <p:nvPr/>
        </p:nvCxnSpPr>
        <p:spPr>
          <a:xfrm>
            <a:off x="4491336" y="1873249"/>
            <a:ext cx="2453499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B6F007E-1129-4B0E-9243-201EA8507E03}"/>
              </a:ext>
            </a:extLst>
          </p:cNvPr>
          <p:cNvSpPr txBox="1"/>
          <p:nvPr/>
        </p:nvSpPr>
        <p:spPr>
          <a:xfrm>
            <a:off x="7033317" y="1134585"/>
            <a:ext cx="3932608" cy="1477328"/>
          </a:xfrm>
          <a:prstGeom prst="rect">
            <a:avLst/>
          </a:prstGeom>
          <a:noFill/>
          <a:ln w="666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Buying Stocks / Buying Bonds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Buying Assets / Equipment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Starting a New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Buying a Company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Starting a new Company</a:t>
            </a:r>
          </a:p>
        </p:txBody>
      </p:sp>
    </p:spTree>
    <p:extLst>
      <p:ext uri="{BB962C8B-B14F-4D97-AF65-F5344CB8AC3E}">
        <p14:creationId xmlns:p14="http://schemas.microsoft.com/office/powerpoint/2010/main" val="924615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F0B5-E547-40CA-A51A-57552FE0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51" y="-194671"/>
            <a:ext cx="8534400" cy="1507067"/>
          </a:xfrm>
        </p:spPr>
        <p:txBody>
          <a:bodyPr/>
          <a:lstStyle/>
          <a:p>
            <a:r>
              <a:rPr lang="en-US" dirty="0"/>
              <a:t>The Study of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71210-675C-45BE-A438-9985097E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74" y="1312396"/>
            <a:ext cx="8534400" cy="2325531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</a:rPr>
              <a:t>3 FACTORS BEFORE YOU INVEST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Measure  Expected Return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Quantify Risk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Set Time (Exit)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B86D6D-661D-4217-99EF-491E2FCF8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3561" y="1861277"/>
            <a:ext cx="2143125" cy="21431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16B02A-09A2-4A4B-9E32-C4579CE3EB97}"/>
              </a:ext>
            </a:extLst>
          </p:cNvPr>
          <p:cNvSpPr txBox="1"/>
          <p:nvPr/>
        </p:nvSpPr>
        <p:spPr>
          <a:xfrm>
            <a:off x="7012173" y="1747899"/>
            <a:ext cx="508767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Game: Tossing a Coin to win $6 (Payoff):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Measure Expected Return: </a:t>
            </a:r>
            <a:r>
              <a:rPr lang="en-US" sz="1400" b="1" dirty="0">
                <a:solidFill>
                  <a:srgbClr val="FF0000"/>
                </a:solidFill>
              </a:rPr>
              <a:t>$6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Quantify Risk: </a:t>
            </a:r>
            <a:r>
              <a:rPr lang="en-US" sz="1400" b="1" dirty="0">
                <a:solidFill>
                  <a:srgbClr val="FF0000"/>
                </a:solidFill>
              </a:rPr>
              <a:t>50/50 win/loss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Time:  </a:t>
            </a:r>
            <a:r>
              <a:rPr lang="en-US" sz="1400" b="1" dirty="0">
                <a:solidFill>
                  <a:srgbClr val="FF0000"/>
                </a:solidFill>
              </a:rPr>
              <a:t>in 2 seconds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How much to Invest?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$3  - mathematically using probability theory is (50% x $6) + (50% x $0) = 	$3 + 0 = $3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E71375-EC2D-446C-ACE5-121809F78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561" y="4229876"/>
            <a:ext cx="2114550" cy="21621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19D1EB-3041-4292-8210-0B30CB0B52B4}"/>
              </a:ext>
            </a:extLst>
          </p:cNvPr>
          <p:cNvSpPr txBox="1"/>
          <p:nvPr/>
        </p:nvSpPr>
        <p:spPr>
          <a:xfrm>
            <a:off x="7106095" y="4152604"/>
            <a:ext cx="499375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Game: Tossing one dice to win $6 (Payoff):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Measure Expected Return: </a:t>
            </a:r>
            <a:r>
              <a:rPr lang="en-US" sz="1400" b="1" dirty="0">
                <a:solidFill>
                  <a:srgbClr val="FF0000"/>
                </a:solidFill>
              </a:rPr>
              <a:t>$6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Quantify Risk: </a:t>
            </a:r>
            <a:r>
              <a:rPr lang="en-US" sz="1400" b="1" dirty="0">
                <a:solidFill>
                  <a:srgbClr val="FF0000"/>
                </a:solidFill>
              </a:rPr>
              <a:t>1/6 to win, 5/6 to lose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Time:  </a:t>
            </a:r>
            <a:r>
              <a:rPr lang="en-US" sz="1400" b="1" dirty="0">
                <a:solidFill>
                  <a:srgbClr val="FF0000"/>
                </a:solidFill>
              </a:rPr>
              <a:t>in 2 seconds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How much to Invest?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$1  - mathematically using probability theory is (1/6 x $6) + (5/6 x $0) = </a:t>
            </a:r>
          </a:p>
          <a:p>
            <a:pPr lvl="1"/>
            <a:r>
              <a:rPr lang="en-US" sz="1400" b="1" dirty="0"/>
              <a:t>	$1 + 0 = $1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0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D3EDB7-1372-4A19-B0BA-E3F2D3E702C8}"/>
              </a:ext>
            </a:extLst>
          </p:cNvPr>
          <p:cNvCxnSpPr>
            <a:cxnSpLocks/>
          </p:cNvCxnSpPr>
          <p:nvPr/>
        </p:nvCxnSpPr>
        <p:spPr>
          <a:xfrm flipH="1">
            <a:off x="1499191" y="1719970"/>
            <a:ext cx="31915" cy="2495839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CA7CB4-537A-4CAB-AFFE-92C8E594CE3E}"/>
              </a:ext>
            </a:extLst>
          </p:cNvPr>
          <p:cNvCxnSpPr>
            <a:cxnSpLocks/>
          </p:cNvCxnSpPr>
          <p:nvPr/>
        </p:nvCxnSpPr>
        <p:spPr>
          <a:xfrm flipH="1">
            <a:off x="1499191" y="4215809"/>
            <a:ext cx="6682562" cy="0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5FA2CAC-4DCF-48BF-B4D3-598F814224EC}"/>
              </a:ext>
            </a:extLst>
          </p:cNvPr>
          <p:cNvCxnSpPr/>
          <p:nvPr/>
        </p:nvCxnSpPr>
        <p:spPr>
          <a:xfrm flipV="1">
            <a:off x="1573619" y="1606189"/>
            <a:ext cx="6517679" cy="2358189"/>
          </a:xfrm>
          <a:prstGeom prst="straightConnector1">
            <a:avLst/>
          </a:prstGeom>
          <a:ln w="1016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BFB62B1-4D65-4035-9321-A893F2EE0602}"/>
              </a:ext>
            </a:extLst>
          </p:cNvPr>
          <p:cNvSpPr txBox="1"/>
          <p:nvPr/>
        </p:nvSpPr>
        <p:spPr>
          <a:xfrm>
            <a:off x="8118446" y="1523278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Value Line Growth (Return)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BBA2E9-CD5A-4BF5-BE6C-02870B357A45}"/>
              </a:ext>
            </a:extLst>
          </p:cNvPr>
          <p:cNvSpPr txBox="1"/>
          <p:nvPr/>
        </p:nvSpPr>
        <p:spPr>
          <a:xfrm>
            <a:off x="7390827" y="1085165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0B8E6F-E2FE-4BBF-806B-693DF75568A8}"/>
              </a:ext>
            </a:extLst>
          </p:cNvPr>
          <p:cNvSpPr txBox="1"/>
          <p:nvPr/>
        </p:nvSpPr>
        <p:spPr>
          <a:xfrm>
            <a:off x="681641" y="3800239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ENTRY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E4CC0C-8A88-4D55-B16C-0A303E7CC19C}"/>
              </a:ext>
            </a:extLst>
          </p:cNvPr>
          <p:cNvSpPr txBox="1"/>
          <p:nvPr/>
        </p:nvSpPr>
        <p:spPr>
          <a:xfrm>
            <a:off x="-27363" y="3800066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Initial</a:t>
            </a:r>
          </a:p>
          <a:p>
            <a:r>
              <a:rPr lang="en-US" b="1" dirty="0"/>
              <a:t>Investment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B039412-27B9-4173-B414-49E3E5B244D7}"/>
              </a:ext>
            </a:extLst>
          </p:cNvPr>
          <p:cNvSpPr/>
          <p:nvPr/>
        </p:nvSpPr>
        <p:spPr>
          <a:xfrm>
            <a:off x="1519417" y="1530111"/>
            <a:ext cx="6599029" cy="3119023"/>
          </a:xfrm>
          <a:custGeom>
            <a:avLst/>
            <a:gdLst>
              <a:gd name="connsiteX0" fmla="*/ 0 w 6599029"/>
              <a:gd name="connsiteY0" fmla="*/ 2423122 h 3119023"/>
              <a:gd name="connsiteX1" fmla="*/ 398760 w 6599029"/>
              <a:gd name="connsiteY1" fmla="*/ 1818106 h 3119023"/>
              <a:gd name="connsiteX2" fmla="*/ 605016 w 6599029"/>
              <a:gd name="connsiteY2" fmla="*/ 2010611 h 3119023"/>
              <a:gd name="connsiteX3" fmla="*/ 1168781 w 6599029"/>
              <a:gd name="connsiteY3" fmla="*/ 1364343 h 3119023"/>
              <a:gd name="connsiteX4" fmla="*/ 1278785 w 6599029"/>
              <a:gd name="connsiteY4" fmla="*/ 2209991 h 3119023"/>
              <a:gd name="connsiteX5" fmla="*/ 1656920 w 6599029"/>
              <a:gd name="connsiteY5" fmla="*/ 1302466 h 3119023"/>
              <a:gd name="connsiteX6" fmla="*/ 1870051 w 6599029"/>
              <a:gd name="connsiteY6" fmla="*/ 3110641 h 3119023"/>
              <a:gd name="connsiteX7" fmla="*/ 2296312 w 6599029"/>
              <a:gd name="connsiteY7" fmla="*/ 2017486 h 3119023"/>
              <a:gd name="connsiteX8" fmla="*/ 2509443 w 6599029"/>
              <a:gd name="connsiteY8" fmla="*/ 2980012 h 3119023"/>
              <a:gd name="connsiteX9" fmla="*/ 3135085 w 6599029"/>
              <a:gd name="connsiteY9" fmla="*/ 553071 h 3119023"/>
              <a:gd name="connsiteX10" fmla="*/ 3595723 w 6599029"/>
              <a:gd name="connsiteY10" fmla="*/ 1797480 h 3119023"/>
              <a:gd name="connsiteX11" fmla="*/ 3932607 w 6599029"/>
              <a:gd name="connsiteY11" fmla="*/ 1323092 h 3119023"/>
              <a:gd name="connsiteX12" fmla="*/ 4235115 w 6599029"/>
              <a:gd name="connsiteY12" fmla="*/ 1625600 h 3119023"/>
              <a:gd name="connsiteX13" fmla="*/ 4482622 w 6599029"/>
              <a:gd name="connsiteY13" fmla="*/ 443068 h 3119023"/>
              <a:gd name="connsiteX14" fmla="*/ 4723254 w 6599029"/>
              <a:gd name="connsiteY14" fmla="*/ 546196 h 3119023"/>
              <a:gd name="connsiteX15" fmla="*/ 4860757 w 6599029"/>
              <a:gd name="connsiteY15" fmla="*/ 333065 h 3119023"/>
              <a:gd name="connsiteX16" fmla="*/ 5170141 w 6599029"/>
              <a:gd name="connsiteY16" fmla="*/ 986208 h 3119023"/>
              <a:gd name="connsiteX17" fmla="*/ 5713281 w 6599029"/>
              <a:gd name="connsiteY17" fmla="*/ 195561 h 3119023"/>
              <a:gd name="connsiteX18" fmla="*/ 6160168 w 6599029"/>
              <a:gd name="connsiteY18" fmla="*/ 841829 h 3119023"/>
              <a:gd name="connsiteX19" fmla="*/ 6572679 w 6599029"/>
              <a:gd name="connsiteY19" fmla="*/ 58057 h 3119023"/>
              <a:gd name="connsiteX20" fmla="*/ 6558929 w 6599029"/>
              <a:gd name="connsiteY20" fmla="*/ 58057 h 3119023"/>
              <a:gd name="connsiteX21" fmla="*/ 6558929 w 6599029"/>
              <a:gd name="connsiteY21" fmla="*/ 64933 h 3119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599029" h="3119023">
                <a:moveTo>
                  <a:pt x="0" y="2423122"/>
                </a:moveTo>
                <a:cubicBezTo>
                  <a:pt x="148962" y="2154990"/>
                  <a:pt x="297924" y="1886858"/>
                  <a:pt x="398760" y="1818106"/>
                </a:cubicBezTo>
                <a:cubicBezTo>
                  <a:pt x="499596" y="1749354"/>
                  <a:pt x="476679" y="2086238"/>
                  <a:pt x="605016" y="2010611"/>
                </a:cubicBezTo>
                <a:cubicBezTo>
                  <a:pt x="733353" y="1934984"/>
                  <a:pt x="1056486" y="1331113"/>
                  <a:pt x="1168781" y="1364343"/>
                </a:cubicBezTo>
                <a:cubicBezTo>
                  <a:pt x="1281076" y="1397573"/>
                  <a:pt x="1197429" y="2220304"/>
                  <a:pt x="1278785" y="2209991"/>
                </a:cubicBezTo>
                <a:cubicBezTo>
                  <a:pt x="1360141" y="2199678"/>
                  <a:pt x="1558376" y="1152358"/>
                  <a:pt x="1656920" y="1302466"/>
                </a:cubicBezTo>
                <a:cubicBezTo>
                  <a:pt x="1755464" y="1452574"/>
                  <a:pt x="1763486" y="2991471"/>
                  <a:pt x="1870051" y="3110641"/>
                </a:cubicBezTo>
                <a:cubicBezTo>
                  <a:pt x="1976616" y="3229811"/>
                  <a:pt x="2189747" y="2039257"/>
                  <a:pt x="2296312" y="2017486"/>
                </a:cubicBezTo>
                <a:cubicBezTo>
                  <a:pt x="2402877" y="1995715"/>
                  <a:pt x="2369648" y="3224081"/>
                  <a:pt x="2509443" y="2980012"/>
                </a:cubicBezTo>
                <a:cubicBezTo>
                  <a:pt x="2649239" y="2735943"/>
                  <a:pt x="2954038" y="750160"/>
                  <a:pt x="3135085" y="553071"/>
                </a:cubicBezTo>
                <a:cubicBezTo>
                  <a:pt x="3316132" y="355982"/>
                  <a:pt x="3462803" y="1669143"/>
                  <a:pt x="3595723" y="1797480"/>
                </a:cubicBezTo>
                <a:cubicBezTo>
                  <a:pt x="3728643" y="1925817"/>
                  <a:pt x="3826042" y="1351739"/>
                  <a:pt x="3932607" y="1323092"/>
                </a:cubicBezTo>
                <a:cubicBezTo>
                  <a:pt x="4039172" y="1294445"/>
                  <a:pt x="4143446" y="1772271"/>
                  <a:pt x="4235115" y="1625600"/>
                </a:cubicBezTo>
                <a:cubicBezTo>
                  <a:pt x="4326784" y="1478929"/>
                  <a:pt x="4401266" y="622969"/>
                  <a:pt x="4482622" y="443068"/>
                </a:cubicBezTo>
                <a:cubicBezTo>
                  <a:pt x="4563978" y="263167"/>
                  <a:pt x="4660232" y="564530"/>
                  <a:pt x="4723254" y="546196"/>
                </a:cubicBezTo>
                <a:cubicBezTo>
                  <a:pt x="4786276" y="527862"/>
                  <a:pt x="4786276" y="259730"/>
                  <a:pt x="4860757" y="333065"/>
                </a:cubicBezTo>
                <a:cubicBezTo>
                  <a:pt x="4935238" y="406400"/>
                  <a:pt x="5028054" y="1009125"/>
                  <a:pt x="5170141" y="986208"/>
                </a:cubicBezTo>
                <a:cubicBezTo>
                  <a:pt x="5312228" y="963291"/>
                  <a:pt x="5548276" y="219624"/>
                  <a:pt x="5713281" y="195561"/>
                </a:cubicBezTo>
                <a:cubicBezTo>
                  <a:pt x="5878286" y="171498"/>
                  <a:pt x="6016935" y="864746"/>
                  <a:pt x="6160168" y="841829"/>
                </a:cubicBezTo>
                <a:cubicBezTo>
                  <a:pt x="6303401" y="818912"/>
                  <a:pt x="6506219" y="188686"/>
                  <a:pt x="6572679" y="58057"/>
                </a:cubicBezTo>
                <a:cubicBezTo>
                  <a:pt x="6639139" y="-72572"/>
                  <a:pt x="6558929" y="58057"/>
                  <a:pt x="6558929" y="58057"/>
                </a:cubicBezTo>
                <a:cubicBezTo>
                  <a:pt x="6556637" y="59203"/>
                  <a:pt x="6557783" y="62068"/>
                  <a:pt x="6558929" y="64933"/>
                </a:cubicBezTo>
              </a:path>
            </a:pathLst>
          </a:custGeom>
          <a:noFill/>
          <a:ln w="31750" cap="flat">
            <a:solidFill>
              <a:srgbClr val="FF0000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48C6D3-6DE4-4A82-A1E8-5AF6A4EAECBD}"/>
              </a:ext>
            </a:extLst>
          </p:cNvPr>
          <p:cNvSpPr txBox="1"/>
          <p:nvPr/>
        </p:nvSpPr>
        <p:spPr>
          <a:xfrm>
            <a:off x="3683636" y="1354758"/>
            <a:ext cx="1378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Risk (Volatility)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0FB7A14-8D60-4004-8966-DE97E0A5D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1" y="19020"/>
            <a:ext cx="7938833" cy="477726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The Study of Finance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1A6B7E3-D905-4948-81BB-1756B1502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87" y="4519733"/>
            <a:ext cx="4555452" cy="2325531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</a:rPr>
              <a:t>3 FACTORS BEFORE YOU INVEST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Measure  Expected Return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Quantify Risk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Set Time (Exit)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887F1C-0BD5-4DD1-B250-1157D0B810EC}"/>
              </a:ext>
            </a:extLst>
          </p:cNvPr>
          <p:cNvSpPr txBox="1"/>
          <p:nvPr/>
        </p:nvSpPr>
        <p:spPr>
          <a:xfrm>
            <a:off x="111058" y="423097"/>
            <a:ext cx="2812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002060"/>
                </a:solidFill>
              </a:rPr>
              <a:t>FIELDS OF FINACE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Corporate 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Investment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Credit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048EC68-8647-4038-9755-1068E411B328}"/>
              </a:ext>
            </a:extLst>
          </p:cNvPr>
          <p:cNvCxnSpPr/>
          <p:nvPr/>
        </p:nvCxnSpPr>
        <p:spPr>
          <a:xfrm>
            <a:off x="5732693" y="561021"/>
            <a:ext cx="393405" cy="1158949"/>
          </a:xfrm>
          <a:prstGeom prst="straightConnector1">
            <a:avLst/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18D70D-052C-444E-8675-75A7F12EC689}"/>
              </a:ext>
            </a:extLst>
          </p:cNvPr>
          <p:cNvCxnSpPr/>
          <p:nvPr/>
        </p:nvCxnSpPr>
        <p:spPr>
          <a:xfrm>
            <a:off x="5180009" y="700317"/>
            <a:ext cx="393405" cy="1158949"/>
          </a:xfrm>
          <a:prstGeom prst="straightConnector1">
            <a:avLst/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813C2F4-C4A8-4F33-BEE6-6A3997DA162C}"/>
              </a:ext>
            </a:extLst>
          </p:cNvPr>
          <p:cNvCxnSpPr/>
          <p:nvPr/>
        </p:nvCxnSpPr>
        <p:spPr>
          <a:xfrm>
            <a:off x="5440019" y="630669"/>
            <a:ext cx="393405" cy="1158949"/>
          </a:xfrm>
          <a:prstGeom prst="straightConnector1">
            <a:avLst/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940A2F9-A850-4DA3-8E83-6B74C351C4C7}"/>
              </a:ext>
            </a:extLst>
          </p:cNvPr>
          <p:cNvCxnSpPr>
            <a:cxnSpLocks/>
          </p:cNvCxnSpPr>
          <p:nvPr/>
        </p:nvCxnSpPr>
        <p:spPr>
          <a:xfrm flipH="1" flipV="1">
            <a:off x="6070489" y="2682089"/>
            <a:ext cx="318553" cy="1335454"/>
          </a:xfrm>
          <a:prstGeom prst="straightConnector1">
            <a:avLst/>
          </a:prstGeom>
          <a:ln w="50800">
            <a:solidFill>
              <a:srgbClr val="2BF5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2BADBAD-E5F4-4E5C-B7E1-B5CF7C566423}"/>
              </a:ext>
            </a:extLst>
          </p:cNvPr>
          <p:cNvCxnSpPr>
            <a:cxnSpLocks/>
          </p:cNvCxnSpPr>
          <p:nvPr/>
        </p:nvCxnSpPr>
        <p:spPr>
          <a:xfrm flipH="1" flipV="1">
            <a:off x="6344756" y="2672536"/>
            <a:ext cx="318553" cy="1335454"/>
          </a:xfrm>
          <a:prstGeom prst="straightConnector1">
            <a:avLst/>
          </a:prstGeom>
          <a:ln w="50800">
            <a:solidFill>
              <a:srgbClr val="2BF5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DAE00A3-1EEC-4E19-8305-CBD9E2E1FC1A}"/>
              </a:ext>
            </a:extLst>
          </p:cNvPr>
          <p:cNvCxnSpPr>
            <a:cxnSpLocks/>
          </p:cNvCxnSpPr>
          <p:nvPr/>
        </p:nvCxnSpPr>
        <p:spPr>
          <a:xfrm flipH="1" flipV="1">
            <a:off x="6619023" y="2628924"/>
            <a:ext cx="318553" cy="1335454"/>
          </a:xfrm>
          <a:prstGeom prst="straightConnector1">
            <a:avLst/>
          </a:prstGeom>
          <a:ln w="50800">
            <a:solidFill>
              <a:srgbClr val="2BF5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2F8A9F2-2C55-4161-8E7A-E8C5DFFC9841}"/>
              </a:ext>
            </a:extLst>
          </p:cNvPr>
          <p:cNvSpPr txBox="1"/>
          <p:nvPr/>
        </p:nvSpPr>
        <p:spPr>
          <a:xfrm>
            <a:off x="6986557" y="3271544"/>
            <a:ext cx="2812312" cy="646331"/>
          </a:xfrm>
          <a:prstGeom prst="rect">
            <a:avLst/>
          </a:prstGeom>
          <a:noFill/>
          <a:ln>
            <a:solidFill>
              <a:srgbClr val="2BF54D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Finance Strategies to Keep the </a:t>
            </a:r>
            <a:r>
              <a:rPr lang="en-US" b="1" u="sng" dirty="0">
                <a:solidFill>
                  <a:srgbClr val="92D050"/>
                </a:solidFill>
              </a:rPr>
              <a:t>Value Line Up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68A13BB-0CC4-42FF-9EA5-7D631DCB30D6}"/>
              </a:ext>
            </a:extLst>
          </p:cNvPr>
          <p:cNvSpPr txBox="1"/>
          <p:nvPr/>
        </p:nvSpPr>
        <p:spPr>
          <a:xfrm>
            <a:off x="5858259" y="89141"/>
            <a:ext cx="2941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Risks that are pushing the </a:t>
            </a:r>
            <a:r>
              <a:rPr lang="en-US" b="1" u="sng" dirty="0">
                <a:solidFill>
                  <a:srgbClr val="FFFF00"/>
                </a:solidFill>
              </a:rPr>
              <a:t>Value Line down</a:t>
            </a:r>
          </a:p>
        </p:txBody>
      </p:sp>
    </p:spTree>
    <p:extLst>
      <p:ext uri="{BB962C8B-B14F-4D97-AF65-F5344CB8AC3E}">
        <p14:creationId xmlns:p14="http://schemas.microsoft.com/office/powerpoint/2010/main" val="4157720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F0B5-E547-40CA-A51A-57552FE0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51" y="-194671"/>
            <a:ext cx="8534400" cy="1507067"/>
          </a:xfrm>
        </p:spPr>
        <p:txBody>
          <a:bodyPr/>
          <a:lstStyle/>
          <a:p>
            <a:r>
              <a:rPr lang="en-US" dirty="0"/>
              <a:t>The Study of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71210-675C-45BE-A438-9985097E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98" y="82503"/>
            <a:ext cx="5572209" cy="6662056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Corporate Finance</a:t>
            </a:r>
          </a:p>
          <a:p>
            <a:pPr lvl="1"/>
            <a:r>
              <a:rPr lang="en-US" b="1" u="sng" dirty="0">
                <a:solidFill>
                  <a:schemeClr val="tx1"/>
                </a:solidFill>
              </a:rPr>
              <a:t>Risks that are pushing the Value Line Down: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Economy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Competition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Government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Disasters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Other Systemic/Firm Specific Risks</a:t>
            </a:r>
          </a:p>
          <a:p>
            <a:pPr lvl="2"/>
            <a:endParaRPr lang="en-US" b="1" dirty="0">
              <a:solidFill>
                <a:schemeClr val="tx1"/>
              </a:solidFill>
            </a:endParaRPr>
          </a:p>
          <a:p>
            <a:pPr lvl="1"/>
            <a:r>
              <a:rPr lang="en-US" b="1" u="sng" dirty="0">
                <a:solidFill>
                  <a:schemeClr val="tx1"/>
                </a:solidFill>
              </a:rPr>
              <a:t>Strategies to Keep the Value Line Up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Operating Strategies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Transactional Strategies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Financing Strategies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Social Responsibility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532C3B9-99B9-4FE8-A383-ABA696DC1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356" y="1312395"/>
            <a:ext cx="6096528" cy="3429297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3353999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976</Words>
  <Application>Microsoft Office PowerPoint</Application>
  <PresentationFormat>Widescreen</PresentationFormat>
  <Paragraphs>161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Century Gothic</vt:lpstr>
      <vt:lpstr>Times New Roman</vt:lpstr>
      <vt:lpstr>Wingdings 3</vt:lpstr>
      <vt:lpstr>Slice</vt:lpstr>
      <vt:lpstr>CAPITAL MARKETS Lecture 1: risk &amp; return overview</vt:lpstr>
      <vt:lpstr>PowerPoint Presentation</vt:lpstr>
      <vt:lpstr>PowerPoint Presentation</vt:lpstr>
      <vt:lpstr>PowerPoint Presentation</vt:lpstr>
      <vt:lpstr>PowerPoint Presentation</vt:lpstr>
      <vt:lpstr>The Study of Finance</vt:lpstr>
      <vt:lpstr>The Study of Finance</vt:lpstr>
      <vt:lpstr>The Study of Finance</vt:lpstr>
      <vt:lpstr>The Study of Finance</vt:lpstr>
      <vt:lpstr>The Study of Finance</vt:lpstr>
      <vt:lpstr>The Study of Finance</vt:lpstr>
      <vt:lpstr>The Study of Finance</vt:lpstr>
      <vt:lpstr>Chapter 1-Fundamental Concepts in finance</vt:lpstr>
      <vt:lpstr>Chapter 1-Fundamental Concepts in finance</vt:lpstr>
      <vt:lpstr>PowerPoint Presentation</vt:lpstr>
      <vt:lpstr>PowerPoint Presentation</vt:lpstr>
      <vt:lpstr>LEARNING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MARKETS Lecture 1: risk &amp; return overview</dc:title>
  <dc:creator>Chris Droussiotis</dc:creator>
  <cp:lastModifiedBy>Chris Droussiotis</cp:lastModifiedBy>
  <cp:revision>1</cp:revision>
  <dcterms:created xsi:type="dcterms:W3CDTF">2020-05-19T15:58:08Z</dcterms:created>
  <dcterms:modified xsi:type="dcterms:W3CDTF">2020-05-20T14:45:57Z</dcterms:modified>
</cp:coreProperties>
</file>