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1"/>
  </p:notesMasterIdLst>
  <p:sldIdLst>
    <p:sldId id="256" r:id="rId3"/>
    <p:sldId id="257" r:id="rId4"/>
    <p:sldId id="285" r:id="rId5"/>
    <p:sldId id="294" r:id="rId6"/>
    <p:sldId id="295" r:id="rId7"/>
    <p:sldId id="287" r:id="rId8"/>
    <p:sldId id="292" r:id="rId9"/>
    <p:sldId id="293" r:id="rId10"/>
    <p:sldId id="296" r:id="rId11"/>
    <p:sldId id="297" r:id="rId12"/>
    <p:sldId id="298" r:id="rId13"/>
    <p:sldId id="299" r:id="rId14"/>
    <p:sldId id="300" r:id="rId15"/>
    <p:sldId id="301" r:id="rId16"/>
    <p:sldId id="302" r:id="rId17"/>
    <p:sldId id="303" r:id="rId18"/>
    <p:sldId id="304" r:id="rId19"/>
    <p:sldId id="30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kis Droussiotis" initials="CD" lastIdx="14" clrIdx="0">
    <p:extLst>
      <p:ext uri="{19B8F6BF-5375-455C-9EA6-DF929625EA0E}">
        <p15:presenceInfo xmlns:p15="http://schemas.microsoft.com/office/powerpoint/2012/main" userId="S-1-5-21-1667523570-1102243735-72211261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84CC9-173F-4815-B9D6-618FB72834AC}" v="6" dt="2018-12-17T17:59:31.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70" d="100"/>
          <a:sy n="70" d="100"/>
        </p:scale>
        <p:origin x="141" y="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69280467-4092-4BEA-A932-EE8A071CC58F}"/>
    <pc:docChg chg="delSld">
      <pc:chgData name="Chris Droussiotis" userId="66921b89f68d3868" providerId="LiveId" clId="{69280467-4092-4BEA-A932-EE8A071CC58F}" dt="2018-12-09T14:47:30.542" v="24" actId="2696"/>
      <pc:docMkLst>
        <pc:docMk/>
      </pc:docMkLst>
    </pc:docChg>
  </pc:docChgLst>
  <pc:docChgLst>
    <pc:chgData name="Chris Droussiotis" userId="66921b89f68d3868" providerId="LiveId" clId="{0A684CC9-173F-4815-B9D6-618FB72834AC}"/>
    <pc:docChg chg="undo custSel modSld">
      <pc:chgData name="Chris Droussiotis" userId="66921b89f68d3868" providerId="LiveId" clId="{0A684CC9-173F-4815-B9D6-618FB72834AC}" dt="2018-12-17T17:59:44.170" v="39" actId="14100"/>
      <pc:docMkLst>
        <pc:docMk/>
      </pc:docMkLst>
      <pc:sldChg chg="addSp delSp modSp">
        <pc:chgData name="Chris Droussiotis" userId="66921b89f68d3868" providerId="LiveId" clId="{0A684CC9-173F-4815-B9D6-618FB72834AC}" dt="2018-12-17T17:47:23.547" v="5" actId="14100"/>
        <pc:sldMkLst>
          <pc:docMk/>
          <pc:sldMk cId="2947728741" sldId="295"/>
        </pc:sldMkLst>
        <pc:picChg chg="add mod">
          <ac:chgData name="Chris Droussiotis" userId="66921b89f68d3868" providerId="LiveId" clId="{0A684CC9-173F-4815-B9D6-618FB72834AC}" dt="2018-12-17T17:47:23.547" v="5" actId="14100"/>
          <ac:picMkLst>
            <pc:docMk/>
            <pc:sldMk cId="2947728741" sldId="295"/>
            <ac:picMk id="3" creationId="{CED42B5B-0055-4FF2-BAA1-0A987D7E53A3}"/>
          </ac:picMkLst>
        </pc:picChg>
        <pc:picChg chg="del">
          <ac:chgData name="Chris Droussiotis" userId="66921b89f68d3868" providerId="LiveId" clId="{0A684CC9-173F-4815-B9D6-618FB72834AC}" dt="2018-12-17T17:46:22.886" v="0" actId="478"/>
          <ac:picMkLst>
            <pc:docMk/>
            <pc:sldMk cId="2947728741" sldId="295"/>
            <ac:picMk id="5" creationId="{01EBC7D2-51CF-40BC-8D05-769A9F2A1665}"/>
          </ac:picMkLst>
        </pc:picChg>
      </pc:sldChg>
      <pc:sldChg chg="addSp delSp modSp">
        <pc:chgData name="Chris Droussiotis" userId="66921b89f68d3868" providerId="LiveId" clId="{0A684CC9-173F-4815-B9D6-618FB72834AC}" dt="2018-12-17T17:54:24.743" v="9" actId="1076"/>
        <pc:sldMkLst>
          <pc:docMk/>
          <pc:sldMk cId="2671788923" sldId="297"/>
        </pc:sldMkLst>
        <pc:picChg chg="del">
          <ac:chgData name="Chris Droussiotis" userId="66921b89f68d3868" providerId="LiveId" clId="{0A684CC9-173F-4815-B9D6-618FB72834AC}" dt="2018-12-17T17:47:39.080" v="6" actId="478"/>
          <ac:picMkLst>
            <pc:docMk/>
            <pc:sldMk cId="2671788923" sldId="297"/>
            <ac:picMk id="3" creationId="{A47C3A2D-53E7-4344-953F-2B0D2083179E}"/>
          </ac:picMkLst>
        </pc:picChg>
        <pc:picChg chg="add mod">
          <ac:chgData name="Chris Droussiotis" userId="66921b89f68d3868" providerId="LiveId" clId="{0A684CC9-173F-4815-B9D6-618FB72834AC}" dt="2018-12-17T17:54:24.743" v="9" actId="1076"/>
          <ac:picMkLst>
            <pc:docMk/>
            <pc:sldMk cId="2671788923" sldId="297"/>
            <ac:picMk id="4" creationId="{ECFB9A66-CB16-405C-B60E-311D3555E399}"/>
          </ac:picMkLst>
        </pc:picChg>
      </pc:sldChg>
      <pc:sldChg chg="addSp delSp modSp">
        <pc:chgData name="Chris Droussiotis" userId="66921b89f68d3868" providerId="LiveId" clId="{0A684CC9-173F-4815-B9D6-618FB72834AC}" dt="2018-12-17T17:58:36.484" v="33" actId="20577"/>
        <pc:sldMkLst>
          <pc:docMk/>
          <pc:sldMk cId="2520865349" sldId="301"/>
        </pc:sldMkLst>
        <pc:spChg chg="mod">
          <ac:chgData name="Chris Droussiotis" userId="66921b89f68d3868" providerId="LiveId" clId="{0A684CC9-173F-4815-B9D6-618FB72834AC}" dt="2018-12-17T17:58:36.484" v="33" actId="20577"/>
          <ac:spMkLst>
            <pc:docMk/>
            <pc:sldMk cId="2520865349" sldId="301"/>
            <ac:spMk id="9" creationId="{332A0512-EB6C-45E7-9D6C-08EAAA12CE5A}"/>
          </ac:spMkLst>
        </pc:spChg>
        <pc:picChg chg="add mod">
          <ac:chgData name="Chris Droussiotis" userId="66921b89f68d3868" providerId="LiveId" clId="{0A684CC9-173F-4815-B9D6-618FB72834AC}" dt="2018-12-17T17:55:50.735" v="17" actId="1076"/>
          <ac:picMkLst>
            <pc:docMk/>
            <pc:sldMk cId="2520865349" sldId="301"/>
            <ac:picMk id="3" creationId="{D54EBD04-18EB-4B10-8613-5737B1DEC4F3}"/>
          </ac:picMkLst>
        </pc:picChg>
        <pc:picChg chg="add del">
          <ac:chgData name="Chris Droussiotis" userId="66921b89f68d3868" providerId="LiveId" clId="{0A684CC9-173F-4815-B9D6-618FB72834AC}" dt="2018-12-17T17:55:06.061" v="12" actId="478"/>
          <ac:picMkLst>
            <pc:docMk/>
            <pc:sldMk cId="2520865349" sldId="301"/>
            <ac:picMk id="6" creationId="{8086933C-AE9F-4C98-BD49-2F0E09C6A5D6}"/>
          </ac:picMkLst>
        </pc:picChg>
      </pc:sldChg>
      <pc:sldChg chg="addSp delSp modSp">
        <pc:chgData name="Chris Droussiotis" userId="66921b89f68d3868" providerId="LiveId" clId="{0A684CC9-173F-4815-B9D6-618FB72834AC}" dt="2018-12-17T17:56:45.872" v="22" actId="14100"/>
        <pc:sldMkLst>
          <pc:docMk/>
          <pc:sldMk cId="4276310356" sldId="303"/>
        </pc:sldMkLst>
        <pc:picChg chg="add mod">
          <ac:chgData name="Chris Droussiotis" userId="66921b89f68d3868" providerId="LiveId" clId="{0A684CC9-173F-4815-B9D6-618FB72834AC}" dt="2018-12-17T17:56:45.872" v="22" actId="14100"/>
          <ac:picMkLst>
            <pc:docMk/>
            <pc:sldMk cId="4276310356" sldId="303"/>
            <ac:picMk id="3" creationId="{D064DE2E-605B-42E3-9228-7A5B34618A9E}"/>
          </ac:picMkLst>
        </pc:picChg>
        <pc:picChg chg="del">
          <ac:chgData name="Chris Droussiotis" userId="66921b89f68d3868" providerId="LiveId" clId="{0A684CC9-173F-4815-B9D6-618FB72834AC}" dt="2018-12-17T17:56:05.337" v="18" actId="478"/>
          <ac:picMkLst>
            <pc:docMk/>
            <pc:sldMk cId="4276310356" sldId="303"/>
            <ac:picMk id="4" creationId="{CF8E5357-991E-41EB-AE91-AD1853B5DA06}"/>
          </ac:picMkLst>
        </pc:picChg>
      </pc:sldChg>
      <pc:sldChg chg="addSp delSp modSp">
        <pc:chgData name="Chris Droussiotis" userId="66921b89f68d3868" providerId="LiveId" clId="{0A684CC9-173F-4815-B9D6-618FB72834AC}" dt="2018-12-17T17:58:22.681" v="31" actId="6549"/>
        <pc:sldMkLst>
          <pc:docMk/>
          <pc:sldMk cId="106983448" sldId="304"/>
        </pc:sldMkLst>
        <pc:spChg chg="mod">
          <ac:chgData name="Chris Droussiotis" userId="66921b89f68d3868" providerId="LiveId" clId="{0A684CC9-173F-4815-B9D6-618FB72834AC}" dt="2018-12-17T17:58:22.681" v="31" actId="6549"/>
          <ac:spMkLst>
            <pc:docMk/>
            <pc:sldMk cId="106983448" sldId="304"/>
            <ac:spMk id="9" creationId="{332A0512-EB6C-45E7-9D6C-08EAAA12CE5A}"/>
          </ac:spMkLst>
        </pc:spChg>
        <pc:picChg chg="add mod">
          <ac:chgData name="Chris Droussiotis" userId="66921b89f68d3868" providerId="LiveId" clId="{0A684CC9-173F-4815-B9D6-618FB72834AC}" dt="2018-12-17T17:58:11.784" v="27" actId="1076"/>
          <ac:picMkLst>
            <pc:docMk/>
            <pc:sldMk cId="106983448" sldId="304"/>
            <ac:picMk id="3" creationId="{2FCD61BC-F649-43B5-BC7F-D48A5093D7DD}"/>
          </ac:picMkLst>
        </pc:picChg>
        <pc:picChg chg="del">
          <ac:chgData name="Chris Droussiotis" userId="66921b89f68d3868" providerId="LiveId" clId="{0A684CC9-173F-4815-B9D6-618FB72834AC}" dt="2018-12-17T17:56:51.290" v="23" actId="478"/>
          <ac:picMkLst>
            <pc:docMk/>
            <pc:sldMk cId="106983448" sldId="304"/>
            <ac:picMk id="7" creationId="{9332A28F-E25B-41D1-9048-3AE09B666D57}"/>
          </ac:picMkLst>
        </pc:picChg>
      </pc:sldChg>
      <pc:sldChg chg="addSp delSp modSp">
        <pc:chgData name="Chris Droussiotis" userId="66921b89f68d3868" providerId="LiveId" clId="{0A684CC9-173F-4815-B9D6-618FB72834AC}" dt="2018-12-17T17:59:44.170" v="39" actId="14100"/>
        <pc:sldMkLst>
          <pc:docMk/>
          <pc:sldMk cId="1080878375" sldId="305"/>
        </pc:sldMkLst>
        <pc:picChg chg="del">
          <ac:chgData name="Chris Droussiotis" userId="66921b89f68d3868" providerId="LiveId" clId="{0A684CC9-173F-4815-B9D6-618FB72834AC}" dt="2018-12-17T17:58:47.440" v="34" actId="478"/>
          <ac:picMkLst>
            <pc:docMk/>
            <pc:sldMk cId="1080878375" sldId="305"/>
            <ac:picMk id="3" creationId="{7F7A422A-7CE3-471E-B4E5-44DF8FBF768A}"/>
          </ac:picMkLst>
        </pc:picChg>
        <pc:picChg chg="add mod">
          <ac:chgData name="Chris Droussiotis" userId="66921b89f68d3868" providerId="LiveId" clId="{0A684CC9-173F-4815-B9D6-618FB72834AC}" dt="2018-12-17T17:59:44.170" v="39" actId="14100"/>
          <ac:picMkLst>
            <pc:docMk/>
            <pc:sldMk cId="1080878375" sldId="305"/>
            <ac:picMk id="4" creationId="{74741150-4E98-4125-A1FD-22A017DBC3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B51E-A383-4D38-8488-2560C2C9A977}" type="datetimeFigureOut">
              <a:rPr lang="en-US" smtClean="0"/>
              <a:t>12/17/2018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3A816-C486-41B7-BBEC-D2584DB532C2}" type="slidenum">
              <a:rPr lang="en-US" smtClean="0"/>
              <a:t>‹#›</a:t>
            </a:fld>
            <a:endParaRPr lang="en-US"/>
          </a:p>
        </p:txBody>
      </p:sp>
    </p:spTree>
    <p:extLst>
      <p:ext uri="{BB962C8B-B14F-4D97-AF65-F5344CB8AC3E}">
        <p14:creationId xmlns:p14="http://schemas.microsoft.com/office/powerpoint/2010/main" val="101363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12/17/2018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6071B7-C13E-A040-8323-8CF9E68160E2}" type="slidenum">
              <a:rPr lang="en-US" smtClean="0"/>
              <a:pPr/>
              <a:t>‹#›</a:t>
            </a:fld>
            <a:endParaRPr lang="en-US" dirty="0"/>
          </a:p>
        </p:txBody>
      </p:sp>
    </p:spTree>
    <p:extLst>
      <p:ext uri="{BB962C8B-B14F-4D97-AF65-F5344CB8AC3E}">
        <p14:creationId xmlns:p14="http://schemas.microsoft.com/office/powerpoint/2010/main" val="2630188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12779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317301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2221827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0"/>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4071761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2487753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1543295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3025526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240420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C6071B7-C13E-A040-8323-8CF9E68160E2}" type="slidenum">
              <a:rPr lang="en-US" smtClean="0"/>
              <a:t>‹#›</a:t>
            </a:fld>
            <a:endParaRPr lang="en-US"/>
          </a:p>
        </p:txBody>
      </p:sp>
    </p:spTree>
    <p:extLst>
      <p:ext uri="{BB962C8B-B14F-4D97-AF65-F5344CB8AC3E}">
        <p14:creationId xmlns:p14="http://schemas.microsoft.com/office/powerpoint/2010/main" val="357405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12/17/2018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7174" y="825184"/>
            <a:ext cx="8955399" cy="592454"/>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1527174" y="1600200"/>
            <a:ext cx="8955399"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6ADC7E3A-C9D1-2E47-8DCC-7FEA5697934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576086" y="5521700"/>
            <a:ext cx="1544804" cy="902166"/>
          </a:xfrm>
          <a:prstGeom prst="rect">
            <a:avLst/>
          </a:prstGeom>
        </p:spPr>
      </p:pic>
      <p:sp>
        <p:nvSpPr>
          <p:cNvPr id="8" name="Rectangle 7"/>
          <p:cNvSpPr/>
          <p:nvPr userDrawn="1"/>
        </p:nvSpPr>
        <p:spPr>
          <a:xfrm>
            <a:off x="0" y="6531506"/>
            <a:ext cx="12192000" cy="326494"/>
          </a:xfrm>
          <a:prstGeom prst="rect">
            <a:avLst/>
          </a:prstGeom>
          <a:gradFill>
            <a:gsLst>
              <a:gs pos="12000">
                <a:srgbClr val="1E257E"/>
              </a:gs>
              <a:gs pos="59000">
                <a:schemeClr val="accent1">
                  <a:satMod val="110000"/>
                  <a:lumMod val="100000"/>
                  <a:shade val="100000"/>
                </a:schemeClr>
              </a:gs>
              <a:gs pos="100000">
                <a:srgbClr val="2399DA"/>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9146571" y="6597786"/>
            <a:ext cx="2844800" cy="189969"/>
          </a:xfrm>
          <a:prstGeom prst="rect">
            <a:avLst/>
          </a:prstGeom>
        </p:spPr>
        <p:txBody>
          <a:bodyPr vert="horz" lIns="0" tIns="0" rIns="0" bIns="0" rtlCol="0" anchor="ctr"/>
          <a:lstStyle>
            <a:lvl1pPr algn="r">
              <a:defRPr sz="900" b="0" i="0">
                <a:solidFill>
                  <a:schemeClr val="bg1"/>
                </a:solidFill>
                <a:latin typeface="Arial"/>
                <a:cs typeface="Arial"/>
              </a:defRPr>
            </a:lvl1pPr>
          </a:lstStyle>
          <a:p>
            <a:fld id="{CC6071B7-C13E-A040-8323-8CF9E68160E2}" type="slidenum">
              <a:rPr lang="en-US" smtClean="0"/>
              <a:pPr/>
              <a:t>‹#›</a:t>
            </a:fld>
            <a:endParaRPr lang="en-US" dirty="0"/>
          </a:p>
        </p:txBody>
      </p:sp>
    </p:spTree>
    <p:extLst>
      <p:ext uri="{BB962C8B-B14F-4D97-AF65-F5344CB8AC3E}">
        <p14:creationId xmlns:p14="http://schemas.microsoft.com/office/powerpoint/2010/main" val="31840175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hdr="0" ftr="0" dt="0"/>
  <p:txStyles>
    <p:titleStyle>
      <a:lvl1pPr algn="l" defTabSz="457200" rtl="0" eaLnBrk="1" latinLnBrk="0" hangingPunct="1">
        <a:spcBef>
          <a:spcPct val="0"/>
        </a:spcBef>
        <a:buNone/>
        <a:defRPr sz="2800" b="0" i="0" kern="1200">
          <a:solidFill>
            <a:srgbClr val="2399DA"/>
          </a:solidFill>
          <a:latin typeface="Arial"/>
          <a:ea typeface="+mj-ea"/>
          <a:cs typeface="Arial"/>
        </a:defRPr>
      </a:lvl1pPr>
    </p:titleStyle>
    <p:bodyStyle>
      <a:lvl1pPr marL="230188" indent="-230188" algn="l" defTabSz="457200" rtl="0" eaLnBrk="1" latinLnBrk="0" hangingPunct="1">
        <a:lnSpc>
          <a:spcPts val="2200"/>
        </a:lnSpc>
        <a:spcBef>
          <a:spcPts val="0"/>
        </a:spcBef>
        <a:spcAft>
          <a:spcPts val="600"/>
        </a:spcAft>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inance.yahoo.com/quote/AKS?p=AK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B3E2-AC46-478D-9957-0CC21F9A9EF4}"/>
              </a:ext>
            </a:extLst>
          </p:cNvPr>
          <p:cNvSpPr>
            <a:spLocks noGrp="1"/>
          </p:cNvSpPr>
          <p:nvPr>
            <p:ph type="ctrTitle"/>
          </p:nvPr>
        </p:nvSpPr>
        <p:spPr/>
        <p:txBody>
          <a:bodyPr/>
          <a:lstStyle/>
          <a:p>
            <a:r>
              <a:rPr lang="en-US" dirty="0"/>
              <a:t>Cross-border </a:t>
            </a:r>
            <a:br>
              <a:rPr lang="en-US" dirty="0"/>
            </a:br>
            <a:r>
              <a:rPr lang="en-US" dirty="0"/>
              <a:t>Mergers &amp; acquisitions</a:t>
            </a:r>
          </a:p>
        </p:txBody>
      </p:sp>
      <p:sp>
        <p:nvSpPr>
          <p:cNvPr id="3" name="Subtitle 2">
            <a:extLst>
              <a:ext uri="{FF2B5EF4-FFF2-40B4-BE49-F238E27FC236}">
                <a16:creationId xmlns:a16="http://schemas.microsoft.com/office/drawing/2014/main" id="{538E7203-2CC2-40D8-A264-4CFF8030A0B5}"/>
              </a:ext>
            </a:extLst>
          </p:cNvPr>
          <p:cNvSpPr>
            <a:spLocks noGrp="1"/>
          </p:cNvSpPr>
          <p:nvPr>
            <p:ph type="subTitle" idx="1"/>
          </p:nvPr>
        </p:nvSpPr>
        <p:spPr/>
        <p:txBody>
          <a:bodyPr/>
          <a:lstStyle/>
          <a:p>
            <a:pPr>
              <a:spcBef>
                <a:spcPts val="0"/>
              </a:spcBef>
            </a:pPr>
            <a:r>
              <a:rPr lang="en-US" dirty="0"/>
              <a:t>Chris Droussiotis</a:t>
            </a:r>
          </a:p>
          <a:p>
            <a:pPr>
              <a:spcBef>
                <a:spcPts val="0"/>
              </a:spcBef>
            </a:pPr>
            <a:r>
              <a:rPr lang="en-US" dirty="0"/>
              <a:t>December 2018</a:t>
            </a:r>
          </a:p>
        </p:txBody>
      </p:sp>
    </p:spTree>
    <p:extLst>
      <p:ext uri="{BB962C8B-B14F-4D97-AF65-F5344CB8AC3E}">
        <p14:creationId xmlns:p14="http://schemas.microsoft.com/office/powerpoint/2010/main" val="2528682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4783FF-F968-461C-85F9-520D212D76A3}"/>
              </a:ext>
            </a:extLst>
          </p:cNvPr>
          <p:cNvSpPr>
            <a:spLocks noGrp="1"/>
          </p:cNvSpPr>
          <p:nvPr>
            <p:ph type="title"/>
          </p:nvPr>
        </p:nvSpPr>
        <p:spPr>
          <a:xfrm>
            <a:off x="855266" y="618518"/>
            <a:ext cx="2851417" cy="1478570"/>
          </a:xfrm>
        </p:spPr>
        <p:txBody>
          <a:bodyPr>
            <a:normAutofit/>
          </a:bodyPr>
          <a:lstStyle/>
          <a:p>
            <a:r>
              <a:rPr lang="en-US" sz="3200" dirty="0">
                <a:solidFill>
                  <a:srgbClr val="FFFFFF"/>
                </a:solidFill>
              </a:rPr>
              <a:t>Method #2</a:t>
            </a:r>
          </a:p>
        </p:txBody>
      </p:sp>
      <p:sp>
        <p:nvSpPr>
          <p:cNvPr id="9" name="Content Placeholder 8">
            <a:extLst>
              <a:ext uri="{FF2B5EF4-FFF2-40B4-BE49-F238E27FC236}">
                <a16:creationId xmlns:a16="http://schemas.microsoft.com/office/drawing/2014/main" id="{332A0512-EB6C-45E7-9D6C-08EAAA12CE5A}"/>
              </a:ext>
            </a:extLst>
          </p:cNvPr>
          <p:cNvSpPr>
            <a:spLocks noGrp="1"/>
          </p:cNvSpPr>
          <p:nvPr>
            <p:ph idx="1"/>
          </p:nvPr>
        </p:nvSpPr>
        <p:spPr>
          <a:xfrm>
            <a:off x="844620" y="2249487"/>
            <a:ext cx="2862444" cy="3957302"/>
          </a:xfrm>
        </p:spPr>
        <p:txBody>
          <a:bodyPr>
            <a:normAutofit/>
          </a:bodyPr>
          <a:lstStyle/>
          <a:p>
            <a:r>
              <a:rPr lang="en-US" sz="1400" dirty="0">
                <a:solidFill>
                  <a:srgbClr val="FFFFFF"/>
                </a:solidFill>
              </a:rPr>
              <a:t>ENTERPISE VALUE: $2.49 Billion</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4" name="Picture 3">
            <a:extLst>
              <a:ext uri="{FF2B5EF4-FFF2-40B4-BE49-F238E27FC236}">
                <a16:creationId xmlns:a16="http://schemas.microsoft.com/office/drawing/2014/main" id="{ECFB9A66-CB16-405C-B60E-311D3555E399}"/>
              </a:ext>
            </a:extLst>
          </p:cNvPr>
          <p:cNvPicPr>
            <a:picLocks noChangeAspect="1"/>
          </p:cNvPicPr>
          <p:nvPr/>
        </p:nvPicPr>
        <p:blipFill>
          <a:blip r:embed="rId3"/>
          <a:stretch>
            <a:fillRect/>
          </a:stretch>
        </p:blipFill>
        <p:spPr>
          <a:xfrm>
            <a:off x="4550494" y="910432"/>
            <a:ext cx="7173968" cy="3237300"/>
          </a:xfrm>
          <a:prstGeom prst="rect">
            <a:avLst/>
          </a:prstGeom>
        </p:spPr>
      </p:pic>
    </p:spTree>
    <p:extLst>
      <p:ext uri="{BB962C8B-B14F-4D97-AF65-F5344CB8AC3E}">
        <p14:creationId xmlns:p14="http://schemas.microsoft.com/office/powerpoint/2010/main" val="267178892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871C-F5C2-4FB9-B170-2514DD0B86BF}"/>
              </a:ext>
            </a:extLst>
          </p:cNvPr>
          <p:cNvSpPr>
            <a:spLocks noGrp="1"/>
          </p:cNvSpPr>
          <p:nvPr>
            <p:ph type="title"/>
          </p:nvPr>
        </p:nvSpPr>
        <p:spPr/>
        <p:txBody>
          <a:bodyPr/>
          <a:lstStyle/>
          <a:p>
            <a:r>
              <a:rPr lang="en-US" dirty="0"/>
              <a:t>Method 3</a:t>
            </a:r>
            <a:br>
              <a:rPr lang="en-US" dirty="0"/>
            </a:br>
            <a:r>
              <a:rPr lang="en-US" sz="2400" dirty="0"/>
              <a:t>Using Comparable Acquisition EBITDA Multiples</a:t>
            </a:r>
            <a:endParaRPr lang="en-US" dirty="0"/>
          </a:p>
        </p:txBody>
      </p:sp>
      <p:sp>
        <p:nvSpPr>
          <p:cNvPr id="3" name="Content Placeholder 2">
            <a:extLst>
              <a:ext uri="{FF2B5EF4-FFF2-40B4-BE49-F238E27FC236}">
                <a16:creationId xmlns:a16="http://schemas.microsoft.com/office/drawing/2014/main" id="{AB23BCD6-9C7A-4055-90BF-280A0342B53F}"/>
              </a:ext>
            </a:extLst>
          </p:cNvPr>
          <p:cNvSpPr>
            <a:spLocks noGrp="1"/>
          </p:cNvSpPr>
          <p:nvPr>
            <p:ph idx="1"/>
          </p:nvPr>
        </p:nvSpPr>
        <p:spPr>
          <a:xfrm>
            <a:off x="1226473" y="2052727"/>
            <a:ext cx="10419723" cy="4186755"/>
          </a:xfrm>
        </p:spPr>
        <p:txBody>
          <a:bodyPr>
            <a:normAutofit fontScale="92500" lnSpcReduction="10000"/>
          </a:bodyPr>
          <a:lstStyle/>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This method establishes a similar bench mark to what the companies in the same industry are being bought based on multiples of their EBITDA. </a:t>
            </a:r>
          </a:p>
          <a:p>
            <a:pPr marL="0" marR="0" indent="0" algn="just" fontAlgn="base">
              <a:lnSpc>
                <a:spcPct val="107000"/>
              </a:lnSpc>
              <a:spcBef>
                <a:spcPts val="0"/>
              </a:spcBef>
              <a:spcAft>
                <a:spcPts val="0"/>
              </a:spcAft>
              <a:buNone/>
            </a:pPr>
            <a:endParaRPr lang="en-US" kern="150" dirty="0">
              <a:latin typeface="Times New Roman" panose="02020603050405020304" pitchFamily="18" charset="0"/>
              <a:ea typeface="Arial Unicode MS"/>
              <a:cs typeface="Arial Unicode MS"/>
            </a:endParaRPr>
          </a:p>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Corporate values using this method are determined based on other companies in the same business that are recently sold to either strategic investors or private equity firms. </a:t>
            </a:r>
          </a:p>
          <a:p>
            <a:pPr marL="0" marR="0" indent="0" algn="just" fontAlgn="base">
              <a:lnSpc>
                <a:spcPct val="107000"/>
              </a:lnSpc>
              <a:spcBef>
                <a:spcPts val="0"/>
              </a:spcBef>
              <a:spcAft>
                <a:spcPts val="0"/>
              </a:spcAft>
              <a:buNone/>
            </a:pPr>
            <a:endParaRPr lang="en-US" kern="150" dirty="0">
              <a:latin typeface="Times New Roman" panose="02020603050405020304" pitchFamily="18" charset="0"/>
              <a:ea typeface="Arial Unicode MS"/>
              <a:cs typeface="Arial Unicode MS"/>
            </a:endParaRPr>
          </a:p>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The mergers &amp; acquisition professional search for other companies in the same business that were sold to either strategic investors or private equity firms and establishes a bench mark based on average multiples over time. </a:t>
            </a:r>
          </a:p>
          <a:p>
            <a:pPr marL="0" marR="0" indent="0" algn="just" fontAlgn="base">
              <a:lnSpc>
                <a:spcPct val="107000"/>
              </a:lnSpc>
              <a:spcBef>
                <a:spcPts val="0"/>
              </a:spcBef>
              <a:spcAft>
                <a:spcPts val="0"/>
              </a:spcAft>
              <a:buNone/>
            </a:pPr>
            <a:endParaRPr lang="en-US" kern="150" dirty="0">
              <a:latin typeface="Times New Roman" panose="02020603050405020304" pitchFamily="18" charset="0"/>
              <a:ea typeface="Arial Unicode MS"/>
              <a:cs typeface="Arial Unicode MS"/>
            </a:endParaRPr>
          </a:p>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That average acquisition multiple of the purchase price to EBITDA is then used as a measurement to value the company in question.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25926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4783FF-F968-461C-85F9-520D212D76A3}"/>
              </a:ext>
            </a:extLst>
          </p:cNvPr>
          <p:cNvSpPr>
            <a:spLocks noGrp="1"/>
          </p:cNvSpPr>
          <p:nvPr>
            <p:ph type="title"/>
          </p:nvPr>
        </p:nvSpPr>
        <p:spPr>
          <a:xfrm>
            <a:off x="855266" y="618518"/>
            <a:ext cx="2851417" cy="1478570"/>
          </a:xfrm>
        </p:spPr>
        <p:txBody>
          <a:bodyPr>
            <a:normAutofit/>
          </a:bodyPr>
          <a:lstStyle/>
          <a:p>
            <a:r>
              <a:rPr lang="en-US" sz="3200" dirty="0">
                <a:solidFill>
                  <a:srgbClr val="FFFFFF"/>
                </a:solidFill>
              </a:rPr>
              <a:t>Method #3</a:t>
            </a:r>
          </a:p>
        </p:txBody>
      </p:sp>
      <p:sp>
        <p:nvSpPr>
          <p:cNvPr id="9" name="Content Placeholder 8">
            <a:extLst>
              <a:ext uri="{FF2B5EF4-FFF2-40B4-BE49-F238E27FC236}">
                <a16:creationId xmlns:a16="http://schemas.microsoft.com/office/drawing/2014/main" id="{332A0512-EB6C-45E7-9D6C-08EAAA12CE5A}"/>
              </a:ext>
            </a:extLst>
          </p:cNvPr>
          <p:cNvSpPr>
            <a:spLocks noGrp="1"/>
          </p:cNvSpPr>
          <p:nvPr>
            <p:ph idx="1"/>
          </p:nvPr>
        </p:nvSpPr>
        <p:spPr>
          <a:xfrm>
            <a:off x="844620" y="2249487"/>
            <a:ext cx="2862444" cy="3957302"/>
          </a:xfrm>
        </p:spPr>
        <p:txBody>
          <a:bodyPr>
            <a:normAutofit/>
          </a:bodyPr>
          <a:lstStyle/>
          <a:p>
            <a:r>
              <a:rPr lang="en-US" sz="1400" dirty="0">
                <a:solidFill>
                  <a:srgbClr val="FFFFFF"/>
                </a:solidFill>
              </a:rPr>
              <a:t>ENTERPISE VALUE: $2.94 Billion</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4" name="Picture 3">
            <a:extLst>
              <a:ext uri="{FF2B5EF4-FFF2-40B4-BE49-F238E27FC236}">
                <a16:creationId xmlns:a16="http://schemas.microsoft.com/office/drawing/2014/main" id="{75E6DB09-60A0-47EF-BF74-817C58C79BED}"/>
              </a:ext>
            </a:extLst>
          </p:cNvPr>
          <p:cNvPicPr>
            <a:picLocks noChangeAspect="1"/>
          </p:cNvPicPr>
          <p:nvPr/>
        </p:nvPicPr>
        <p:blipFill>
          <a:blip r:embed="rId3"/>
          <a:stretch>
            <a:fillRect/>
          </a:stretch>
        </p:blipFill>
        <p:spPr>
          <a:xfrm>
            <a:off x="4679334" y="1186455"/>
            <a:ext cx="6754210" cy="2844207"/>
          </a:xfrm>
          <a:prstGeom prst="rect">
            <a:avLst/>
          </a:prstGeom>
        </p:spPr>
      </p:pic>
    </p:spTree>
    <p:extLst>
      <p:ext uri="{BB962C8B-B14F-4D97-AF65-F5344CB8AC3E}">
        <p14:creationId xmlns:p14="http://schemas.microsoft.com/office/powerpoint/2010/main" val="419227809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871C-F5C2-4FB9-B170-2514DD0B86BF}"/>
              </a:ext>
            </a:extLst>
          </p:cNvPr>
          <p:cNvSpPr>
            <a:spLocks noGrp="1"/>
          </p:cNvSpPr>
          <p:nvPr>
            <p:ph type="title"/>
          </p:nvPr>
        </p:nvSpPr>
        <p:spPr/>
        <p:txBody>
          <a:bodyPr/>
          <a:lstStyle/>
          <a:p>
            <a:r>
              <a:rPr lang="en-US" dirty="0"/>
              <a:t>Method 4</a:t>
            </a:r>
            <a:br>
              <a:rPr lang="en-US" dirty="0"/>
            </a:br>
            <a:r>
              <a:rPr lang="en-US" sz="2400" dirty="0"/>
              <a:t>Using discount cash flow method</a:t>
            </a:r>
            <a:endParaRPr lang="en-US" dirty="0"/>
          </a:p>
        </p:txBody>
      </p:sp>
      <p:sp>
        <p:nvSpPr>
          <p:cNvPr id="3" name="Content Placeholder 2">
            <a:extLst>
              <a:ext uri="{FF2B5EF4-FFF2-40B4-BE49-F238E27FC236}">
                <a16:creationId xmlns:a16="http://schemas.microsoft.com/office/drawing/2014/main" id="{AB23BCD6-9C7A-4055-90BF-280A0342B53F}"/>
              </a:ext>
            </a:extLst>
          </p:cNvPr>
          <p:cNvSpPr>
            <a:spLocks noGrp="1"/>
          </p:cNvSpPr>
          <p:nvPr>
            <p:ph idx="1"/>
          </p:nvPr>
        </p:nvSpPr>
        <p:spPr>
          <a:xfrm>
            <a:off x="1226473" y="2052727"/>
            <a:ext cx="10419723" cy="4376426"/>
          </a:xfrm>
        </p:spPr>
        <p:txBody>
          <a:bodyPr>
            <a:normAutofit fontScale="85000" lnSpcReduction="20000"/>
          </a:bodyPr>
          <a:lstStyle/>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This method is the most fundamental method that is used to value many types of companies, especially companies that are tough to find any trading and acquisition multiple comparables. </a:t>
            </a:r>
          </a:p>
          <a:p>
            <a:pPr marL="0" marR="0" indent="0" algn="just" fontAlgn="base">
              <a:lnSpc>
                <a:spcPct val="107000"/>
              </a:lnSpc>
              <a:spcBef>
                <a:spcPts val="0"/>
              </a:spcBef>
              <a:spcAft>
                <a:spcPts val="0"/>
              </a:spcAft>
              <a:buNone/>
            </a:pPr>
            <a:endParaRPr lang="en-US" kern="150" dirty="0">
              <a:latin typeface="Times New Roman" panose="02020603050405020304" pitchFamily="18" charset="0"/>
              <a:ea typeface="Arial Unicode MS"/>
              <a:cs typeface="Arial Unicode MS"/>
            </a:endParaRPr>
          </a:p>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This method called the DCF method that is broadly used by many investors, advisors, banks and academics is premised on the principal that the value of a company can be derived by the present value of its projected free cash flow (FCF). </a:t>
            </a:r>
          </a:p>
          <a:p>
            <a:pPr marL="0" marR="0" algn="just" fontAlgn="base">
              <a:lnSpc>
                <a:spcPct val="107000"/>
              </a:lnSpc>
              <a:spcBef>
                <a:spcPts val="0"/>
              </a:spcBef>
              <a:spcAft>
                <a:spcPts val="0"/>
              </a:spcAft>
            </a:pPr>
            <a:endParaRPr lang="en-US" kern="150" dirty="0">
              <a:latin typeface="Times New Roman" panose="02020603050405020304" pitchFamily="18" charset="0"/>
              <a:ea typeface="Arial Unicode MS"/>
              <a:cs typeface="Arial Unicode MS"/>
            </a:endParaRPr>
          </a:p>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We will learn later that this FCF is derived from various assumptions, starting from Revenue and subtracting operating and capital costs.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base">
              <a:lnSpc>
                <a:spcPct val="107000"/>
              </a:lnSpc>
              <a:spcBef>
                <a:spcPts val="0"/>
              </a:spcBef>
              <a:spcAft>
                <a:spcPts val="0"/>
              </a:spcAft>
              <a:buNone/>
            </a:pPr>
            <a:r>
              <a:rPr lang="en-US" kern="150" dirty="0">
                <a:latin typeface="Times New Roman" panose="02020603050405020304" pitchFamily="18" charset="0"/>
                <a:ea typeface="Arial Unicode MS"/>
                <a:cs typeface="Arial Unicode MS"/>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base">
              <a:lnSpc>
                <a:spcPct val="107000"/>
              </a:lnSpc>
              <a:spcBef>
                <a:spcPts val="0"/>
              </a:spcBef>
              <a:spcAft>
                <a:spcPts val="0"/>
              </a:spcAft>
              <a:buNone/>
            </a:pPr>
            <a:r>
              <a:rPr lang="en-US" kern="150" dirty="0">
                <a:latin typeface="Times New Roman" panose="02020603050405020304" pitchFamily="18" charset="0"/>
                <a:ea typeface="Arial Unicode MS"/>
                <a:cs typeface="Arial Unicode MS"/>
              </a:rPr>
              <a:t>To value the company using the DCF method the analyst needs to derive the following four items: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fontAlgn="base">
              <a:lnSpc>
                <a:spcPct val="107000"/>
              </a:lnSpc>
              <a:spcBef>
                <a:spcPts val="0"/>
              </a:spcBef>
              <a:spcAft>
                <a:spcPts val="0"/>
              </a:spcAft>
              <a:buNone/>
            </a:pPr>
            <a:endParaRPr lang="en-US" kern="150" dirty="0">
              <a:latin typeface="Times New Roman" panose="02020603050405020304" pitchFamily="18" charset="0"/>
              <a:ea typeface="Arial Unicode MS"/>
              <a:cs typeface="Arial Unicode MS"/>
            </a:endParaRPr>
          </a:p>
          <a:p>
            <a:pPr lvl="2" algn="just" fontAlgn="base">
              <a:lnSpc>
                <a:spcPct val="107000"/>
              </a:lnSpc>
              <a:spcBef>
                <a:spcPts val="0"/>
              </a:spcBef>
            </a:pPr>
            <a:r>
              <a:rPr lang="en-US" kern="150" dirty="0">
                <a:latin typeface="Times New Roman" panose="02020603050405020304" pitchFamily="18" charset="0"/>
                <a:ea typeface="Arial Unicode MS"/>
                <a:cs typeface="Arial Unicode MS"/>
              </a:rPr>
              <a:t>Setting up a stream of cash flows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2" algn="just" fontAlgn="base">
              <a:lnSpc>
                <a:spcPct val="107000"/>
              </a:lnSpc>
              <a:spcBef>
                <a:spcPts val="0"/>
              </a:spcBef>
            </a:pPr>
            <a:r>
              <a:rPr lang="en-US" kern="150" dirty="0">
                <a:latin typeface="Times New Roman" panose="02020603050405020304" pitchFamily="18" charset="0"/>
                <a:ea typeface="Arial Unicode MS"/>
                <a:cs typeface="Arial Unicode MS"/>
              </a:rPr>
              <a:t>Identifying an exit year.</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2" algn="just" fontAlgn="base">
              <a:lnSpc>
                <a:spcPct val="107000"/>
              </a:lnSpc>
              <a:spcBef>
                <a:spcPts val="0"/>
              </a:spcBef>
            </a:pPr>
            <a:r>
              <a:rPr lang="en-US" kern="150" dirty="0">
                <a:latin typeface="Times New Roman" panose="02020603050405020304" pitchFamily="18" charset="0"/>
                <a:ea typeface="Arial Unicode MS"/>
                <a:cs typeface="Arial Unicode MS"/>
              </a:rPr>
              <a:t>Calculating the value at exit year (Terminal Value)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2" algn="just" fontAlgn="base">
              <a:lnSpc>
                <a:spcPct val="107000"/>
              </a:lnSpc>
              <a:spcBef>
                <a:spcPts val="0"/>
              </a:spcBef>
            </a:pPr>
            <a:r>
              <a:rPr lang="en-US" kern="150" dirty="0">
                <a:latin typeface="Times New Roman" panose="02020603050405020304" pitchFamily="18" charset="0"/>
                <a:ea typeface="Arial Unicode MS"/>
                <a:cs typeface="Arial Unicode MS"/>
              </a:rPr>
              <a:t>Using the appropriate discount rate to value the present value of the firm.</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fontAlgn="base">
              <a:lnSpc>
                <a:spcPct val="107000"/>
              </a:lnSpc>
              <a:spcBef>
                <a:spcPts val="0"/>
              </a:spcBef>
              <a:spcAft>
                <a:spcPts val="0"/>
              </a:spcAft>
              <a:buNone/>
            </a:pPr>
            <a:r>
              <a:rPr lang="en-US" kern="150" dirty="0">
                <a:latin typeface="Times New Roman" panose="02020603050405020304" pitchFamily="18" charset="0"/>
                <a:ea typeface="Arial Unicode MS"/>
                <a:cs typeface="Arial Unicode MS"/>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772014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96" name="Rectangle 9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4783FF-F968-461C-85F9-520D212D76A3}"/>
              </a:ext>
            </a:extLst>
          </p:cNvPr>
          <p:cNvSpPr>
            <a:spLocks noGrp="1"/>
          </p:cNvSpPr>
          <p:nvPr>
            <p:ph type="title"/>
          </p:nvPr>
        </p:nvSpPr>
        <p:spPr>
          <a:xfrm>
            <a:off x="855266" y="618518"/>
            <a:ext cx="2851417" cy="1478570"/>
          </a:xfrm>
        </p:spPr>
        <p:txBody>
          <a:bodyPr>
            <a:normAutofit/>
          </a:bodyPr>
          <a:lstStyle/>
          <a:p>
            <a:r>
              <a:rPr lang="en-US" sz="3200" dirty="0">
                <a:solidFill>
                  <a:srgbClr val="FFFFFF"/>
                </a:solidFill>
              </a:rPr>
              <a:t>Method #4</a:t>
            </a:r>
          </a:p>
        </p:txBody>
      </p:sp>
      <p:sp>
        <p:nvSpPr>
          <p:cNvPr id="9" name="Content Placeholder 8">
            <a:extLst>
              <a:ext uri="{FF2B5EF4-FFF2-40B4-BE49-F238E27FC236}">
                <a16:creationId xmlns:a16="http://schemas.microsoft.com/office/drawing/2014/main" id="{332A0512-EB6C-45E7-9D6C-08EAAA12CE5A}"/>
              </a:ext>
            </a:extLst>
          </p:cNvPr>
          <p:cNvSpPr>
            <a:spLocks noGrp="1"/>
          </p:cNvSpPr>
          <p:nvPr>
            <p:ph idx="1"/>
          </p:nvPr>
        </p:nvSpPr>
        <p:spPr>
          <a:xfrm>
            <a:off x="844620" y="2249487"/>
            <a:ext cx="2862444" cy="3957302"/>
          </a:xfrm>
        </p:spPr>
        <p:txBody>
          <a:bodyPr>
            <a:normAutofit/>
          </a:bodyPr>
          <a:lstStyle/>
          <a:p>
            <a:r>
              <a:rPr lang="en-US" sz="1400" dirty="0">
                <a:solidFill>
                  <a:srgbClr val="FFFFFF"/>
                </a:solidFill>
              </a:rPr>
              <a:t>ENTERPISE VALUE: $3.6 Billion</a:t>
            </a:r>
          </a:p>
        </p:txBody>
      </p:sp>
      <p:grpSp>
        <p:nvGrpSpPr>
          <p:cNvPr id="100" name="Group 9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0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1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3" name="Picture 2">
            <a:extLst>
              <a:ext uri="{FF2B5EF4-FFF2-40B4-BE49-F238E27FC236}">
                <a16:creationId xmlns:a16="http://schemas.microsoft.com/office/drawing/2014/main" id="{D54EBD04-18EB-4B10-8613-5737B1DEC4F3}"/>
              </a:ext>
            </a:extLst>
          </p:cNvPr>
          <p:cNvPicPr>
            <a:picLocks noChangeAspect="1"/>
          </p:cNvPicPr>
          <p:nvPr/>
        </p:nvPicPr>
        <p:blipFill>
          <a:blip r:embed="rId3"/>
          <a:stretch>
            <a:fillRect/>
          </a:stretch>
        </p:blipFill>
        <p:spPr>
          <a:xfrm>
            <a:off x="4300840" y="263525"/>
            <a:ext cx="7764548" cy="6534001"/>
          </a:xfrm>
          <a:prstGeom prst="rect">
            <a:avLst/>
          </a:prstGeom>
        </p:spPr>
      </p:pic>
    </p:spTree>
    <p:extLst>
      <p:ext uri="{BB962C8B-B14F-4D97-AF65-F5344CB8AC3E}">
        <p14:creationId xmlns:p14="http://schemas.microsoft.com/office/powerpoint/2010/main" val="252086534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871C-F5C2-4FB9-B170-2514DD0B86BF}"/>
              </a:ext>
            </a:extLst>
          </p:cNvPr>
          <p:cNvSpPr>
            <a:spLocks noGrp="1"/>
          </p:cNvSpPr>
          <p:nvPr>
            <p:ph type="title"/>
          </p:nvPr>
        </p:nvSpPr>
        <p:spPr/>
        <p:txBody>
          <a:bodyPr/>
          <a:lstStyle/>
          <a:p>
            <a:r>
              <a:rPr lang="en-US" dirty="0"/>
              <a:t>Method 5</a:t>
            </a:r>
            <a:br>
              <a:rPr lang="en-US" dirty="0"/>
            </a:br>
            <a:r>
              <a:rPr lang="en-US" sz="2400" dirty="0"/>
              <a:t>Using Leveraged buyout (</a:t>
            </a:r>
            <a:r>
              <a:rPr lang="en-US" sz="2400" dirty="0" err="1"/>
              <a:t>lbo</a:t>
            </a:r>
            <a:r>
              <a:rPr lang="en-US" sz="2400" dirty="0"/>
              <a:t>) or non-recourse method</a:t>
            </a:r>
            <a:endParaRPr lang="en-US" dirty="0"/>
          </a:p>
        </p:txBody>
      </p:sp>
      <p:sp>
        <p:nvSpPr>
          <p:cNvPr id="3" name="Content Placeholder 2">
            <a:extLst>
              <a:ext uri="{FF2B5EF4-FFF2-40B4-BE49-F238E27FC236}">
                <a16:creationId xmlns:a16="http://schemas.microsoft.com/office/drawing/2014/main" id="{AB23BCD6-9C7A-4055-90BF-280A0342B53F}"/>
              </a:ext>
            </a:extLst>
          </p:cNvPr>
          <p:cNvSpPr>
            <a:spLocks noGrp="1"/>
          </p:cNvSpPr>
          <p:nvPr>
            <p:ph idx="1"/>
          </p:nvPr>
        </p:nvSpPr>
        <p:spPr>
          <a:xfrm>
            <a:off x="1226473" y="2052727"/>
            <a:ext cx="10419723" cy="4376426"/>
          </a:xfrm>
        </p:spPr>
        <p:txBody>
          <a:bodyPr>
            <a:normAutofit fontScale="92500" lnSpcReduction="10000"/>
          </a:bodyPr>
          <a:lstStyle/>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This method is very similar to method 4 (DCF method) which is based on future free cash flows except the projected debt, WACC and expected return. </a:t>
            </a:r>
          </a:p>
          <a:p>
            <a:pPr marL="0" marR="0" indent="0" algn="just" fontAlgn="base">
              <a:lnSpc>
                <a:spcPct val="107000"/>
              </a:lnSpc>
              <a:spcBef>
                <a:spcPts val="0"/>
              </a:spcBef>
              <a:spcAft>
                <a:spcPts val="0"/>
              </a:spcAft>
              <a:buNone/>
            </a:pPr>
            <a:endParaRPr lang="en-US" kern="150" dirty="0">
              <a:latin typeface="Times New Roman" panose="02020603050405020304" pitchFamily="18" charset="0"/>
              <a:ea typeface="Arial Unicode MS"/>
              <a:cs typeface="Arial Unicode MS"/>
            </a:endParaRPr>
          </a:p>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While the DCF analysis is used for determining today’s value of the company based on future cash flows, the value of the company using this LBO method is determined based on investor expectation which is return determines the acquisition price of the firm. </a:t>
            </a:r>
          </a:p>
          <a:p>
            <a:pPr marL="0" marR="0" indent="0" algn="just" fontAlgn="base">
              <a:lnSpc>
                <a:spcPct val="107000"/>
              </a:lnSpc>
              <a:spcBef>
                <a:spcPts val="0"/>
              </a:spcBef>
              <a:spcAft>
                <a:spcPts val="0"/>
              </a:spcAft>
              <a:buNone/>
            </a:pPr>
            <a:endParaRPr lang="en-US" kern="150" dirty="0">
              <a:latin typeface="Times New Roman" panose="02020603050405020304" pitchFamily="18" charset="0"/>
              <a:ea typeface="Arial Unicode MS"/>
              <a:cs typeface="Arial Unicode MS"/>
            </a:endParaRPr>
          </a:p>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The equity investment amount is determined after assuming that most of the financing will be via debt. This method is unique because it uses the capital markets to engineer the financing of the buyout, so the equity return expectation is met via the use of leverage. </a:t>
            </a:r>
          </a:p>
          <a:p>
            <a:pPr marL="0" marR="0" indent="0" algn="just" fontAlgn="base">
              <a:lnSpc>
                <a:spcPct val="107000"/>
              </a:lnSpc>
              <a:spcBef>
                <a:spcPts val="0"/>
              </a:spcBef>
              <a:spcAft>
                <a:spcPts val="0"/>
              </a:spcAft>
              <a:buNone/>
            </a:pPr>
            <a:endParaRPr lang="en-US" kern="150" dirty="0">
              <a:latin typeface="Times New Roman" panose="02020603050405020304" pitchFamily="18" charset="0"/>
              <a:ea typeface="Arial Unicode MS"/>
              <a:cs typeface="Arial Unicode MS"/>
            </a:endParaRPr>
          </a:p>
          <a:p>
            <a:pPr marL="0" marR="0" algn="just" fontAlgn="base">
              <a:lnSpc>
                <a:spcPct val="107000"/>
              </a:lnSpc>
              <a:spcBef>
                <a:spcPts val="0"/>
              </a:spcBef>
              <a:spcAft>
                <a:spcPts val="0"/>
              </a:spcAft>
            </a:pPr>
            <a:r>
              <a:rPr lang="en-US" kern="150" dirty="0">
                <a:latin typeface="Times New Roman" panose="02020603050405020304" pitchFamily="18" charset="0"/>
                <a:ea typeface="Arial Unicode MS"/>
                <a:cs typeface="Arial Unicode MS"/>
              </a:rPr>
              <a:t>This method starts step by step starting first with the maximum debt the private equity can raise based on the target’s cash flow..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768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4783FF-F968-461C-85F9-520D212D76A3}"/>
              </a:ext>
            </a:extLst>
          </p:cNvPr>
          <p:cNvSpPr>
            <a:spLocks noGrp="1"/>
          </p:cNvSpPr>
          <p:nvPr>
            <p:ph type="title"/>
          </p:nvPr>
        </p:nvSpPr>
        <p:spPr>
          <a:xfrm>
            <a:off x="855266" y="618518"/>
            <a:ext cx="2851417" cy="1478570"/>
          </a:xfrm>
        </p:spPr>
        <p:txBody>
          <a:bodyPr>
            <a:normAutofit/>
          </a:bodyPr>
          <a:lstStyle/>
          <a:p>
            <a:r>
              <a:rPr lang="en-US" sz="3200" dirty="0">
                <a:solidFill>
                  <a:srgbClr val="FFFFFF"/>
                </a:solidFill>
              </a:rPr>
              <a:t>Method #5</a:t>
            </a:r>
            <a:br>
              <a:rPr lang="en-US" sz="3200" dirty="0">
                <a:solidFill>
                  <a:srgbClr val="FFFFFF"/>
                </a:solidFill>
              </a:rPr>
            </a:br>
            <a:br>
              <a:rPr lang="en-US" sz="3200" dirty="0">
                <a:solidFill>
                  <a:srgbClr val="FFFFFF"/>
                </a:solidFill>
              </a:rPr>
            </a:br>
            <a:endParaRPr lang="en-US" sz="3200" dirty="0">
              <a:solidFill>
                <a:srgbClr val="FFFFFF"/>
              </a:solidFill>
            </a:endParaRPr>
          </a:p>
        </p:txBody>
      </p:sp>
      <p:sp>
        <p:nvSpPr>
          <p:cNvPr id="9" name="Content Placeholder 8">
            <a:extLst>
              <a:ext uri="{FF2B5EF4-FFF2-40B4-BE49-F238E27FC236}">
                <a16:creationId xmlns:a16="http://schemas.microsoft.com/office/drawing/2014/main" id="{332A0512-EB6C-45E7-9D6C-08EAAA12CE5A}"/>
              </a:ext>
            </a:extLst>
          </p:cNvPr>
          <p:cNvSpPr>
            <a:spLocks noGrp="1"/>
          </p:cNvSpPr>
          <p:nvPr>
            <p:ph idx="1"/>
          </p:nvPr>
        </p:nvSpPr>
        <p:spPr>
          <a:xfrm>
            <a:off x="844620" y="2249487"/>
            <a:ext cx="2862444" cy="3957302"/>
          </a:xfrm>
        </p:spPr>
        <p:txBody>
          <a:bodyPr>
            <a:normAutofit/>
          </a:bodyPr>
          <a:lstStyle/>
          <a:p>
            <a:r>
              <a:rPr lang="en-US" sz="1400" dirty="0">
                <a:solidFill>
                  <a:srgbClr val="FFFFFF"/>
                </a:solidFill>
              </a:rPr>
              <a:t>Setting up the financial structure</a:t>
            </a:r>
          </a:p>
        </p:txBody>
      </p:sp>
      <p:grpSp>
        <p:nvGrpSpPr>
          <p:cNvPr id="60" name="Group 5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3" name="Picture 2">
            <a:extLst>
              <a:ext uri="{FF2B5EF4-FFF2-40B4-BE49-F238E27FC236}">
                <a16:creationId xmlns:a16="http://schemas.microsoft.com/office/drawing/2014/main" id="{D064DE2E-605B-42E3-9228-7A5B34618A9E}"/>
              </a:ext>
            </a:extLst>
          </p:cNvPr>
          <p:cNvPicPr>
            <a:picLocks noChangeAspect="1"/>
          </p:cNvPicPr>
          <p:nvPr/>
        </p:nvPicPr>
        <p:blipFill>
          <a:blip r:embed="rId3"/>
          <a:stretch>
            <a:fillRect/>
          </a:stretch>
        </p:blipFill>
        <p:spPr>
          <a:xfrm>
            <a:off x="4242499" y="166949"/>
            <a:ext cx="7820913" cy="6524101"/>
          </a:xfrm>
          <a:prstGeom prst="rect">
            <a:avLst/>
          </a:prstGeom>
        </p:spPr>
      </p:pic>
    </p:spTree>
    <p:extLst>
      <p:ext uri="{BB962C8B-B14F-4D97-AF65-F5344CB8AC3E}">
        <p14:creationId xmlns:p14="http://schemas.microsoft.com/office/powerpoint/2010/main" val="427631035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3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36" name="Rectangle 13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4783FF-F968-461C-85F9-520D212D76A3}"/>
              </a:ext>
            </a:extLst>
          </p:cNvPr>
          <p:cNvSpPr>
            <a:spLocks noGrp="1"/>
          </p:cNvSpPr>
          <p:nvPr>
            <p:ph type="title"/>
          </p:nvPr>
        </p:nvSpPr>
        <p:spPr>
          <a:xfrm>
            <a:off x="855266" y="618518"/>
            <a:ext cx="2851417" cy="1478570"/>
          </a:xfrm>
        </p:spPr>
        <p:txBody>
          <a:bodyPr>
            <a:normAutofit/>
          </a:bodyPr>
          <a:lstStyle/>
          <a:p>
            <a:r>
              <a:rPr lang="en-US" sz="3200" dirty="0">
                <a:solidFill>
                  <a:srgbClr val="FFFFFF"/>
                </a:solidFill>
              </a:rPr>
              <a:t>Method #5</a:t>
            </a:r>
            <a:br>
              <a:rPr lang="en-US" sz="3200" dirty="0">
                <a:solidFill>
                  <a:srgbClr val="FFFFFF"/>
                </a:solidFill>
              </a:rPr>
            </a:br>
            <a:br>
              <a:rPr lang="en-US" sz="3200" dirty="0">
                <a:solidFill>
                  <a:srgbClr val="FFFFFF"/>
                </a:solidFill>
              </a:rPr>
            </a:br>
            <a:endParaRPr lang="en-US" sz="3200" dirty="0">
              <a:solidFill>
                <a:srgbClr val="FFFFFF"/>
              </a:solidFill>
            </a:endParaRPr>
          </a:p>
        </p:txBody>
      </p:sp>
      <p:sp>
        <p:nvSpPr>
          <p:cNvPr id="9" name="Content Placeholder 8">
            <a:extLst>
              <a:ext uri="{FF2B5EF4-FFF2-40B4-BE49-F238E27FC236}">
                <a16:creationId xmlns:a16="http://schemas.microsoft.com/office/drawing/2014/main" id="{332A0512-EB6C-45E7-9D6C-08EAAA12CE5A}"/>
              </a:ext>
            </a:extLst>
          </p:cNvPr>
          <p:cNvSpPr>
            <a:spLocks noGrp="1"/>
          </p:cNvSpPr>
          <p:nvPr>
            <p:ph idx="1"/>
          </p:nvPr>
        </p:nvSpPr>
        <p:spPr>
          <a:xfrm>
            <a:off x="844620" y="2249487"/>
            <a:ext cx="2862444" cy="3957302"/>
          </a:xfrm>
        </p:spPr>
        <p:txBody>
          <a:bodyPr>
            <a:normAutofit/>
          </a:bodyPr>
          <a:lstStyle/>
          <a:p>
            <a:r>
              <a:rPr lang="en-US" sz="1400" dirty="0">
                <a:solidFill>
                  <a:srgbClr val="FFFFFF"/>
                </a:solidFill>
              </a:rPr>
              <a:t>Enterprise Value = $3.3</a:t>
            </a:r>
          </a:p>
        </p:txBody>
      </p:sp>
      <p:grpSp>
        <p:nvGrpSpPr>
          <p:cNvPr id="140" name="Group 13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4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5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3" name="Picture 2">
            <a:extLst>
              <a:ext uri="{FF2B5EF4-FFF2-40B4-BE49-F238E27FC236}">
                <a16:creationId xmlns:a16="http://schemas.microsoft.com/office/drawing/2014/main" id="{2FCD61BC-F649-43B5-BC7F-D48A5093D7DD}"/>
              </a:ext>
            </a:extLst>
          </p:cNvPr>
          <p:cNvPicPr>
            <a:picLocks noChangeAspect="1"/>
          </p:cNvPicPr>
          <p:nvPr/>
        </p:nvPicPr>
        <p:blipFill>
          <a:blip r:embed="rId3"/>
          <a:stretch>
            <a:fillRect/>
          </a:stretch>
        </p:blipFill>
        <p:spPr>
          <a:xfrm>
            <a:off x="4342494" y="120650"/>
            <a:ext cx="7562634" cy="6858000"/>
          </a:xfrm>
          <a:prstGeom prst="rect">
            <a:avLst/>
          </a:prstGeom>
        </p:spPr>
      </p:pic>
    </p:spTree>
    <p:extLst>
      <p:ext uri="{BB962C8B-B14F-4D97-AF65-F5344CB8AC3E}">
        <p14:creationId xmlns:p14="http://schemas.microsoft.com/office/powerpoint/2010/main" val="10698344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96" name="Rectangle 9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4783FF-F968-461C-85F9-520D212D76A3}"/>
              </a:ext>
            </a:extLst>
          </p:cNvPr>
          <p:cNvSpPr>
            <a:spLocks noGrp="1"/>
          </p:cNvSpPr>
          <p:nvPr>
            <p:ph type="title"/>
          </p:nvPr>
        </p:nvSpPr>
        <p:spPr>
          <a:xfrm>
            <a:off x="855266" y="618518"/>
            <a:ext cx="2851417" cy="1478570"/>
          </a:xfrm>
        </p:spPr>
        <p:txBody>
          <a:bodyPr>
            <a:normAutofit/>
          </a:bodyPr>
          <a:lstStyle/>
          <a:p>
            <a:r>
              <a:rPr lang="en-US" sz="3200" dirty="0">
                <a:solidFill>
                  <a:srgbClr val="FFFFFF"/>
                </a:solidFill>
              </a:rPr>
              <a:t>Summary valuation </a:t>
            </a:r>
          </a:p>
        </p:txBody>
      </p:sp>
      <p:grpSp>
        <p:nvGrpSpPr>
          <p:cNvPr id="100" name="Group 9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0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1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4" name="Picture 3">
            <a:extLst>
              <a:ext uri="{FF2B5EF4-FFF2-40B4-BE49-F238E27FC236}">
                <a16:creationId xmlns:a16="http://schemas.microsoft.com/office/drawing/2014/main" id="{74741150-4E98-4125-A1FD-22A017DBC3EE}"/>
              </a:ext>
            </a:extLst>
          </p:cNvPr>
          <p:cNvPicPr>
            <a:picLocks noChangeAspect="1"/>
          </p:cNvPicPr>
          <p:nvPr/>
        </p:nvPicPr>
        <p:blipFill>
          <a:blip r:embed="rId3"/>
          <a:stretch>
            <a:fillRect/>
          </a:stretch>
        </p:blipFill>
        <p:spPr>
          <a:xfrm>
            <a:off x="4300840" y="291399"/>
            <a:ext cx="7672085" cy="6309237"/>
          </a:xfrm>
          <a:prstGeom prst="rect">
            <a:avLst/>
          </a:prstGeom>
        </p:spPr>
      </p:pic>
    </p:spTree>
    <p:extLst>
      <p:ext uri="{BB962C8B-B14F-4D97-AF65-F5344CB8AC3E}">
        <p14:creationId xmlns:p14="http://schemas.microsoft.com/office/powerpoint/2010/main" val="108087837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18" name="Rectangle 17">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D9EC001-E486-440C-AEBD-1AFFB58D0BA1}"/>
              </a:ext>
            </a:extLst>
          </p:cNvPr>
          <p:cNvSpPr>
            <a:spLocks noGrp="1"/>
          </p:cNvSpPr>
          <p:nvPr>
            <p:ph type="title"/>
          </p:nvPr>
        </p:nvSpPr>
        <p:spPr>
          <a:xfrm>
            <a:off x="855266" y="618518"/>
            <a:ext cx="2851417" cy="1478570"/>
          </a:xfrm>
        </p:spPr>
        <p:txBody>
          <a:bodyPr>
            <a:normAutofit/>
          </a:bodyPr>
          <a:lstStyle/>
          <a:p>
            <a:r>
              <a:rPr lang="en-US" sz="3200">
                <a:solidFill>
                  <a:srgbClr val="FFFFFF"/>
                </a:solidFill>
              </a:rPr>
              <a:t>Course outline</a:t>
            </a:r>
          </a:p>
        </p:txBody>
      </p:sp>
      <p:grpSp>
        <p:nvGrpSpPr>
          <p:cNvPr id="22" name="Group 21">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3"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4"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5"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0"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13" name="Picture 12" descr="A star filled sky&#10;&#10;Description automatically generated">
            <a:extLst>
              <a:ext uri="{FF2B5EF4-FFF2-40B4-BE49-F238E27FC236}">
                <a16:creationId xmlns:a16="http://schemas.microsoft.com/office/drawing/2014/main" id="{F720B16D-7AD6-4B08-BBF5-6B8D75FB868F}"/>
              </a:ext>
            </a:extLst>
          </p:cNvPr>
          <p:cNvPicPr>
            <a:picLocks noChangeAspect="1"/>
          </p:cNvPicPr>
          <p:nvPr/>
        </p:nvPicPr>
        <p:blipFill>
          <a:blip r:embed="rId3"/>
          <a:stretch>
            <a:fillRect/>
          </a:stretch>
        </p:blipFill>
        <p:spPr>
          <a:xfrm>
            <a:off x="96347" y="0"/>
            <a:ext cx="3968750" cy="6858000"/>
          </a:xfrm>
          <a:prstGeom prst="rect">
            <a:avLst/>
          </a:prstGeom>
        </p:spPr>
      </p:pic>
      <p:sp>
        <p:nvSpPr>
          <p:cNvPr id="15" name="TextBox 14">
            <a:extLst>
              <a:ext uri="{FF2B5EF4-FFF2-40B4-BE49-F238E27FC236}">
                <a16:creationId xmlns:a16="http://schemas.microsoft.com/office/drawing/2014/main" id="{5B0DCAE6-C00D-414A-8AD9-92E7D3C89188}"/>
              </a:ext>
            </a:extLst>
          </p:cNvPr>
          <p:cNvSpPr txBox="1"/>
          <p:nvPr/>
        </p:nvSpPr>
        <p:spPr>
          <a:xfrm>
            <a:off x="2382215" y="364679"/>
            <a:ext cx="1609013" cy="1077218"/>
          </a:xfrm>
          <a:prstGeom prst="rect">
            <a:avLst/>
          </a:prstGeom>
          <a:noFill/>
        </p:spPr>
        <p:txBody>
          <a:bodyPr wrap="square" rtlCol="0">
            <a:spAutoFit/>
          </a:bodyPr>
          <a:lstStyle/>
          <a:p>
            <a:r>
              <a:rPr lang="en-US" sz="3200" dirty="0">
                <a:solidFill>
                  <a:schemeClr val="bg1"/>
                </a:solidFill>
              </a:rPr>
              <a:t>Course Outline</a:t>
            </a:r>
          </a:p>
        </p:txBody>
      </p:sp>
      <p:pic>
        <p:nvPicPr>
          <p:cNvPr id="5" name="Picture 4">
            <a:extLst>
              <a:ext uri="{FF2B5EF4-FFF2-40B4-BE49-F238E27FC236}">
                <a16:creationId xmlns:a16="http://schemas.microsoft.com/office/drawing/2014/main" id="{7977436B-73EF-43D7-B228-899163AD87AD}"/>
              </a:ext>
            </a:extLst>
          </p:cNvPr>
          <p:cNvPicPr>
            <a:picLocks noChangeAspect="1"/>
          </p:cNvPicPr>
          <p:nvPr/>
        </p:nvPicPr>
        <p:blipFill>
          <a:blip r:embed="rId4"/>
          <a:stretch>
            <a:fillRect/>
          </a:stretch>
        </p:blipFill>
        <p:spPr>
          <a:xfrm>
            <a:off x="4333780" y="488950"/>
            <a:ext cx="7558181" cy="4776724"/>
          </a:xfrm>
          <a:prstGeom prst="rect">
            <a:avLst/>
          </a:prstGeom>
        </p:spPr>
      </p:pic>
    </p:spTree>
    <p:extLst>
      <p:ext uri="{BB962C8B-B14F-4D97-AF65-F5344CB8AC3E}">
        <p14:creationId xmlns:p14="http://schemas.microsoft.com/office/powerpoint/2010/main" val="305165259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sp useBgFill="1">
        <p:nvSpPr>
          <p:cNvPr id="66" name="Rectangle 65">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9"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0"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3"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8"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9"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10"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2"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124"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1321A14C-09FB-4298-8877-03261F277772}"/>
              </a:ext>
            </a:extLst>
          </p:cNvPr>
          <p:cNvSpPr>
            <a:spLocks noGrp="1"/>
          </p:cNvSpPr>
          <p:nvPr>
            <p:ph type="title"/>
          </p:nvPr>
        </p:nvSpPr>
        <p:spPr>
          <a:xfrm>
            <a:off x="2043113" y="1122363"/>
            <a:ext cx="4527929" cy="4287836"/>
          </a:xfrm>
        </p:spPr>
        <p:txBody>
          <a:bodyPr vert="horz" lIns="91440" tIns="45720" rIns="91440" bIns="45720" rtlCol="0" anchor="ctr">
            <a:normAutofit/>
          </a:bodyPr>
          <a:lstStyle/>
          <a:p>
            <a:pPr algn="r"/>
            <a:r>
              <a:rPr lang="en-US" sz="6000" dirty="0"/>
              <a:t>Day two</a:t>
            </a:r>
          </a:p>
        </p:txBody>
      </p:sp>
      <p:sp>
        <p:nvSpPr>
          <p:cNvPr id="3" name="Text Placeholder 2">
            <a:extLst>
              <a:ext uri="{FF2B5EF4-FFF2-40B4-BE49-F238E27FC236}">
                <a16:creationId xmlns:a16="http://schemas.microsoft.com/office/drawing/2014/main" id="{8D8085D3-4977-4B8D-B0D6-C184D2313E10}"/>
              </a:ext>
            </a:extLst>
          </p:cNvPr>
          <p:cNvSpPr>
            <a:spLocks noGrp="1"/>
          </p:cNvSpPr>
          <p:nvPr>
            <p:ph type="body" idx="1"/>
          </p:nvPr>
        </p:nvSpPr>
        <p:spPr>
          <a:xfrm>
            <a:off x="7851630" y="1122363"/>
            <a:ext cx="3835539" cy="4287834"/>
          </a:xfrm>
        </p:spPr>
        <p:txBody>
          <a:bodyPr vert="horz" lIns="91440" tIns="45720" rIns="91440" bIns="45720" rtlCol="0" anchor="ctr">
            <a:normAutofit/>
          </a:bodyPr>
          <a:lstStyle/>
          <a:p>
            <a:pPr marL="342900" lvl="0" indent="-342900">
              <a:lnSpc>
                <a:spcPct val="110000"/>
              </a:lnSpc>
              <a:buFont typeface="Arial" panose="020B0604020202020204" pitchFamily="34" charset="0"/>
              <a:buChar char="•"/>
            </a:pPr>
            <a:r>
              <a:rPr lang="en-US" sz="1600" b="1" dirty="0">
                <a:solidFill>
                  <a:schemeClr val="tx2"/>
                </a:solidFill>
              </a:rPr>
              <a:t>Analytical Approach to M&amp;A</a:t>
            </a:r>
          </a:p>
          <a:p>
            <a:pPr marL="342900" lvl="0" indent="-342900">
              <a:lnSpc>
                <a:spcPct val="110000"/>
              </a:lnSpc>
              <a:buFont typeface="Arial" panose="020B0604020202020204" pitchFamily="34" charset="0"/>
              <a:buChar char="•"/>
            </a:pPr>
            <a:r>
              <a:rPr lang="en-US" sz="1600" b="1" dirty="0">
                <a:solidFill>
                  <a:schemeClr val="tx2"/>
                </a:solidFill>
              </a:rPr>
              <a:t>valuations and structures</a:t>
            </a:r>
          </a:p>
          <a:p>
            <a:pPr>
              <a:lnSpc>
                <a:spcPct val="110000"/>
              </a:lnSpc>
            </a:pPr>
            <a:endParaRPr lang="en-US" sz="1600" b="1" dirty="0">
              <a:solidFill>
                <a:schemeClr val="tx2"/>
              </a:solidFill>
            </a:endParaRPr>
          </a:p>
        </p:txBody>
      </p:sp>
      <p:cxnSp>
        <p:nvCxnSpPr>
          <p:cNvPr id="126" name="Straight Connector 125">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401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098E-4674-4082-9F84-7E523F768BC8}"/>
              </a:ext>
            </a:extLst>
          </p:cNvPr>
          <p:cNvSpPr>
            <a:spLocks noGrp="1"/>
          </p:cNvSpPr>
          <p:nvPr>
            <p:ph type="title"/>
          </p:nvPr>
        </p:nvSpPr>
        <p:spPr/>
        <p:txBody>
          <a:bodyPr/>
          <a:lstStyle/>
          <a:p>
            <a:r>
              <a:rPr lang="en-US" b="1" dirty="0"/>
              <a:t>Identifying the candidate</a:t>
            </a:r>
            <a:endParaRPr lang="en-US" dirty="0"/>
          </a:p>
        </p:txBody>
      </p:sp>
      <p:sp>
        <p:nvSpPr>
          <p:cNvPr id="3" name="Content Placeholder 2">
            <a:extLst>
              <a:ext uri="{FF2B5EF4-FFF2-40B4-BE49-F238E27FC236}">
                <a16:creationId xmlns:a16="http://schemas.microsoft.com/office/drawing/2014/main" id="{F4C3D0CF-9C15-48D4-9511-FC5113301F88}"/>
              </a:ext>
            </a:extLst>
          </p:cNvPr>
          <p:cNvSpPr>
            <a:spLocks noGrp="1"/>
          </p:cNvSpPr>
          <p:nvPr>
            <p:ph idx="1"/>
          </p:nvPr>
        </p:nvSpPr>
        <p:spPr>
          <a:xfrm>
            <a:off x="1141412" y="2249487"/>
            <a:ext cx="9905999" cy="3063177"/>
          </a:xfrm>
        </p:spPr>
        <p:txBody>
          <a:bodyPr>
            <a:normAutofit fontScale="92500"/>
          </a:bodyPr>
          <a:lstStyle/>
          <a:p>
            <a:pPr fontAlgn="base"/>
            <a:r>
              <a:rPr lang="en-US" sz="3000" b="1" dirty="0"/>
              <a:t>DEFINE THE STRATEGY</a:t>
            </a:r>
            <a:endParaRPr lang="en-US" sz="3000" dirty="0"/>
          </a:p>
          <a:p>
            <a:pPr lvl="1" fontAlgn="base"/>
            <a:r>
              <a:rPr lang="en-US" sz="2400" u="sng" dirty="0"/>
              <a:t>State the Objective</a:t>
            </a:r>
            <a:r>
              <a:rPr lang="en-US" sz="2400" dirty="0"/>
              <a:t>: i.e. Revenue Growth / Trade Barriers / Cost Efficiencies</a:t>
            </a:r>
          </a:p>
          <a:p>
            <a:pPr lvl="1" fontAlgn="base"/>
            <a:r>
              <a:rPr lang="en-US" sz="2400" dirty="0"/>
              <a:t>Identify the Business Model &amp; Markets: i.e. Technology / Product </a:t>
            </a:r>
          </a:p>
          <a:p>
            <a:pPr lvl="1" fontAlgn="base"/>
            <a:r>
              <a:rPr lang="en-US" sz="2400" dirty="0"/>
              <a:t>Price Range Expectation and accessing capital (Debt/Equity balance) </a:t>
            </a:r>
          </a:p>
          <a:p>
            <a:pPr lvl="1" fontAlgn="base"/>
            <a:r>
              <a:rPr lang="en-US" sz="2400" dirty="0"/>
              <a:t>Zero in on few target candidates </a:t>
            </a:r>
          </a:p>
          <a:p>
            <a:pPr lvl="1" fontAlgn="base"/>
            <a:r>
              <a:rPr lang="en-US" sz="2400" dirty="0"/>
              <a:t>Begin the preliminary analysis – Valuation, Accretion and Return analysis</a:t>
            </a:r>
          </a:p>
          <a:p>
            <a:pPr marL="0" indent="0">
              <a:buNone/>
            </a:pPr>
            <a:endParaRPr lang="en-US" dirty="0"/>
          </a:p>
        </p:txBody>
      </p:sp>
    </p:spTree>
    <p:extLst>
      <p:ext uri="{BB962C8B-B14F-4D97-AF65-F5344CB8AC3E}">
        <p14:creationId xmlns:p14="http://schemas.microsoft.com/office/powerpoint/2010/main" val="202594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4783FF-F968-461C-85F9-520D212D76A3}"/>
              </a:ext>
            </a:extLst>
          </p:cNvPr>
          <p:cNvSpPr>
            <a:spLocks noGrp="1"/>
          </p:cNvSpPr>
          <p:nvPr>
            <p:ph type="title"/>
          </p:nvPr>
        </p:nvSpPr>
        <p:spPr>
          <a:xfrm>
            <a:off x="855266" y="618518"/>
            <a:ext cx="2851417" cy="1478570"/>
          </a:xfrm>
        </p:spPr>
        <p:txBody>
          <a:bodyPr>
            <a:normAutofit/>
          </a:bodyPr>
          <a:lstStyle/>
          <a:p>
            <a:r>
              <a:rPr lang="en-US" sz="3200" dirty="0">
                <a:solidFill>
                  <a:srgbClr val="FFFFFF"/>
                </a:solidFill>
              </a:rPr>
              <a:t>Screening Basic information</a:t>
            </a:r>
          </a:p>
        </p:txBody>
      </p:sp>
      <p:sp>
        <p:nvSpPr>
          <p:cNvPr id="9" name="Content Placeholder 8">
            <a:extLst>
              <a:ext uri="{FF2B5EF4-FFF2-40B4-BE49-F238E27FC236}">
                <a16:creationId xmlns:a16="http://schemas.microsoft.com/office/drawing/2014/main" id="{332A0512-EB6C-45E7-9D6C-08EAAA12CE5A}"/>
              </a:ext>
            </a:extLst>
          </p:cNvPr>
          <p:cNvSpPr>
            <a:spLocks noGrp="1"/>
          </p:cNvSpPr>
          <p:nvPr>
            <p:ph idx="1"/>
          </p:nvPr>
        </p:nvSpPr>
        <p:spPr>
          <a:xfrm>
            <a:off x="541337" y="2249486"/>
            <a:ext cx="3411425" cy="4191001"/>
          </a:xfrm>
        </p:spPr>
        <p:txBody>
          <a:bodyPr>
            <a:normAutofit fontScale="92500"/>
          </a:bodyPr>
          <a:lstStyle/>
          <a:p>
            <a:pPr marL="0" indent="0">
              <a:buNone/>
            </a:pPr>
            <a:r>
              <a:rPr lang="en-US" sz="1400" b="1" u="sng" dirty="0">
                <a:solidFill>
                  <a:srgbClr val="FFFFFF"/>
                </a:solidFill>
              </a:rPr>
              <a:t>Company:</a:t>
            </a:r>
            <a:r>
              <a:rPr lang="en-US" sz="1400" dirty="0">
                <a:solidFill>
                  <a:srgbClr val="FFFFFF"/>
                </a:solidFill>
              </a:rPr>
              <a:t> AK Steel Holding Co.</a:t>
            </a:r>
          </a:p>
          <a:p>
            <a:pPr marL="0" indent="0">
              <a:buNone/>
            </a:pPr>
            <a:r>
              <a:rPr lang="en-US" sz="1400" b="1" u="sng" dirty="0">
                <a:solidFill>
                  <a:srgbClr val="FFFFFF"/>
                </a:solidFill>
              </a:rPr>
              <a:t>Products</a:t>
            </a:r>
            <a:r>
              <a:rPr lang="en-US" sz="1400" dirty="0">
                <a:solidFill>
                  <a:srgbClr val="FFFFFF"/>
                </a:solidFill>
              </a:rPr>
              <a:t>: Flat-rolled carbon, stainless, and electrical steels, flat-rolled carbon steel products, including coated, cold-rolled, and hot-rolled carbon steel products; grain-oriented specialty stainless and electrical steels; and carbon and stainless steel tubing products. </a:t>
            </a:r>
          </a:p>
          <a:p>
            <a:pPr marL="0" indent="0">
              <a:buNone/>
            </a:pPr>
            <a:r>
              <a:rPr lang="en-US" sz="1400" b="1" u="sng" dirty="0">
                <a:solidFill>
                  <a:srgbClr val="FFFFFF"/>
                </a:solidFill>
              </a:rPr>
              <a:t>Customers:</a:t>
            </a:r>
            <a:r>
              <a:rPr lang="en-US" sz="1400" dirty="0">
                <a:solidFill>
                  <a:srgbClr val="FFFFFF"/>
                </a:solidFill>
              </a:rPr>
              <a:t> Automotive manufacturers; customers in the infrastructure and manufacturing markets, including the manufacturers of power transmission and distribution transformers, who produce equipment for the electrical grid.</a:t>
            </a:r>
          </a:p>
          <a:p>
            <a:pPr marL="0" indent="0">
              <a:buNone/>
            </a:pPr>
            <a:r>
              <a:rPr lang="en-US" sz="1400" b="1" u="sng" dirty="0">
                <a:solidFill>
                  <a:srgbClr val="FFFFFF"/>
                </a:solidFill>
              </a:rPr>
              <a:t>Other:</a:t>
            </a:r>
            <a:r>
              <a:rPr lang="en-US" sz="1400" dirty="0">
                <a:solidFill>
                  <a:srgbClr val="FFFFFF"/>
                </a:solidFill>
              </a:rPr>
              <a:t> AK Steel Holding Corporation was founded in 1993 and is headquartered in West Chester, Ohio.</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6" name="TextBox 5">
            <a:extLst>
              <a:ext uri="{FF2B5EF4-FFF2-40B4-BE49-F238E27FC236}">
                <a16:creationId xmlns:a16="http://schemas.microsoft.com/office/drawing/2014/main" id="{46AAD4C5-9AC9-4F4B-8734-414D40B66AE6}"/>
              </a:ext>
            </a:extLst>
          </p:cNvPr>
          <p:cNvSpPr txBox="1"/>
          <p:nvPr/>
        </p:nvSpPr>
        <p:spPr>
          <a:xfrm>
            <a:off x="7690884" y="6141343"/>
            <a:ext cx="4353478" cy="307777"/>
          </a:xfrm>
          <a:prstGeom prst="rect">
            <a:avLst/>
          </a:prstGeom>
          <a:noFill/>
        </p:spPr>
        <p:txBody>
          <a:bodyPr wrap="square" rtlCol="0">
            <a:spAutoFit/>
          </a:bodyPr>
          <a:lstStyle/>
          <a:p>
            <a:r>
              <a:rPr lang="en-US" sz="1400" dirty="0">
                <a:hlinkClick r:id="rId3"/>
              </a:rPr>
              <a:t>SOURCE: https://finance.yahoo.com/quote/AKS?p=AKS</a:t>
            </a:r>
            <a:r>
              <a:rPr lang="en-US" sz="1400" dirty="0"/>
              <a:t> </a:t>
            </a:r>
          </a:p>
        </p:txBody>
      </p:sp>
      <p:pic>
        <p:nvPicPr>
          <p:cNvPr id="3" name="Picture 2">
            <a:extLst>
              <a:ext uri="{FF2B5EF4-FFF2-40B4-BE49-F238E27FC236}">
                <a16:creationId xmlns:a16="http://schemas.microsoft.com/office/drawing/2014/main" id="{CED42B5B-0055-4FF2-BAA1-0A987D7E53A3}"/>
              </a:ext>
            </a:extLst>
          </p:cNvPr>
          <p:cNvPicPr>
            <a:picLocks noChangeAspect="1"/>
          </p:cNvPicPr>
          <p:nvPr/>
        </p:nvPicPr>
        <p:blipFill>
          <a:blip r:embed="rId4"/>
          <a:stretch>
            <a:fillRect/>
          </a:stretch>
        </p:blipFill>
        <p:spPr>
          <a:xfrm>
            <a:off x="4273108" y="636587"/>
            <a:ext cx="7461721" cy="4419601"/>
          </a:xfrm>
          <a:prstGeom prst="rect">
            <a:avLst/>
          </a:prstGeom>
        </p:spPr>
      </p:pic>
    </p:spTree>
    <p:extLst>
      <p:ext uri="{BB962C8B-B14F-4D97-AF65-F5344CB8AC3E}">
        <p14:creationId xmlns:p14="http://schemas.microsoft.com/office/powerpoint/2010/main" val="294772874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098E-4674-4082-9F84-7E523F768BC8}"/>
              </a:ext>
            </a:extLst>
          </p:cNvPr>
          <p:cNvSpPr>
            <a:spLocks noGrp="1"/>
          </p:cNvSpPr>
          <p:nvPr>
            <p:ph type="title"/>
          </p:nvPr>
        </p:nvSpPr>
        <p:spPr/>
        <p:txBody>
          <a:bodyPr/>
          <a:lstStyle/>
          <a:p>
            <a:r>
              <a:rPr lang="en-US" b="1" dirty="0"/>
              <a:t>Analytical Approach to M&amp;A</a:t>
            </a:r>
            <a:br>
              <a:rPr lang="en-US" b="1" dirty="0">
                <a:solidFill>
                  <a:schemeClr val="tx2"/>
                </a:solidFill>
              </a:rPr>
            </a:br>
            <a:endParaRPr lang="en-US" dirty="0"/>
          </a:p>
        </p:txBody>
      </p:sp>
      <p:sp>
        <p:nvSpPr>
          <p:cNvPr id="3" name="Content Placeholder 2">
            <a:extLst>
              <a:ext uri="{FF2B5EF4-FFF2-40B4-BE49-F238E27FC236}">
                <a16:creationId xmlns:a16="http://schemas.microsoft.com/office/drawing/2014/main" id="{F4C3D0CF-9C15-48D4-9511-FC5113301F88}"/>
              </a:ext>
            </a:extLst>
          </p:cNvPr>
          <p:cNvSpPr>
            <a:spLocks noGrp="1"/>
          </p:cNvSpPr>
          <p:nvPr>
            <p:ph idx="1"/>
          </p:nvPr>
        </p:nvSpPr>
        <p:spPr>
          <a:xfrm>
            <a:off x="1141412" y="2249487"/>
            <a:ext cx="9905999" cy="3063177"/>
          </a:xfrm>
        </p:spPr>
        <p:txBody>
          <a:bodyPr>
            <a:normAutofit/>
          </a:bodyPr>
          <a:lstStyle/>
          <a:p>
            <a:pPr fontAlgn="base"/>
            <a:r>
              <a:rPr lang="en-US" sz="2100" b="1" dirty="0"/>
              <a:t>VALUATION METHODS</a:t>
            </a:r>
            <a:r>
              <a:rPr lang="en-US" sz="2100" dirty="0"/>
              <a:t>:</a:t>
            </a:r>
          </a:p>
          <a:p>
            <a:pPr lvl="1" fontAlgn="base"/>
            <a:r>
              <a:rPr lang="en-US" sz="1700" dirty="0"/>
              <a:t>Method 1: 	Using the current stock price as a basis of valuation</a:t>
            </a:r>
          </a:p>
          <a:p>
            <a:pPr lvl="1" fontAlgn="base"/>
            <a:r>
              <a:rPr lang="en-US" sz="1700" dirty="0"/>
              <a:t>Method 2:	Comparable method using Trading EBITDA Multiples</a:t>
            </a:r>
          </a:p>
          <a:p>
            <a:pPr lvl="1" fontAlgn="base"/>
            <a:r>
              <a:rPr lang="en-US" sz="1700" dirty="0"/>
              <a:t>Method 3:	Comparable method using Acquisition EBITDA Multiples</a:t>
            </a:r>
          </a:p>
          <a:p>
            <a:pPr lvl="1" fontAlgn="base"/>
            <a:r>
              <a:rPr lang="en-US" sz="1700" dirty="0"/>
              <a:t>Method 4:	Discount Cash Flow Method (DCF)</a:t>
            </a:r>
          </a:p>
          <a:p>
            <a:pPr lvl="1" fontAlgn="base"/>
            <a:r>
              <a:rPr lang="en-US" sz="1700" dirty="0"/>
              <a:t>Method 5:	Leveraged Buyout Private Equity Expectation Model (LBO)</a:t>
            </a:r>
          </a:p>
          <a:p>
            <a:pPr marL="0" indent="0">
              <a:buNone/>
            </a:pPr>
            <a:endParaRPr lang="en-US" dirty="0"/>
          </a:p>
        </p:txBody>
      </p:sp>
    </p:spTree>
    <p:extLst>
      <p:ext uri="{BB962C8B-B14F-4D97-AF65-F5344CB8AC3E}">
        <p14:creationId xmlns:p14="http://schemas.microsoft.com/office/powerpoint/2010/main" val="139846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06EA-2B7B-415F-8BF2-88654D14A2B5}"/>
              </a:ext>
            </a:extLst>
          </p:cNvPr>
          <p:cNvSpPr>
            <a:spLocks noGrp="1"/>
          </p:cNvSpPr>
          <p:nvPr>
            <p:ph type="title"/>
          </p:nvPr>
        </p:nvSpPr>
        <p:spPr/>
        <p:txBody>
          <a:bodyPr>
            <a:normAutofit/>
          </a:bodyPr>
          <a:lstStyle/>
          <a:p>
            <a:r>
              <a:rPr lang="en-US" sz="3200" b="1" dirty="0"/>
              <a:t>Method 1: </a:t>
            </a:r>
            <a:br>
              <a:rPr lang="en-US" sz="2000" b="1" dirty="0"/>
            </a:br>
            <a:r>
              <a:rPr lang="en-US" sz="2400" b="1" dirty="0"/>
              <a:t>Using the Stock Price as the basis of valuation</a:t>
            </a:r>
            <a:endParaRPr lang="en-US" sz="2000" dirty="0"/>
          </a:p>
        </p:txBody>
      </p:sp>
      <p:sp>
        <p:nvSpPr>
          <p:cNvPr id="3" name="Content Placeholder 2">
            <a:extLst>
              <a:ext uri="{FF2B5EF4-FFF2-40B4-BE49-F238E27FC236}">
                <a16:creationId xmlns:a16="http://schemas.microsoft.com/office/drawing/2014/main" id="{71546C88-0F18-4CC1-88CC-B31307931B90}"/>
              </a:ext>
            </a:extLst>
          </p:cNvPr>
          <p:cNvSpPr>
            <a:spLocks noGrp="1"/>
          </p:cNvSpPr>
          <p:nvPr>
            <p:ph idx="1"/>
          </p:nvPr>
        </p:nvSpPr>
        <p:spPr>
          <a:xfrm>
            <a:off x="1141413" y="1828800"/>
            <a:ext cx="9905998" cy="4410682"/>
          </a:xfrm>
        </p:spPr>
        <p:txBody>
          <a:bodyPr>
            <a:normAutofit/>
          </a:bodyPr>
          <a:lstStyle/>
          <a:p>
            <a:pPr fontAlgn="base">
              <a:spcBef>
                <a:spcPts val="0"/>
              </a:spcBef>
            </a:pPr>
            <a:r>
              <a:rPr lang="en-US" sz="1700" dirty="0"/>
              <a:t>The stock price represents the value of the company. </a:t>
            </a:r>
          </a:p>
          <a:p>
            <a:pPr marL="0" indent="0" fontAlgn="base">
              <a:spcBef>
                <a:spcPts val="0"/>
              </a:spcBef>
              <a:buNone/>
            </a:pPr>
            <a:endParaRPr lang="en-US" sz="1700" dirty="0"/>
          </a:p>
          <a:p>
            <a:pPr fontAlgn="base">
              <a:spcBef>
                <a:spcPts val="0"/>
              </a:spcBef>
            </a:pPr>
            <a:r>
              <a:rPr lang="en-US" sz="1700" dirty="0"/>
              <a:t>The company issues financial statements every three months and other non-financial information as they come up, so how does the stock price behave like this? </a:t>
            </a:r>
          </a:p>
          <a:p>
            <a:pPr fontAlgn="base">
              <a:spcBef>
                <a:spcPts val="0"/>
              </a:spcBef>
            </a:pPr>
            <a:r>
              <a:rPr lang="en-US" sz="1700" dirty="0"/>
              <a:t>It is said that the stock price moves based on technical, fundamental and behavioral reasons and there are plenty of analytical approaches that back each of these three reasons. </a:t>
            </a:r>
          </a:p>
          <a:p>
            <a:pPr fontAlgn="base">
              <a:spcBef>
                <a:spcPts val="0"/>
              </a:spcBef>
            </a:pPr>
            <a:endParaRPr lang="en-US" sz="1700" dirty="0"/>
          </a:p>
          <a:p>
            <a:pPr marL="457200" lvl="3" indent="0" algn="ctr" fontAlgn="base">
              <a:spcBef>
                <a:spcPts val="0"/>
              </a:spcBef>
              <a:buNone/>
            </a:pPr>
            <a:r>
              <a:rPr lang="en-US" sz="1500" b="1" dirty="0"/>
              <a:t>EV = MVE + D – C  and MVE = (SP + SO)</a:t>
            </a:r>
          </a:p>
          <a:p>
            <a:pPr marL="342900" lvl="3" indent="-342900" fontAlgn="base">
              <a:spcBef>
                <a:spcPts val="0"/>
              </a:spcBef>
            </a:pPr>
            <a:endParaRPr lang="en-US" sz="1700" i="1" dirty="0"/>
          </a:p>
          <a:p>
            <a:pPr marL="2286000" lvl="8" indent="0" fontAlgn="base">
              <a:spcBef>
                <a:spcPts val="0"/>
              </a:spcBef>
              <a:buNone/>
            </a:pPr>
            <a:r>
              <a:rPr lang="en-US" sz="1500" dirty="0"/>
              <a:t>where EV is Enterprise Value, MVE is the Market Value of the Equity, D is the total Debt Outstanding and C is the Cash and cash equivalents of the company. where MVE is the Market Value of the Equity, SP is the Stock Price and SO is the Shares Outstanding. </a:t>
            </a:r>
          </a:p>
          <a:p>
            <a:pPr marL="0" indent="0" fontAlgn="base">
              <a:spcBef>
                <a:spcPts val="0"/>
              </a:spcBef>
              <a:buNone/>
            </a:pPr>
            <a:r>
              <a:rPr lang="en-US" dirty="0"/>
              <a:t> </a:t>
            </a:r>
          </a:p>
          <a:p>
            <a:endParaRPr lang="en-US" dirty="0"/>
          </a:p>
        </p:txBody>
      </p:sp>
    </p:spTree>
    <p:extLst>
      <p:ext uri="{BB962C8B-B14F-4D97-AF65-F5344CB8AC3E}">
        <p14:creationId xmlns:p14="http://schemas.microsoft.com/office/powerpoint/2010/main" val="336717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4783FF-F968-461C-85F9-520D212D76A3}"/>
              </a:ext>
            </a:extLst>
          </p:cNvPr>
          <p:cNvSpPr>
            <a:spLocks noGrp="1"/>
          </p:cNvSpPr>
          <p:nvPr>
            <p:ph type="title"/>
          </p:nvPr>
        </p:nvSpPr>
        <p:spPr>
          <a:xfrm>
            <a:off x="855266" y="618518"/>
            <a:ext cx="2851417" cy="1478570"/>
          </a:xfrm>
        </p:spPr>
        <p:txBody>
          <a:bodyPr>
            <a:normAutofit/>
          </a:bodyPr>
          <a:lstStyle/>
          <a:p>
            <a:r>
              <a:rPr lang="en-US" sz="3200" dirty="0">
                <a:solidFill>
                  <a:srgbClr val="FFFFFF"/>
                </a:solidFill>
              </a:rPr>
              <a:t>Method #1</a:t>
            </a:r>
          </a:p>
        </p:txBody>
      </p:sp>
      <p:sp>
        <p:nvSpPr>
          <p:cNvPr id="9" name="Content Placeholder 8">
            <a:extLst>
              <a:ext uri="{FF2B5EF4-FFF2-40B4-BE49-F238E27FC236}">
                <a16:creationId xmlns:a16="http://schemas.microsoft.com/office/drawing/2014/main" id="{332A0512-EB6C-45E7-9D6C-08EAAA12CE5A}"/>
              </a:ext>
            </a:extLst>
          </p:cNvPr>
          <p:cNvSpPr>
            <a:spLocks noGrp="1"/>
          </p:cNvSpPr>
          <p:nvPr>
            <p:ph idx="1"/>
          </p:nvPr>
        </p:nvSpPr>
        <p:spPr>
          <a:xfrm>
            <a:off x="844620" y="2249487"/>
            <a:ext cx="2862444" cy="3957302"/>
          </a:xfrm>
        </p:spPr>
        <p:txBody>
          <a:bodyPr>
            <a:normAutofit/>
          </a:bodyPr>
          <a:lstStyle/>
          <a:p>
            <a:r>
              <a:rPr lang="en-US" sz="1400" dirty="0">
                <a:solidFill>
                  <a:srgbClr val="FFFFFF"/>
                </a:solidFill>
              </a:rPr>
              <a:t>ENTERPISE VALUE: $2.96 Billion</a:t>
            </a:r>
          </a:p>
        </p:txBody>
      </p:sp>
      <p:grpSp>
        <p:nvGrpSpPr>
          <p:cNvPr id="20" name="Group 19">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1"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2"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8"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5" name="Picture 4">
            <a:extLst>
              <a:ext uri="{FF2B5EF4-FFF2-40B4-BE49-F238E27FC236}">
                <a16:creationId xmlns:a16="http://schemas.microsoft.com/office/drawing/2014/main" id="{0118A071-D2E2-4895-994A-C99A6CF73563}"/>
              </a:ext>
            </a:extLst>
          </p:cNvPr>
          <p:cNvPicPr>
            <a:picLocks noChangeAspect="1"/>
          </p:cNvPicPr>
          <p:nvPr/>
        </p:nvPicPr>
        <p:blipFill>
          <a:blip r:embed="rId3"/>
          <a:stretch>
            <a:fillRect/>
          </a:stretch>
        </p:blipFill>
        <p:spPr>
          <a:xfrm>
            <a:off x="4899050" y="1214513"/>
            <a:ext cx="6437684" cy="2074492"/>
          </a:xfrm>
          <a:prstGeom prst="rect">
            <a:avLst/>
          </a:prstGeom>
        </p:spPr>
      </p:pic>
    </p:spTree>
    <p:extLst>
      <p:ext uri="{BB962C8B-B14F-4D97-AF65-F5344CB8AC3E}">
        <p14:creationId xmlns:p14="http://schemas.microsoft.com/office/powerpoint/2010/main" val="355221261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871C-F5C2-4FB9-B170-2514DD0B86BF}"/>
              </a:ext>
            </a:extLst>
          </p:cNvPr>
          <p:cNvSpPr>
            <a:spLocks noGrp="1"/>
          </p:cNvSpPr>
          <p:nvPr>
            <p:ph type="title"/>
          </p:nvPr>
        </p:nvSpPr>
        <p:spPr/>
        <p:txBody>
          <a:bodyPr/>
          <a:lstStyle/>
          <a:p>
            <a:r>
              <a:rPr lang="en-US" dirty="0"/>
              <a:t>Method 2</a:t>
            </a:r>
            <a:br>
              <a:rPr lang="en-US" dirty="0"/>
            </a:br>
            <a:r>
              <a:rPr lang="en-US" sz="2400" dirty="0"/>
              <a:t>Using Comparable Trading EBITDA Multiples</a:t>
            </a:r>
            <a:endParaRPr lang="en-US" dirty="0"/>
          </a:p>
        </p:txBody>
      </p:sp>
      <p:sp>
        <p:nvSpPr>
          <p:cNvPr id="3" name="Content Placeholder 2">
            <a:extLst>
              <a:ext uri="{FF2B5EF4-FFF2-40B4-BE49-F238E27FC236}">
                <a16:creationId xmlns:a16="http://schemas.microsoft.com/office/drawing/2014/main" id="{AB23BCD6-9C7A-4055-90BF-280A0342B53F}"/>
              </a:ext>
            </a:extLst>
          </p:cNvPr>
          <p:cNvSpPr>
            <a:spLocks noGrp="1"/>
          </p:cNvSpPr>
          <p:nvPr>
            <p:ph idx="1"/>
          </p:nvPr>
        </p:nvSpPr>
        <p:spPr>
          <a:xfrm>
            <a:off x="1226473" y="2052727"/>
            <a:ext cx="10419723" cy="4186755"/>
          </a:xfrm>
        </p:spPr>
        <p:txBody>
          <a:bodyPr>
            <a:normAutofit fontScale="77500" lnSpcReduction="20000"/>
          </a:bodyPr>
          <a:lstStyle/>
          <a:p>
            <a:r>
              <a:rPr lang="en-US" dirty="0"/>
              <a:t>The most commonly used method by mergers &amp; acquisitions professional</a:t>
            </a:r>
          </a:p>
          <a:p>
            <a:r>
              <a:rPr lang="en-US" dirty="0"/>
              <a:t>Looks at the ratio of the Enterprise Value to Earnings Before Interest, Taxes, Depreciation and Amortization (EV /EBITDA) for each of the pier companies and applies the average to measure the company’s value. </a:t>
            </a:r>
          </a:p>
          <a:p>
            <a:r>
              <a:rPr lang="en-US" dirty="0"/>
              <a:t>The average multiple provides a benchmark which the analyst can establish as the basis for valuating publicly traded companies </a:t>
            </a:r>
          </a:p>
          <a:p>
            <a:r>
              <a:rPr lang="en-US" dirty="0"/>
              <a:t>The basic idea is that as the company increases its earnings based on either favorable economic conditions or management decisions from year to year, then the value should also follow at a relatively consistent way. </a:t>
            </a:r>
          </a:p>
          <a:p>
            <a:r>
              <a:rPr lang="en-US" dirty="0"/>
              <a:t>In general, industries with higher growth characteristics enjoy higher multiples of earnings. Similar companies that compete with the company that is being valued given the similar business and financial characteristics.  </a:t>
            </a:r>
          </a:p>
          <a:p>
            <a:endParaRPr lang="en-US" dirty="0"/>
          </a:p>
          <a:p>
            <a:endParaRPr lang="en-US" dirty="0"/>
          </a:p>
        </p:txBody>
      </p:sp>
    </p:spTree>
    <p:extLst>
      <p:ext uri="{BB962C8B-B14F-4D97-AF65-F5344CB8AC3E}">
        <p14:creationId xmlns:p14="http://schemas.microsoft.com/office/powerpoint/2010/main" val="31880495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917</Words>
  <Application>Microsoft Office PowerPoint</Application>
  <PresentationFormat>Widescreen</PresentationFormat>
  <Paragraphs>87</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Times New Roman</vt:lpstr>
      <vt:lpstr>Tw Cen MT</vt:lpstr>
      <vt:lpstr>Circuit</vt:lpstr>
      <vt:lpstr>Text slide</vt:lpstr>
      <vt:lpstr>Cross-border  Mergers &amp; acquisitions</vt:lpstr>
      <vt:lpstr>Course outline</vt:lpstr>
      <vt:lpstr>Day two</vt:lpstr>
      <vt:lpstr>Identifying the candidate</vt:lpstr>
      <vt:lpstr>Screening Basic information</vt:lpstr>
      <vt:lpstr>Analytical Approach to M&amp;A </vt:lpstr>
      <vt:lpstr>Method 1:  Using the Stock Price as the basis of valuation</vt:lpstr>
      <vt:lpstr>Method #1</vt:lpstr>
      <vt:lpstr>Method 2 Using Comparable Trading EBITDA Multiples</vt:lpstr>
      <vt:lpstr>Method #2</vt:lpstr>
      <vt:lpstr>Method 3 Using Comparable Acquisition EBITDA Multiples</vt:lpstr>
      <vt:lpstr>Method #3</vt:lpstr>
      <vt:lpstr>Method 4 Using discount cash flow method</vt:lpstr>
      <vt:lpstr>Method #4</vt:lpstr>
      <vt:lpstr>Method 5 Using Leveraged buyout (lbo) or non-recourse method</vt:lpstr>
      <vt:lpstr>Method #5  </vt:lpstr>
      <vt:lpstr>Method #5  </vt:lpstr>
      <vt:lpstr>Summary valuation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Cross-border  Mergers &amp; acquisitions</dc:title>
  <dc:creator>Christakis Droussiotis</dc:creator>
  <cp:lastModifiedBy>Chris Droussiotis</cp:lastModifiedBy>
  <cp:revision>1</cp:revision>
  <dcterms:created xsi:type="dcterms:W3CDTF">2018-11-29T19:04:15Z</dcterms:created>
  <dcterms:modified xsi:type="dcterms:W3CDTF">2018-12-17T17:59:50Z</dcterms:modified>
</cp:coreProperties>
</file>