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48" r:id="rId3"/>
    <p:sldId id="349" r:id="rId4"/>
    <p:sldId id="350" r:id="rId5"/>
    <p:sldId id="351" r:id="rId6"/>
    <p:sldId id="352" r:id="rId7"/>
    <p:sldId id="353" r:id="rId8"/>
    <p:sldId id="354" r:id="rId9"/>
    <p:sldId id="35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7" autoAdjust="0"/>
    <p:restoredTop sz="94660"/>
  </p:normalViewPr>
  <p:slideViewPr>
    <p:cSldViewPr snapToGrid="0">
      <p:cViewPr>
        <p:scale>
          <a:sx n="71" d="100"/>
          <a:sy n="71" d="100"/>
        </p:scale>
        <p:origin x="161"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4/29/2018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4/29/2018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C30D09D-5842-44D2-B1B1-A6D312AF6DE2}"/>
              </a:ext>
            </a:extLst>
          </p:cNvPr>
          <p:cNvSpPr/>
          <p:nvPr/>
        </p:nvSpPr>
        <p:spPr>
          <a:xfrm>
            <a:off x="2154264" y="1596347"/>
            <a:ext cx="7976461" cy="1138773"/>
          </a:xfrm>
          <a:prstGeom prst="rect">
            <a:avLst/>
          </a:prstGeom>
        </p:spPr>
        <p:txBody>
          <a:bodyPr wrap="square">
            <a:spAutoFit/>
          </a:bodyPr>
          <a:lstStyle/>
          <a:p>
            <a:pPr algn="ctr"/>
            <a:r>
              <a:rPr lang="en-US" sz="4000" b="1" dirty="0">
                <a:solidFill>
                  <a:schemeClr val="bg1"/>
                </a:solidFill>
              </a:rPr>
              <a:t>Financial Statement Presentation</a:t>
            </a:r>
          </a:p>
          <a:p>
            <a:pPr algn="ctr"/>
            <a:r>
              <a:rPr lang="en-US" sz="2800" b="1" dirty="0"/>
              <a:t>IFRS Vs GAAP </a:t>
            </a:r>
            <a:endParaRPr lang="en-US" sz="2800" dirty="0"/>
          </a:p>
        </p:txBody>
      </p:sp>
    </p:spTree>
    <p:extLst>
      <p:ext uri="{BB962C8B-B14F-4D97-AF65-F5344CB8AC3E}">
        <p14:creationId xmlns:p14="http://schemas.microsoft.com/office/powerpoint/2010/main" val="3372512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FF85F-2DB8-4B6B-9A78-B30C9127BB82}"/>
              </a:ext>
            </a:extLst>
          </p:cNvPr>
          <p:cNvSpPr>
            <a:spLocks noGrp="1"/>
          </p:cNvSpPr>
          <p:nvPr>
            <p:ph type="title"/>
          </p:nvPr>
        </p:nvSpPr>
        <p:spPr>
          <a:xfrm>
            <a:off x="1127918" y="312387"/>
            <a:ext cx="9905998" cy="751242"/>
          </a:xfrm>
        </p:spPr>
        <p:txBody>
          <a:bodyPr>
            <a:normAutofit/>
          </a:bodyPr>
          <a:lstStyle/>
          <a:p>
            <a:r>
              <a:rPr lang="en-US" sz="2000" b="1" dirty="0">
                <a:solidFill>
                  <a:schemeClr val="bg1"/>
                </a:solidFill>
              </a:rPr>
              <a:t>Financial statement presentation </a:t>
            </a:r>
          </a:p>
        </p:txBody>
      </p:sp>
      <p:sp>
        <p:nvSpPr>
          <p:cNvPr id="4" name="Text Placeholder 3">
            <a:extLst>
              <a:ext uri="{FF2B5EF4-FFF2-40B4-BE49-F238E27FC236}">
                <a16:creationId xmlns:a16="http://schemas.microsoft.com/office/drawing/2014/main" id="{BCAB1E33-4BD1-4B2E-AA0F-E3CA5E572BAF}"/>
              </a:ext>
            </a:extLst>
          </p:cNvPr>
          <p:cNvSpPr>
            <a:spLocks noGrp="1"/>
          </p:cNvSpPr>
          <p:nvPr>
            <p:ph type="body" sz="half" idx="15"/>
          </p:nvPr>
        </p:nvSpPr>
        <p:spPr>
          <a:xfrm>
            <a:off x="1127918" y="1212416"/>
            <a:ext cx="1857330" cy="4967851"/>
          </a:xfrm>
        </p:spPr>
        <p:txBody>
          <a:bodyPr>
            <a:normAutofit/>
          </a:bodyPr>
          <a:lstStyle/>
          <a:p>
            <a:r>
              <a:rPr lang="en-US" dirty="0"/>
              <a:t>Financial periods required </a:t>
            </a:r>
          </a:p>
          <a:p>
            <a:endParaRPr lang="en-US" dirty="0"/>
          </a:p>
          <a:p>
            <a:endParaRPr lang="en-US" dirty="0"/>
          </a:p>
          <a:p>
            <a:endParaRPr lang="en-US" dirty="0"/>
          </a:p>
          <a:p>
            <a:r>
              <a:rPr lang="en-US" dirty="0"/>
              <a:t>Layout of balance sheet and income statement </a:t>
            </a:r>
          </a:p>
          <a:p>
            <a:endParaRPr lang="en-US" dirty="0"/>
          </a:p>
          <a:p>
            <a:r>
              <a:rPr lang="en-US" dirty="0"/>
              <a:t>Balance sheet — presentation of debt as current versus noncurrent</a:t>
            </a:r>
          </a:p>
          <a:p>
            <a:endParaRPr lang="en-US" dirty="0"/>
          </a:p>
          <a:p>
            <a:endParaRPr lang="en-US" dirty="0"/>
          </a:p>
          <a:p>
            <a:endParaRPr lang="en-US" dirty="0"/>
          </a:p>
        </p:txBody>
      </p:sp>
      <p:sp>
        <p:nvSpPr>
          <p:cNvPr id="5" name="Text Placeholder 4">
            <a:extLst>
              <a:ext uri="{FF2B5EF4-FFF2-40B4-BE49-F238E27FC236}">
                <a16:creationId xmlns:a16="http://schemas.microsoft.com/office/drawing/2014/main" id="{0720D3CC-88D8-4A52-B324-A4FE278E7DE5}"/>
              </a:ext>
            </a:extLst>
          </p:cNvPr>
          <p:cNvSpPr>
            <a:spLocks noGrp="1"/>
          </p:cNvSpPr>
          <p:nvPr>
            <p:ph type="body" sz="quarter" idx="3"/>
          </p:nvPr>
        </p:nvSpPr>
        <p:spPr>
          <a:xfrm>
            <a:off x="3299357" y="812836"/>
            <a:ext cx="3184385" cy="501585"/>
          </a:xfrm>
        </p:spPr>
        <p:txBody>
          <a:bodyPr/>
          <a:lstStyle/>
          <a:p>
            <a:r>
              <a:rPr lang="en-US" dirty="0"/>
              <a:t>US GAAP</a:t>
            </a:r>
          </a:p>
        </p:txBody>
      </p:sp>
      <p:sp>
        <p:nvSpPr>
          <p:cNvPr id="6" name="Text Placeholder 5">
            <a:extLst>
              <a:ext uri="{FF2B5EF4-FFF2-40B4-BE49-F238E27FC236}">
                <a16:creationId xmlns:a16="http://schemas.microsoft.com/office/drawing/2014/main" id="{51F56007-0700-40FB-81B6-FD4E39DE8C0C}"/>
              </a:ext>
            </a:extLst>
          </p:cNvPr>
          <p:cNvSpPr>
            <a:spLocks noGrp="1"/>
          </p:cNvSpPr>
          <p:nvPr>
            <p:ph type="body" sz="half" idx="16"/>
          </p:nvPr>
        </p:nvSpPr>
        <p:spPr>
          <a:xfrm>
            <a:off x="3245568" y="1314420"/>
            <a:ext cx="4580619" cy="4967851"/>
          </a:xfrm>
        </p:spPr>
        <p:txBody>
          <a:bodyPr/>
          <a:lstStyle/>
          <a:p>
            <a:r>
              <a:rPr lang="en-US" dirty="0"/>
              <a:t>Generally, comparative financial statements are presented; however, a single year may be presented in certain circumstances. Public companies must follow SEC rules, which typically require balance sheets for the two most recent years, while all other statements must cover the three-year period ended on the balance sheet date.</a:t>
            </a:r>
          </a:p>
          <a:p>
            <a:r>
              <a:rPr lang="en-US" dirty="0"/>
              <a:t>No general requirement within US GAAP to prepare the balance sheet and income statement in accordance with a specific layout; however, public companies must follow the detailed requirements in Regulation S-X</a:t>
            </a:r>
          </a:p>
          <a:p>
            <a:endParaRPr lang="en-US" dirty="0"/>
          </a:p>
          <a:p>
            <a:r>
              <a:rPr lang="en-US" dirty="0"/>
              <a:t>Debt for which there has been a covenant violation may be presented as noncurrent if a lender agreement to waive the right to demand repayment for more than one year exists before the financial statements are issued or available to be issued. </a:t>
            </a:r>
          </a:p>
        </p:txBody>
      </p:sp>
      <p:sp>
        <p:nvSpPr>
          <p:cNvPr id="7" name="Text Placeholder 6">
            <a:extLst>
              <a:ext uri="{FF2B5EF4-FFF2-40B4-BE49-F238E27FC236}">
                <a16:creationId xmlns:a16="http://schemas.microsoft.com/office/drawing/2014/main" id="{0C23E37F-C7C5-4F67-A166-AB3481543FFE}"/>
              </a:ext>
            </a:extLst>
          </p:cNvPr>
          <p:cNvSpPr>
            <a:spLocks noGrp="1"/>
          </p:cNvSpPr>
          <p:nvPr>
            <p:ph type="body" sz="quarter" idx="13"/>
          </p:nvPr>
        </p:nvSpPr>
        <p:spPr>
          <a:xfrm>
            <a:off x="7960020" y="842429"/>
            <a:ext cx="3194968" cy="442398"/>
          </a:xfrm>
        </p:spPr>
        <p:txBody>
          <a:bodyPr/>
          <a:lstStyle/>
          <a:p>
            <a:r>
              <a:rPr lang="en-US" dirty="0"/>
              <a:t>IFRS</a:t>
            </a:r>
          </a:p>
        </p:txBody>
      </p:sp>
      <p:sp>
        <p:nvSpPr>
          <p:cNvPr id="8" name="Text Placeholder 7">
            <a:extLst>
              <a:ext uri="{FF2B5EF4-FFF2-40B4-BE49-F238E27FC236}">
                <a16:creationId xmlns:a16="http://schemas.microsoft.com/office/drawing/2014/main" id="{59050882-5ACC-470A-8EE8-FF8ABF8129B3}"/>
              </a:ext>
            </a:extLst>
          </p:cNvPr>
          <p:cNvSpPr>
            <a:spLocks noGrp="1"/>
          </p:cNvSpPr>
          <p:nvPr>
            <p:ph type="body" sz="half" idx="17"/>
          </p:nvPr>
        </p:nvSpPr>
        <p:spPr>
          <a:xfrm>
            <a:off x="7918066" y="1300253"/>
            <a:ext cx="4094577" cy="4982018"/>
          </a:xfrm>
        </p:spPr>
        <p:txBody>
          <a:bodyPr/>
          <a:lstStyle/>
          <a:p>
            <a:r>
              <a:rPr lang="en-US" dirty="0"/>
              <a:t>Comparative information must be disclosed with respect to the previous period for all amounts reported in the current period’s financial statement.</a:t>
            </a:r>
          </a:p>
          <a:p>
            <a:endParaRPr lang="en-US" dirty="0"/>
          </a:p>
          <a:p>
            <a:endParaRPr lang="en-US" dirty="0"/>
          </a:p>
          <a:p>
            <a:r>
              <a:rPr lang="en-US" dirty="0"/>
              <a:t>IFRS does not prescribe a standard layout, but includes a list of minimum line items. These minimum line items are less prescriptive than the requirements in Regulation S-X.</a:t>
            </a:r>
          </a:p>
          <a:p>
            <a:endParaRPr lang="en-US" dirty="0"/>
          </a:p>
          <a:p>
            <a:r>
              <a:rPr lang="en-US" dirty="0"/>
              <a:t>Debt associated with a covenant violation must be presented as current unless the lender agreement was reached prior to the balance sheet date</a:t>
            </a:r>
          </a:p>
          <a:p>
            <a:endParaRPr lang="en-US" dirty="0"/>
          </a:p>
          <a:p>
            <a:endParaRPr lang="en-US" dirty="0"/>
          </a:p>
        </p:txBody>
      </p:sp>
    </p:spTree>
    <p:extLst>
      <p:ext uri="{BB962C8B-B14F-4D97-AF65-F5344CB8AC3E}">
        <p14:creationId xmlns:p14="http://schemas.microsoft.com/office/powerpoint/2010/main" val="417289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FF85F-2DB8-4B6B-9A78-B30C9127BB82}"/>
              </a:ext>
            </a:extLst>
          </p:cNvPr>
          <p:cNvSpPr>
            <a:spLocks noGrp="1"/>
          </p:cNvSpPr>
          <p:nvPr>
            <p:ph type="title"/>
          </p:nvPr>
        </p:nvSpPr>
        <p:spPr>
          <a:xfrm>
            <a:off x="1127918" y="312387"/>
            <a:ext cx="9905998" cy="751242"/>
          </a:xfrm>
        </p:spPr>
        <p:txBody>
          <a:bodyPr>
            <a:normAutofit/>
          </a:bodyPr>
          <a:lstStyle/>
          <a:p>
            <a:r>
              <a:rPr lang="en-US" sz="2000" b="1" dirty="0">
                <a:solidFill>
                  <a:schemeClr val="bg1"/>
                </a:solidFill>
              </a:rPr>
              <a:t>Financial statement presentation  (</a:t>
            </a:r>
            <a:r>
              <a:rPr lang="en-US" sz="2000" b="1" dirty="0" err="1">
                <a:solidFill>
                  <a:schemeClr val="bg1"/>
                </a:solidFill>
              </a:rPr>
              <a:t>Cont’D</a:t>
            </a:r>
            <a:r>
              <a:rPr lang="en-US" sz="2000" b="1" dirty="0">
                <a:solidFill>
                  <a:schemeClr val="bg1"/>
                </a:solidFill>
              </a:rPr>
              <a:t>)</a:t>
            </a:r>
          </a:p>
        </p:txBody>
      </p:sp>
      <p:sp>
        <p:nvSpPr>
          <p:cNvPr id="4" name="Text Placeholder 3">
            <a:extLst>
              <a:ext uri="{FF2B5EF4-FFF2-40B4-BE49-F238E27FC236}">
                <a16:creationId xmlns:a16="http://schemas.microsoft.com/office/drawing/2014/main" id="{BCAB1E33-4BD1-4B2E-AA0F-E3CA5E572BAF}"/>
              </a:ext>
            </a:extLst>
          </p:cNvPr>
          <p:cNvSpPr>
            <a:spLocks noGrp="1"/>
          </p:cNvSpPr>
          <p:nvPr>
            <p:ph type="body" sz="half" idx="15"/>
          </p:nvPr>
        </p:nvSpPr>
        <p:spPr>
          <a:xfrm>
            <a:off x="1127918" y="1212416"/>
            <a:ext cx="1857330" cy="4967851"/>
          </a:xfrm>
        </p:spPr>
        <p:txBody>
          <a:bodyPr>
            <a:normAutofit/>
          </a:bodyPr>
          <a:lstStyle/>
          <a:p>
            <a:r>
              <a:rPr lang="en-US" dirty="0"/>
              <a:t>Balance sheet — classification of deferred tax assets and liabilities </a:t>
            </a:r>
          </a:p>
          <a:p>
            <a:endParaRPr lang="en-US" dirty="0"/>
          </a:p>
          <a:p>
            <a:endParaRPr lang="en-US" dirty="0"/>
          </a:p>
          <a:p>
            <a:endParaRPr lang="en-US" dirty="0"/>
          </a:p>
          <a:p>
            <a:endParaRPr lang="en-US" dirty="0"/>
          </a:p>
          <a:p>
            <a:endParaRPr lang="en-US" dirty="0"/>
          </a:p>
          <a:p>
            <a:r>
              <a:rPr lang="en-US" dirty="0"/>
              <a:t>Income statement —  classification of expenses </a:t>
            </a:r>
          </a:p>
          <a:p>
            <a:endParaRPr lang="en-US" dirty="0"/>
          </a:p>
          <a:p>
            <a:endParaRPr lang="en-US" dirty="0"/>
          </a:p>
        </p:txBody>
      </p:sp>
      <p:sp>
        <p:nvSpPr>
          <p:cNvPr id="5" name="Text Placeholder 4">
            <a:extLst>
              <a:ext uri="{FF2B5EF4-FFF2-40B4-BE49-F238E27FC236}">
                <a16:creationId xmlns:a16="http://schemas.microsoft.com/office/drawing/2014/main" id="{0720D3CC-88D8-4A52-B324-A4FE278E7DE5}"/>
              </a:ext>
            </a:extLst>
          </p:cNvPr>
          <p:cNvSpPr>
            <a:spLocks noGrp="1"/>
          </p:cNvSpPr>
          <p:nvPr>
            <p:ph type="body" sz="quarter" idx="3"/>
          </p:nvPr>
        </p:nvSpPr>
        <p:spPr>
          <a:xfrm>
            <a:off x="3299357" y="812836"/>
            <a:ext cx="3184385" cy="501585"/>
          </a:xfrm>
        </p:spPr>
        <p:txBody>
          <a:bodyPr/>
          <a:lstStyle/>
          <a:p>
            <a:r>
              <a:rPr lang="en-US" dirty="0"/>
              <a:t>US GAAP</a:t>
            </a:r>
          </a:p>
        </p:txBody>
      </p:sp>
      <p:sp>
        <p:nvSpPr>
          <p:cNvPr id="6" name="Text Placeholder 5">
            <a:extLst>
              <a:ext uri="{FF2B5EF4-FFF2-40B4-BE49-F238E27FC236}">
                <a16:creationId xmlns:a16="http://schemas.microsoft.com/office/drawing/2014/main" id="{51F56007-0700-40FB-81B6-FD4E39DE8C0C}"/>
              </a:ext>
            </a:extLst>
          </p:cNvPr>
          <p:cNvSpPr>
            <a:spLocks noGrp="1"/>
          </p:cNvSpPr>
          <p:nvPr>
            <p:ph type="body" sz="half" idx="16"/>
          </p:nvPr>
        </p:nvSpPr>
        <p:spPr>
          <a:xfrm>
            <a:off x="3245568" y="1314420"/>
            <a:ext cx="4580619" cy="4967851"/>
          </a:xfrm>
        </p:spPr>
        <p:txBody>
          <a:bodyPr>
            <a:normAutofit lnSpcReduction="10000"/>
          </a:bodyPr>
          <a:lstStyle/>
          <a:p>
            <a:r>
              <a:rPr lang="en-US" dirty="0"/>
              <a:t>Prior to the adoption of ASU 2015-17, Balance Sheet Classification of Deferred Taxes, deferred taxes are classified as current or noncurrent, generally based on the nature of the related asset or liability. Following the adoption of ASU 2015-17, all deferred tax assets and liabilities will be classified as noncurrent. (ASU 2015-17 is effective for public business entities (PBEs) in annual periods beginning after 15 December 2016, and interim periods within those annual periods. For non-PBEs, it is effective for annual periods beginning after 15 December 2017, and interim periods within annual periods beginning after 15 December 2018. Early adoption is permitted.) </a:t>
            </a:r>
          </a:p>
          <a:p>
            <a:r>
              <a:rPr lang="en-US" dirty="0"/>
              <a:t>No general requirement within US GAAP to classify income statement items by function or nature. However, SEC registrants are generally required to present expenses based on function (e.g., cost of sales, administrative). </a:t>
            </a:r>
          </a:p>
          <a:p>
            <a:endParaRPr lang="en-US" dirty="0"/>
          </a:p>
          <a:p>
            <a:r>
              <a:rPr lang="en-US" dirty="0"/>
              <a:t> </a:t>
            </a:r>
          </a:p>
        </p:txBody>
      </p:sp>
      <p:sp>
        <p:nvSpPr>
          <p:cNvPr id="7" name="Text Placeholder 6">
            <a:extLst>
              <a:ext uri="{FF2B5EF4-FFF2-40B4-BE49-F238E27FC236}">
                <a16:creationId xmlns:a16="http://schemas.microsoft.com/office/drawing/2014/main" id="{0C23E37F-C7C5-4F67-A166-AB3481543FFE}"/>
              </a:ext>
            </a:extLst>
          </p:cNvPr>
          <p:cNvSpPr>
            <a:spLocks noGrp="1"/>
          </p:cNvSpPr>
          <p:nvPr>
            <p:ph type="body" sz="quarter" idx="13"/>
          </p:nvPr>
        </p:nvSpPr>
        <p:spPr>
          <a:xfrm>
            <a:off x="7960020" y="842429"/>
            <a:ext cx="3194968" cy="442398"/>
          </a:xfrm>
        </p:spPr>
        <p:txBody>
          <a:bodyPr/>
          <a:lstStyle/>
          <a:p>
            <a:r>
              <a:rPr lang="en-US" dirty="0"/>
              <a:t>IFRS</a:t>
            </a:r>
          </a:p>
        </p:txBody>
      </p:sp>
      <p:sp>
        <p:nvSpPr>
          <p:cNvPr id="8" name="Text Placeholder 7">
            <a:extLst>
              <a:ext uri="{FF2B5EF4-FFF2-40B4-BE49-F238E27FC236}">
                <a16:creationId xmlns:a16="http://schemas.microsoft.com/office/drawing/2014/main" id="{59050882-5ACC-470A-8EE8-FF8ABF8129B3}"/>
              </a:ext>
            </a:extLst>
          </p:cNvPr>
          <p:cNvSpPr>
            <a:spLocks noGrp="1"/>
          </p:cNvSpPr>
          <p:nvPr>
            <p:ph type="body" sz="half" idx="17"/>
          </p:nvPr>
        </p:nvSpPr>
        <p:spPr>
          <a:xfrm>
            <a:off x="7918066" y="1300253"/>
            <a:ext cx="4094577" cy="4982018"/>
          </a:xfrm>
        </p:spPr>
        <p:txBody>
          <a:bodyPr/>
          <a:lstStyle/>
          <a:p>
            <a:r>
              <a:rPr lang="en-US" dirty="0"/>
              <a:t>All amounts classified as noncurrent in the balance sheet.</a:t>
            </a:r>
          </a:p>
          <a:p>
            <a:endParaRPr lang="en-US" dirty="0"/>
          </a:p>
          <a:p>
            <a:endParaRPr lang="en-US" dirty="0"/>
          </a:p>
          <a:p>
            <a:endParaRPr lang="en-US" dirty="0"/>
          </a:p>
          <a:p>
            <a:endParaRPr lang="en-US" dirty="0"/>
          </a:p>
          <a:p>
            <a:endParaRPr lang="en-US" dirty="0"/>
          </a:p>
          <a:p>
            <a:endParaRPr lang="en-US" dirty="0"/>
          </a:p>
          <a:p>
            <a:r>
              <a:rPr lang="en-US" dirty="0"/>
              <a:t>Entities may present expenses based on either function or nature (e.g., salaries, depreciation). However, if function is selected, certain disclosures about the nature of expenses must be included in the notes</a:t>
            </a:r>
          </a:p>
        </p:txBody>
      </p:sp>
    </p:spTree>
    <p:extLst>
      <p:ext uri="{BB962C8B-B14F-4D97-AF65-F5344CB8AC3E}">
        <p14:creationId xmlns:p14="http://schemas.microsoft.com/office/powerpoint/2010/main" val="625090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FF85F-2DB8-4B6B-9A78-B30C9127BB82}"/>
              </a:ext>
            </a:extLst>
          </p:cNvPr>
          <p:cNvSpPr>
            <a:spLocks noGrp="1"/>
          </p:cNvSpPr>
          <p:nvPr>
            <p:ph type="title"/>
          </p:nvPr>
        </p:nvSpPr>
        <p:spPr>
          <a:xfrm>
            <a:off x="1127918" y="312387"/>
            <a:ext cx="9905998" cy="751242"/>
          </a:xfrm>
        </p:spPr>
        <p:txBody>
          <a:bodyPr>
            <a:normAutofit/>
          </a:bodyPr>
          <a:lstStyle/>
          <a:p>
            <a:r>
              <a:rPr lang="en-US" sz="2000" b="1" dirty="0">
                <a:solidFill>
                  <a:schemeClr val="bg1"/>
                </a:solidFill>
              </a:rPr>
              <a:t>Financial statement presentation (cont’d) </a:t>
            </a:r>
          </a:p>
        </p:txBody>
      </p:sp>
      <p:sp>
        <p:nvSpPr>
          <p:cNvPr id="4" name="Text Placeholder 3">
            <a:extLst>
              <a:ext uri="{FF2B5EF4-FFF2-40B4-BE49-F238E27FC236}">
                <a16:creationId xmlns:a16="http://schemas.microsoft.com/office/drawing/2014/main" id="{BCAB1E33-4BD1-4B2E-AA0F-E3CA5E572BAF}"/>
              </a:ext>
            </a:extLst>
          </p:cNvPr>
          <p:cNvSpPr>
            <a:spLocks noGrp="1"/>
          </p:cNvSpPr>
          <p:nvPr>
            <p:ph type="body" sz="half" idx="15"/>
          </p:nvPr>
        </p:nvSpPr>
        <p:spPr>
          <a:xfrm>
            <a:off x="1127918" y="1212416"/>
            <a:ext cx="1857330" cy="4967851"/>
          </a:xfrm>
        </p:spPr>
        <p:txBody>
          <a:bodyPr>
            <a:normAutofit/>
          </a:bodyPr>
          <a:lstStyle/>
          <a:p>
            <a:r>
              <a:rPr lang="en-US" dirty="0"/>
              <a:t>Income statement —  extraordinary items criteria </a:t>
            </a:r>
          </a:p>
          <a:p>
            <a:endParaRPr lang="en-US" dirty="0"/>
          </a:p>
          <a:p>
            <a:endParaRPr lang="en-US" dirty="0"/>
          </a:p>
          <a:p>
            <a:endParaRPr lang="en-US" dirty="0"/>
          </a:p>
          <a:p>
            <a:endParaRPr lang="en-US" dirty="0"/>
          </a:p>
          <a:p>
            <a:r>
              <a:rPr lang="en-US" dirty="0"/>
              <a:t>Income statement —  discontinued operations criteria </a:t>
            </a:r>
          </a:p>
          <a:p>
            <a:endParaRPr lang="en-US" dirty="0"/>
          </a:p>
          <a:p>
            <a:endParaRPr lang="en-US" dirty="0"/>
          </a:p>
        </p:txBody>
      </p:sp>
      <p:sp>
        <p:nvSpPr>
          <p:cNvPr id="5" name="Text Placeholder 4">
            <a:extLst>
              <a:ext uri="{FF2B5EF4-FFF2-40B4-BE49-F238E27FC236}">
                <a16:creationId xmlns:a16="http://schemas.microsoft.com/office/drawing/2014/main" id="{0720D3CC-88D8-4A52-B324-A4FE278E7DE5}"/>
              </a:ext>
            </a:extLst>
          </p:cNvPr>
          <p:cNvSpPr>
            <a:spLocks noGrp="1"/>
          </p:cNvSpPr>
          <p:nvPr>
            <p:ph type="body" sz="quarter" idx="3"/>
          </p:nvPr>
        </p:nvSpPr>
        <p:spPr>
          <a:xfrm>
            <a:off x="3299357" y="812836"/>
            <a:ext cx="3184385" cy="501585"/>
          </a:xfrm>
        </p:spPr>
        <p:txBody>
          <a:bodyPr/>
          <a:lstStyle/>
          <a:p>
            <a:r>
              <a:rPr lang="en-US" dirty="0"/>
              <a:t>US GAAP</a:t>
            </a:r>
          </a:p>
        </p:txBody>
      </p:sp>
      <p:sp>
        <p:nvSpPr>
          <p:cNvPr id="6" name="Text Placeholder 5">
            <a:extLst>
              <a:ext uri="{FF2B5EF4-FFF2-40B4-BE49-F238E27FC236}">
                <a16:creationId xmlns:a16="http://schemas.microsoft.com/office/drawing/2014/main" id="{51F56007-0700-40FB-81B6-FD4E39DE8C0C}"/>
              </a:ext>
            </a:extLst>
          </p:cNvPr>
          <p:cNvSpPr>
            <a:spLocks noGrp="1"/>
          </p:cNvSpPr>
          <p:nvPr>
            <p:ph type="body" sz="half" idx="16"/>
          </p:nvPr>
        </p:nvSpPr>
        <p:spPr>
          <a:xfrm>
            <a:off x="3245568" y="1314420"/>
            <a:ext cx="4580619" cy="4967851"/>
          </a:xfrm>
        </p:spPr>
        <p:txBody>
          <a:bodyPr>
            <a:normAutofit fontScale="92500" lnSpcReduction="20000"/>
          </a:bodyPr>
          <a:lstStyle/>
          <a:p>
            <a:r>
              <a:rPr lang="en-US" dirty="0"/>
              <a:t>Prior to the adoption of ASU 2015-01, Simplifying Income Statement Presentation by Eliminating the Concept of Extraordinary Items, the presentation of extraordinary items was restricted to items that are both unusual and infrequent.  ASU 2015-01 which prohibits the presentation of extraordinary items, was issued in 2015. (ASU 2015-01 is effective in annual periods, and interim periods within those annual periods, beginning after 15 December 2015.) </a:t>
            </a:r>
          </a:p>
          <a:p>
            <a:endParaRPr lang="en-US" dirty="0"/>
          </a:p>
          <a:p>
            <a:r>
              <a:rPr lang="en-US" dirty="0"/>
              <a:t>Prior to the adoption of ASU 2014-08, Reporting Discontinued Operations and Disclosures of Disposals of Components of an Entity, discontinued operations classification is for components held for sale or disposed of, provided that there will not be significant continuing cash flows or involvement with the disposed component. Following the adoption of ASU 2014-08, discontinued operations classification is for components that are held for sale or disposed of and represent a strategic shift that has (or will have) a major effect on an entity’s operations and financial results. Also, a newly acquired business or nonprofit activity that on acquisition is classified as held for sale qualifies for reporting as a discontinued operation. (ASU 2014-08 is applied prospectively and effective for annual periods beginning on or after 15 December 2014.) </a:t>
            </a:r>
          </a:p>
        </p:txBody>
      </p:sp>
      <p:sp>
        <p:nvSpPr>
          <p:cNvPr id="7" name="Text Placeholder 6">
            <a:extLst>
              <a:ext uri="{FF2B5EF4-FFF2-40B4-BE49-F238E27FC236}">
                <a16:creationId xmlns:a16="http://schemas.microsoft.com/office/drawing/2014/main" id="{0C23E37F-C7C5-4F67-A166-AB3481543FFE}"/>
              </a:ext>
            </a:extLst>
          </p:cNvPr>
          <p:cNvSpPr>
            <a:spLocks noGrp="1"/>
          </p:cNvSpPr>
          <p:nvPr>
            <p:ph type="body" sz="quarter" idx="13"/>
          </p:nvPr>
        </p:nvSpPr>
        <p:spPr>
          <a:xfrm>
            <a:off x="7960020" y="842429"/>
            <a:ext cx="3194968" cy="442398"/>
          </a:xfrm>
        </p:spPr>
        <p:txBody>
          <a:bodyPr/>
          <a:lstStyle/>
          <a:p>
            <a:r>
              <a:rPr lang="en-US" dirty="0"/>
              <a:t>IFRS</a:t>
            </a:r>
          </a:p>
        </p:txBody>
      </p:sp>
      <p:sp>
        <p:nvSpPr>
          <p:cNvPr id="8" name="Text Placeholder 7">
            <a:extLst>
              <a:ext uri="{FF2B5EF4-FFF2-40B4-BE49-F238E27FC236}">
                <a16:creationId xmlns:a16="http://schemas.microsoft.com/office/drawing/2014/main" id="{59050882-5ACC-470A-8EE8-FF8ABF8129B3}"/>
              </a:ext>
            </a:extLst>
          </p:cNvPr>
          <p:cNvSpPr>
            <a:spLocks noGrp="1"/>
          </p:cNvSpPr>
          <p:nvPr>
            <p:ph type="body" sz="half" idx="17"/>
          </p:nvPr>
        </p:nvSpPr>
        <p:spPr>
          <a:xfrm>
            <a:off x="7918066" y="1300253"/>
            <a:ext cx="4094577" cy="4982018"/>
          </a:xfrm>
        </p:spPr>
        <p:txBody>
          <a:bodyPr/>
          <a:lstStyle/>
          <a:p>
            <a:r>
              <a:rPr lang="en-US" dirty="0"/>
              <a:t>Prohibited</a:t>
            </a:r>
          </a:p>
          <a:p>
            <a:endParaRPr lang="en-US" dirty="0"/>
          </a:p>
          <a:p>
            <a:endParaRPr lang="en-US" dirty="0"/>
          </a:p>
          <a:p>
            <a:endParaRPr lang="en-US" dirty="0"/>
          </a:p>
          <a:p>
            <a:endParaRPr lang="en-US" dirty="0"/>
          </a:p>
          <a:p>
            <a:r>
              <a:rPr lang="en-US" dirty="0"/>
              <a:t>Discontinued operations classification is for components held for sale or disposed of and the component represents a separate major line of business or geographical area, is part of a single coordinated plan to dispose of a separate major line of business or geographical area of or a subsidiary acquired exclusively with an intention to resell. </a:t>
            </a:r>
          </a:p>
          <a:p>
            <a:endParaRPr lang="en-US" dirty="0"/>
          </a:p>
        </p:txBody>
      </p:sp>
    </p:spTree>
    <p:extLst>
      <p:ext uri="{BB962C8B-B14F-4D97-AF65-F5344CB8AC3E}">
        <p14:creationId xmlns:p14="http://schemas.microsoft.com/office/powerpoint/2010/main" val="2417058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FF85F-2DB8-4B6B-9A78-B30C9127BB82}"/>
              </a:ext>
            </a:extLst>
          </p:cNvPr>
          <p:cNvSpPr>
            <a:spLocks noGrp="1"/>
          </p:cNvSpPr>
          <p:nvPr>
            <p:ph type="title"/>
          </p:nvPr>
        </p:nvSpPr>
        <p:spPr>
          <a:xfrm>
            <a:off x="1127918" y="312387"/>
            <a:ext cx="9905998" cy="751242"/>
          </a:xfrm>
        </p:spPr>
        <p:txBody>
          <a:bodyPr>
            <a:normAutofit/>
          </a:bodyPr>
          <a:lstStyle/>
          <a:p>
            <a:r>
              <a:rPr lang="en-US" sz="2000" b="1" dirty="0">
                <a:solidFill>
                  <a:schemeClr val="bg1"/>
                </a:solidFill>
              </a:rPr>
              <a:t>Financial statement presentation (cont’d) </a:t>
            </a:r>
          </a:p>
        </p:txBody>
      </p:sp>
      <p:sp>
        <p:nvSpPr>
          <p:cNvPr id="4" name="Text Placeholder 3">
            <a:extLst>
              <a:ext uri="{FF2B5EF4-FFF2-40B4-BE49-F238E27FC236}">
                <a16:creationId xmlns:a16="http://schemas.microsoft.com/office/drawing/2014/main" id="{BCAB1E33-4BD1-4B2E-AA0F-E3CA5E572BAF}"/>
              </a:ext>
            </a:extLst>
          </p:cNvPr>
          <p:cNvSpPr>
            <a:spLocks noGrp="1"/>
          </p:cNvSpPr>
          <p:nvPr>
            <p:ph type="body" sz="half" idx="15"/>
          </p:nvPr>
        </p:nvSpPr>
        <p:spPr>
          <a:xfrm>
            <a:off x="1127918" y="1212416"/>
            <a:ext cx="1857330" cy="4967851"/>
          </a:xfrm>
        </p:spPr>
        <p:txBody>
          <a:bodyPr>
            <a:normAutofit/>
          </a:bodyPr>
          <a:lstStyle/>
          <a:p>
            <a:r>
              <a:rPr lang="en-US" dirty="0"/>
              <a:t>Disclosure of performance measures</a:t>
            </a:r>
          </a:p>
          <a:p>
            <a:endParaRPr lang="en-US" dirty="0"/>
          </a:p>
          <a:p>
            <a:endParaRPr lang="en-US" dirty="0"/>
          </a:p>
          <a:p>
            <a:endParaRPr lang="en-US" dirty="0"/>
          </a:p>
          <a:p>
            <a:endParaRPr lang="en-US" dirty="0"/>
          </a:p>
          <a:p>
            <a:endParaRPr lang="en-US" dirty="0"/>
          </a:p>
          <a:p>
            <a:r>
              <a:rPr lang="en-US" dirty="0"/>
              <a:t>Third balance sheet</a:t>
            </a:r>
          </a:p>
          <a:p>
            <a:endParaRPr lang="en-US" dirty="0"/>
          </a:p>
        </p:txBody>
      </p:sp>
      <p:sp>
        <p:nvSpPr>
          <p:cNvPr id="5" name="Text Placeholder 4">
            <a:extLst>
              <a:ext uri="{FF2B5EF4-FFF2-40B4-BE49-F238E27FC236}">
                <a16:creationId xmlns:a16="http://schemas.microsoft.com/office/drawing/2014/main" id="{0720D3CC-88D8-4A52-B324-A4FE278E7DE5}"/>
              </a:ext>
            </a:extLst>
          </p:cNvPr>
          <p:cNvSpPr>
            <a:spLocks noGrp="1"/>
          </p:cNvSpPr>
          <p:nvPr>
            <p:ph type="body" sz="quarter" idx="3"/>
          </p:nvPr>
        </p:nvSpPr>
        <p:spPr>
          <a:xfrm>
            <a:off x="3299357" y="812836"/>
            <a:ext cx="3184385" cy="501585"/>
          </a:xfrm>
        </p:spPr>
        <p:txBody>
          <a:bodyPr/>
          <a:lstStyle/>
          <a:p>
            <a:r>
              <a:rPr lang="en-US" dirty="0"/>
              <a:t>US GAAP</a:t>
            </a:r>
          </a:p>
        </p:txBody>
      </p:sp>
      <p:sp>
        <p:nvSpPr>
          <p:cNvPr id="6" name="Text Placeholder 5">
            <a:extLst>
              <a:ext uri="{FF2B5EF4-FFF2-40B4-BE49-F238E27FC236}">
                <a16:creationId xmlns:a16="http://schemas.microsoft.com/office/drawing/2014/main" id="{51F56007-0700-40FB-81B6-FD4E39DE8C0C}"/>
              </a:ext>
            </a:extLst>
          </p:cNvPr>
          <p:cNvSpPr>
            <a:spLocks noGrp="1"/>
          </p:cNvSpPr>
          <p:nvPr>
            <p:ph type="body" sz="half" idx="16"/>
          </p:nvPr>
        </p:nvSpPr>
        <p:spPr>
          <a:xfrm>
            <a:off x="3245568" y="1314420"/>
            <a:ext cx="4580619" cy="4967851"/>
          </a:xfrm>
        </p:spPr>
        <p:txBody>
          <a:bodyPr/>
          <a:lstStyle/>
          <a:p>
            <a:r>
              <a:rPr lang="en-US" dirty="0"/>
              <a:t>No general requirements within US GAAP that address the presentation of specific performance measures. SEC regulations define certain key measures and require the presentation of certain headings and subtotals. Additionally, public companies are prohibited from disclosing non-GAAP measures in the financial statements and accompanying notes.</a:t>
            </a:r>
          </a:p>
          <a:p>
            <a:endParaRPr lang="en-US" dirty="0"/>
          </a:p>
          <a:p>
            <a:endParaRPr lang="en-US" dirty="0"/>
          </a:p>
          <a:p>
            <a:r>
              <a:rPr lang="en-US" dirty="0"/>
              <a:t>Not required</a:t>
            </a:r>
          </a:p>
        </p:txBody>
      </p:sp>
      <p:sp>
        <p:nvSpPr>
          <p:cNvPr id="7" name="Text Placeholder 6">
            <a:extLst>
              <a:ext uri="{FF2B5EF4-FFF2-40B4-BE49-F238E27FC236}">
                <a16:creationId xmlns:a16="http://schemas.microsoft.com/office/drawing/2014/main" id="{0C23E37F-C7C5-4F67-A166-AB3481543FFE}"/>
              </a:ext>
            </a:extLst>
          </p:cNvPr>
          <p:cNvSpPr>
            <a:spLocks noGrp="1"/>
          </p:cNvSpPr>
          <p:nvPr>
            <p:ph type="body" sz="quarter" idx="13"/>
          </p:nvPr>
        </p:nvSpPr>
        <p:spPr>
          <a:xfrm>
            <a:off x="7960020" y="842429"/>
            <a:ext cx="3194968" cy="442398"/>
          </a:xfrm>
        </p:spPr>
        <p:txBody>
          <a:bodyPr/>
          <a:lstStyle/>
          <a:p>
            <a:r>
              <a:rPr lang="en-US" dirty="0"/>
              <a:t>IFRS</a:t>
            </a:r>
          </a:p>
        </p:txBody>
      </p:sp>
      <p:sp>
        <p:nvSpPr>
          <p:cNvPr id="8" name="Text Placeholder 7">
            <a:extLst>
              <a:ext uri="{FF2B5EF4-FFF2-40B4-BE49-F238E27FC236}">
                <a16:creationId xmlns:a16="http://schemas.microsoft.com/office/drawing/2014/main" id="{59050882-5ACC-470A-8EE8-FF8ABF8129B3}"/>
              </a:ext>
            </a:extLst>
          </p:cNvPr>
          <p:cNvSpPr>
            <a:spLocks noGrp="1"/>
          </p:cNvSpPr>
          <p:nvPr>
            <p:ph type="body" sz="half" idx="17"/>
          </p:nvPr>
        </p:nvSpPr>
        <p:spPr>
          <a:xfrm>
            <a:off x="7918066" y="1300253"/>
            <a:ext cx="4094577" cy="4982018"/>
          </a:xfrm>
        </p:spPr>
        <p:txBody>
          <a:bodyPr>
            <a:normAutofit lnSpcReduction="10000"/>
          </a:bodyPr>
          <a:lstStyle/>
          <a:p>
            <a:r>
              <a:rPr lang="en-US" dirty="0"/>
              <a:t>Certain traditional concepts such as “operating profit” are not defined; therefore, diversity in practice exists regarding line items, headings and subtotals presented on the income statement. IFRS permits the presentation of additional line items, headings and subtotals in the statement of comprehensive income when such presentation is relevant to an understanding of the entity’s financial performance. IFRS has requirements on how the subtotals should be presented when they are provided.</a:t>
            </a:r>
          </a:p>
          <a:p>
            <a:r>
              <a:rPr lang="en-US" dirty="0"/>
              <a:t>A third balance sheet is required as of the beginning of the earliest comparative period when there is a retrospective application of a new accounting policy, or a retrospective restatement or reclassification, that have a material effect on the balances of the third balance sheet. Related notes to the third balance sheet are not required. A third balance sheet is also required in the year an entity first applies IFRS. </a:t>
            </a:r>
          </a:p>
          <a:p>
            <a:r>
              <a:rPr lang="en-US" dirty="0"/>
              <a:t> </a:t>
            </a:r>
          </a:p>
          <a:p>
            <a:endParaRPr lang="en-US" dirty="0"/>
          </a:p>
        </p:txBody>
      </p:sp>
    </p:spTree>
    <p:extLst>
      <p:ext uri="{BB962C8B-B14F-4D97-AF65-F5344CB8AC3E}">
        <p14:creationId xmlns:p14="http://schemas.microsoft.com/office/powerpoint/2010/main" val="4284279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0F8A8-8311-41B5-8FE3-80FC42CA5919}"/>
              </a:ext>
            </a:extLst>
          </p:cNvPr>
          <p:cNvSpPr>
            <a:spLocks noGrp="1"/>
          </p:cNvSpPr>
          <p:nvPr>
            <p:ph type="title"/>
          </p:nvPr>
        </p:nvSpPr>
        <p:spPr>
          <a:xfrm>
            <a:off x="1141413" y="609600"/>
            <a:ext cx="9905998" cy="495946"/>
          </a:xfrm>
        </p:spPr>
        <p:txBody>
          <a:bodyPr>
            <a:normAutofit/>
          </a:bodyPr>
          <a:lstStyle/>
          <a:p>
            <a:r>
              <a:rPr lang="en-US" sz="2000" dirty="0"/>
              <a:t>US GAAP Vs IFRS</a:t>
            </a:r>
          </a:p>
        </p:txBody>
      </p:sp>
      <p:sp>
        <p:nvSpPr>
          <p:cNvPr id="9" name="TextBox 8">
            <a:extLst>
              <a:ext uri="{FF2B5EF4-FFF2-40B4-BE49-F238E27FC236}">
                <a16:creationId xmlns:a16="http://schemas.microsoft.com/office/drawing/2014/main" id="{6442BB72-AA89-4440-BC9E-6CDF7B405140}"/>
              </a:ext>
            </a:extLst>
          </p:cNvPr>
          <p:cNvSpPr txBox="1"/>
          <p:nvPr/>
        </p:nvSpPr>
        <p:spPr>
          <a:xfrm>
            <a:off x="1285539" y="1360842"/>
            <a:ext cx="8923468" cy="4247317"/>
          </a:xfrm>
          <a:prstGeom prst="rect">
            <a:avLst/>
          </a:prstGeom>
          <a:noFill/>
        </p:spPr>
        <p:txBody>
          <a:bodyPr wrap="square" rtlCol="0">
            <a:spAutoFit/>
          </a:bodyPr>
          <a:lstStyle/>
          <a:p>
            <a:r>
              <a:rPr lang="en-US" dirty="0"/>
              <a:t>How the Financial Statements Differ:</a:t>
            </a:r>
          </a:p>
          <a:p>
            <a:endParaRPr lang="en-US" dirty="0"/>
          </a:p>
          <a:p>
            <a:pPr marL="285750" indent="-285750">
              <a:buFont typeface="Arial" panose="020B0604020202020204" pitchFamily="34" charset="0"/>
              <a:buChar char="•"/>
            </a:pPr>
            <a:r>
              <a:rPr lang="en-US" b="1" dirty="0"/>
              <a:t>Income Statement and Balance Sheet </a:t>
            </a:r>
            <a:r>
              <a:rPr lang="en-US" dirty="0"/>
              <a:t>– Largely the same, but some items are called different things. Also the format could be different. Under US GAAP, the Balance Sheet starts from the most liquid assets and liabilities to the less liquid. Under US GAAP, the expenses on the Income Statement are broken primarily by Cost if Revenues (Cost of Good Sold) and Operating Expenses.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Cash Flow Statement </a:t>
            </a:r>
            <a:r>
              <a:rPr lang="en-US" dirty="0"/>
              <a:t>– More significant differences, specifically in the Cash Flow from Operations section – companies using IFRS tend to use the </a:t>
            </a:r>
            <a:r>
              <a:rPr lang="en-US" dirty="0">
                <a:solidFill>
                  <a:srgbClr val="FFFF00"/>
                </a:solidFill>
              </a:rPr>
              <a:t>direct method </a:t>
            </a:r>
            <a:r>
              <a:rPr lang="en-US" dirty="0"/>
              <a:t>whereas US-based companies tend to use the </a:t>
            </a:r>
            <a:r>
              <a:rPr lang="en-US" dirty="0">
                <a:solidFill>
                  <a:srgbClr val="FFFF00"/>
                </a:solidFill>
              </a:rPr>
              <a:t>indirect method </a:t>
            </a:r>
            <a:r>
              <a:rPr lang="en-US" dirty="0"/>
              <a:t>to calculate the Cash Flow Statement.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IFRS also gives more latitude on where different items such as dividends, interest, taxes, etc. can appear on the cash flow statement.</a:t>
            </a:r>
          </a:p>
          <a:p>
            <a:endParaRPr lang="en-US" dirty="0"/>
          </a:p>
        </p:txBody>
      </p:sp>
    </p:spTree>
    <p:extLst>
      <p:ext uri="{BB962C8B-B14F-4D97-AF65-F5344CB8AC3E}">
        <p14:creationId xmlns:p14="http://schemas.microsoft.com/office/powerpoint/2010/main" val="3639545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0F8A8-8311-41B5-8FE3-80FC42CA5919}"/>
              </a:ext>
            </a:extLst>
          </p:cNvPr>
          <p:cNvSpPr>
            <a:spLocks noGrp="1"/>
          </p:cNvSpPr>
          <p:nvPr>
            <p:ph type="title"/>
          </p:nvPr>
        </p:nvSpPr>
        <p:spPr>
          <a:xfrm>
            <a:off x="1141413" y="609600"/>
            <a:ext cx="9905998" cy="495946"/>
          </a:xfrm>
        </p:spPr>
        <p:txBody>
          <a:bodyPr>
            <a:normAutofit/>
          </a:bodyPr>
          <a:lstStyle/>
          <a:p>
            <a:r>
              <a:rPr lang="en-US" sz="2000" dirty="0"/>
              <a:t>US GAAP Vs IFRS</a:t>
            </a:r>
          </a:p>
        </p:txBody>
      </p:sp>
      <p:sp>
        <p:nvSpPr>
          <p:cNvPr id="9" name="TextBox 8">
            <a:extLst>
              <a:ext uri="{FF2B5EF4-FFF2-40B4-BE49-F238E27FC236}">
                <a16:creationId xmlns:a16="http://schemas.microsoft.com/office/drawing/2014/main" id="{6442BB72-AA89-4440-BC9E-6CDF7B405140}"/>
              </a:ext>
            </a:extLst>
          </p:cNvPr>
          <p:cNvSpPr txBox="1"/>
          <p:nvPr/>
        </p:nvSpPr>
        <p:spPr>
          <a:xfrm>
            <a:off x="1285539" y="1360842"/>
            <a:ext cx="8923468" cy="5355312"/>
          </a:xfrm>
          <a:prstGeom prst="rect">
            <a:avLst/>
          </a:prstGeom>
          <a:noFill/>
        </p:spPr>
        <p:txBody>
          <a:bodyPr wrap="square" rtlCol="0">
            <a:spAutoFit/>
          </a:bodyPr>
          <a:lstStyle/>
          <a:p>
            <a:r>
              <a:rPr lang="en-US" dirty="0"/>
              <a:t>Examples Differences on the </a:t>
            </a:r>
            <a:r>
              <a:rPr lang="en-US" b="1" dirty="0">
                <a:solidFill>
                  <a:srgbClr val="FFFF00"/>
                </a:solidFill>
              </a:rPr>
              <a:t>Balance Sheet</a:t>
            </a:r>
            <a:r>
              <a:rPr lang="en-US" dirty="0"/>
              <a:t>:</a:t>
            </a:r>
          </a:p>
          <a:p>
            <a:endParaRPr lang="en-US" dirty="0"/>
          </a:p>
          <a:p>
            <a:pPr marL="285750" indent="-285750">
              <a:buFont typeface="Arial" panose="020B0604020202020204" pitchFamily="34" charset="0"/>
              <a:buChar char="•"/>
            </a:pPr>
            <a:r>
              <a:rPr lang="en-US" dirty="0"/>
              <a:t>Balance sheet is often ordered differently (long-term assets, then current assets, then equity, then liabilities) and the balance sheet itself is called the “Statement of Financial Position”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Long Term Assets:  Often called “Non-current Assets” (Same idea for Liabilities)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Equity:  Some more significant differences in the names of these items:</a:t>
            </a:r>
          </a:p>
          <a:p>
            <a:pPr marL="285750"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Share Capital:  This is called “Common Stock” for US-based companies, but means the same thing.</a:t>
            </a:r>
          </a:p>
          <a:p>
            <a:pPr marL="742950" lvl="1" indent="-285750">
              <a:buFont typeface="Arial" panose="020B0604020202020204" pitchFamily="34" charset="0"/>
              <a:buChar char="•"/>
            </a:pPr>
            <a:r>
              <a:rPr lang="en-US" dirty="0"/>
              <a:t>Share Premium:  This is called “Additional Paid-In </a:t>
            </a:r>
            <a:r>
              <a:rPr lang="en-US" dirty="0" err="1"/>
              <a:t>Captial</a:t>
            </a:r>
            <a:r>
              <a:rPr lang="en-US" dirty="0"/>
              <a:t>” (APIC) for US-based companies, but means the same thing.</a:t>
            </a:r>
          </a:p>
          <a:p>
            <a:pPr marL="742950" lvl="1" indent="-285750">
              <a:buFont typeface="Arial" panose="020B0604020202020204" pitchFamily="34" charset="0"/>
              <a:buChar char="•"/>
            </a:pPr>
            <a:r>
              <a:rPr lang="en-US" dirty="0"/>
              <a:t>Retained Earnings:  Same idea and called the same thing.</a:t>
            </a:r>
          </a:p>
          <a:p>
            <a:pPr marL="742950" lvl="1" indent="-285750">
              <a:buFont typeface="Arial" panose="020B0604020202020204" pitchFamily="34" charset="0"/>
              <a:buChar char="•"/>
            </a:pPr>
            <a:r>
              <a:rPr lang="en-US" dirty="0"/>
              <a:t>Hedging/Translation/Other “Reserves”:  These are basically just Accumulated Other Comprehensive Income (AOCI) and/or Treasury Stock (can have some overlap with the others as well).</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95314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0F8A8-8311-41B5-8FE3-80FC42CA5919}"/>
              </a:ext>
            </a:extLst>
          </p:cNvPr>
          <p:cNvSpPr>
            <a:spLocks noGrp="1"/>
          </p:cNvSpPr>
          <p:nvPr>
            <p:ph type="title"/>
          </p:nvPr>
        </p:nvSpPr>
        <p:spPr>
          <a:xfrm>
            <a:off x="1141413" y="609600"/>
            <a:ext cx="9905998" cy="495946"/>
          </a:xfrm>
        </p:spPr>
        <p:txBody>
          <a:bodyPr>
            <a:normAutofit/>
          </a:bodyPr>
          <a:lstStyle/>
          <a:p>
            <a:r>
              <a:rPr lang="en-US" sz="2000" dirty="0"/>
              <a:t>US GAAP Vs IFRS</a:t>
            </a:r>
          </a:p>
        </p:txBody>
      </p:sp>
      <p:sp>
        <p:nvSpPr>
          <p:cNvPr id="9" name="TextBox 8">
            <a:extLst>
              <a:ext uri="{FF2B5EF4-FFF2-40B4-BE49-F238E27FC236}">
                <a16:creationId xmlns:a16="http://schemas.microsoft.com/office/drawing/2014/main" id="{6442BB72-AA89-4440-BC9E-6CDF7B405140}"/>
              </a:ext>
            </a:extLst>
          </p:cNvPr>
          <p:cNvSpPr txBox="1"/>
          <p:nvPr/>
        </p:nvSpPr>
        <p:spPr>
          <a:xfrm>
            <a:off x="1285539" y="1360842"/>
            <a:ext cx="8923468" cy="3693319"/>
          </a:xfrm>
          <a:prstGeom prst="rect">
            <a:avLst/>
          </a:prstGeom>
          <a:noFill/>
        </p:spPr>
        <p:txBody>
          <a:bodyPr wrap="square" rtlCol="0">
            <a:spAutoFit/>
          </a:bodyPr>
          <a:lstStyle/>
          <a:p>
            <a:r>
              <a:rPr lang="en-US" dirty="0"/>
              <a:t>Examples Differences on the </a:t>
            </a:r>
            <a:r>
              <a:rPr lang="en-US" b="1" dirty="0">
                <a:solidFill>
                  <a:srgbClr val="FFFF00"/>
                </a:solidFill>
              </a:rPr>
              <a:t>Income Statement:</a:t>
            </a:r>
          </a:p>
          <a:p>
            <a:endParaRPr lang="en-US" dirty="0"/>
          </a:p>
          <a:p>
            <a:pPr marL="285750" indent="-285750">
              <a:buFont typeface="Arial" panose="020B0604020202020204" pitchFamily="34" charset="0"/>
              <a:buChar char="•"/>
            </a:pPr>
            <a:r>
              <a:rPr lang="en-US" dirty="0"/>
              <a:t>Sometimes called “</a:t>
            </a:r>
            <a:r>
              <a:rPr lang="en-US" dirty="0" err="1"/>
              <a:t>Comsolidated</a:t>
            </a:r>
            <a:r>
              <a:rPr lang="en-US" dirty="0"/>
              <a:t> Statement of Earnings”  or Profit &amp; Loss Statement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Turnover also called </a:t>
            </a:r>
            <a:r>
              <a:rPr lang="en-US" dirty="0" err="1"/>
              <a:t>Reveue</a:t>
            </a:r>
            <a:r>
              <a:rPr lang="en-US" dirty="0"/>
              <a:t> or Sales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Profit before Tax or “Pre-Tax Income”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Profit otherwise called Net Income or Earnings after Tax</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Finance Costs, net or Net Interest Expense net of Interest Income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698566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0F8A8-8311-41B5-8FE3-80FC42CA5919}"/>
              </a:ext>
            </a:extLst>
          </p:cNvPr>
          <p:cNvSpPr>
            <a:spLocks noGrp="1"/>
          </p:cNvSpPr>
          <p:nvPr>
            <p:ph type="title"/>
          </p:nvPr>
        </p:nvSpPr>
        <p:spPr>
          <a:xfrm>
            <a:off x="1141413" y="609600"/>
            <a:ext cx="9905998" cy="495946"/>
          </a:xfrm>
        </p:spPr>
        <p:txBody>
          <a:bodyPr>
            <a:normAutofit/>
          </a:bodyPr>
          <a:lstStyle/>
          <a:p>
            <a:r>
              <a:rPr lang="en-US" sz="2000" dirty="0"/>
              <a:t>US GAAP Vs IFRS</a:t>
            </a:r>
          </a:p>
        </p:txBody>
      </p:sp>
      <p:sp>
        <p:nvSpPr>
          <p:cNvPr id="9" name="TextBox 8">
            <a:extLst>
              <a:ext uri="{FF2B5EF4-FFF2-40B4-BE49-F238E27FC236}">
                <a16:creationId xmlns:a16="http://schemas.microsoft.com/office/drawing/2014/main" id="{6442BB72-AA89-4440-BC9E-6CDF7B405140}"/>
              </a:ext>
            </a:extLst>
          </p:cNvPr>
          <p:cNvSpPr txBox="1"/>
          <p:nvPr/>
        </p:nvSpPr>
        <p:spPr>
          <a:xfrm>
            <a:off x="1285539" y="1360842"/>
            <a:ext cx="8923468" cy="5078313"/>
          </a:xfrm>
          <a:prstGeom prst="rect">
            <a:avLst/>
          </a:prstGeom>
          <a:noFill/>
        </p:spPr>
        <p:txBody>
          <a:bodyPr wrap="square" rtlCol="0">
            <a:spAutoFit/>
          </a:bodyPr>
          <a:lstStyle/>
          <a:p>
            <a:r>
              <a:rPr lang="en-US" dirty="0"/>
              <a:t>Examples Differences on the </a:t>
            </a:r>
            <a:r>
              <a:rPr lang="en-US" b="1" dirty="0">
                <a:solidFill>
                  <a:srgbClr val="FFFF00"/>
                </a:solidFill>
              </a:rPr>
              <a:t>Cash Flow Statement: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Technically, both IFRS and US GAAP allow companies to pick either the direct method or the indirect method for preparing the CFS.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Reality:  Most US companies use the indirect method, starting with the net income and adjusting for non-cash revenue and expenses at the top, whereas many international companies use the direct method and use cash received from customers, cash paid out, and then taxes, interest, etc. separately in the Cash Flow Operations section.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OR they will start with Operating Income instead of Net Income, and then list interest, taxes, etc. separately in the CFO section.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Cash Flow from investing and Cash Flow from financing are fairly similar under both systems, even if items have slightly different names.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But you may have to re-classify interest and dividends, because many international companies list them in difference sections.</a:t>
            </a:r>
          </a:p>
        </p:txBody>
      </p:sp>
    </p:spTree>
    <p:extLst>
      <p:ext uri="{BB962C8B-B14F-4D97-AF65-F5344CB8AC3E}">
        <p14:creationId xmlns:p14="http://schemas.microsoft.com/office/powerpoint/2010/main" val="29900802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1627</TotalTime>
  <Words>1527</Words>
  <Application>Microsoft Office PowerPoint</Application>
  <PresentationFormat>Widescreen</PresentationFormat>
  <Paragraphs>125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Tw Cen MT</vt:lpstr>
      <vt:lpstr>Circuit</vt:lpstr>
      <vt:lpstr>PowerPoint Presentation</vt:lpstr>
      <vt:lpstr>Financial statement presentation </vt:lpstr>
      <vt:lpstr>Financial statement presentation  (Cont’D)</vt:lpstr>
      <vt:lpstr>Financial statement presentation (cont’d) </vt:lpstr>
      <vt:lpstr>Financial statement presentation (cont’d) </vt:lpstr>
      <vt:lpstr>US GAAP Vs IFRS</vt:lpstr>
      <vt:lpstr>US GAAP Vs IFRS</vt:lpstr>
      <vt:lpstr>US GAAP Vs IFRS</vt:lpstr>
      <vt:lpstr>US GAAP Vs IFRS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Christakis Droussiotis</dc:creator>
  <cp:lastModifiedBy>Christakis Droussiotis</cp:lastModifiedBy>
  <cp:revision>10</cp:revision>
  <dcterms:created xsi:type="dcterms:W3CDTF">2018-04-29T23:16:05Z</dcterms:created>
  <dcterms:modified xsi:type="dcterms:W3CDTF">2018-05-01T02:23:44Z</dcterms:modified>
</cp:coreProperties>
</file>