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8.xml" ContentType="application/inkml+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10.xml" ContentType="application/inkml+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56" r:id="rId2"/>
    <p:sldId id="257" r:id="rId3"/>
    <p:sldId id="258" r:id="rId4"/>
    <p:sldId id="375" r:id="rId5"/>
    <p:sldId id="608" r:id="rId6"/>
    <p:sldId id="376" r:id="rId7"/>
    <p:sldId id="377" r:id="rId8"/>
    <p:sldId id="461" r:id="rId9"/>
    <p:sldId id="332" r:id="rId10"/>
    <p:sldId id="378" r:id="rId11"/>
    <p:sldId id="381" r:id="rId12"/>
    <p:sldId id="517" r:id="rId13"/>
    <p:sldId id="447" r:id="rId14"/>
    <p:sldId id="333" r:id="rId15"/>
    <p:sldId id="460" r:id="rId16"/>
    <p:sldId id="609" r:id="rId17"/>
    <p:sldId id="518" r:id="rId18"/>
    <p:sldId id="610" r:id="rId19"/>
    <p:sldId id="515" r:id="rId20"/>
    <p:sldId id="611" r:id="rId21"/>
    <p:sldId id="534" r:id="rId22"/>
    <p:sldId id="334" r:id="rId23"/>
    <p:sldId id="387" r:id="rId24"/>
    <p:sldId id="612" r:id="rId25"/>
    <p:sldId id="335" r:id="rId26"/>
    <p:sldId id="389" r:id="rId27"/>
    <p:sldId id="613" r:id="rId28"/>
    <p:sldId id="388" r:id="rId29"/>
    <p:sldId id="462" r:id="rId30"/>
    <p:sldId id="458" r:id="rId31"/>
    <p:sldId id="614" r:id="rId32"/>
    <p:sldId id="567" r:id="rId33"/>
    <p:sldId id="615" r:id="rId34"/>
    <p:sldId id="568" r:id="rId35"/>
    <p:sldId id="616" r:id="rId36"/>
    <p:sldId id="599" r:id="rId37"/>
    <p:sldId id="617" r:id="rId38"/>
    <p:sldId id="600" r:id="rId39"/>
    <p:sldId id="618" r:id="rId40"/>
    <p:sldId id="604" r:id="rId41"/>
    <p:sldId id="601" r:id="rId42"/>
    <p:sldId id="393" r:id="rId43"/>
    <p:sldId id="576" r:id="rId44"/>
    <p:sldId id="394" r:id="rId45"/>
    <p:sldId id="463" r:id="rId46"/>
    <p:sldId id="464" r:id="rId47"/>
    <p:sldId id="619" r:id="rId48"/>
    <p:sldId id="395" r:id="rId49"/>
    <p:sldId id="465" r:id="rId50"/>
    <p:sldId id="620" r:id="rId51"/>
    <p:sldId id="569" r:id="rId52"/>
    <p:sldId id="621" r:id="rId53"/>
    <p:sldId id="570" r:id="rId54"/>
    <p:sldId id="622" r:id="rId55"/>
    <p:sldId id="397" r:id="rId56"/>
    <p:sldId id="396" r:id="rId57"/>
    <p:sldId id="623" r:id="rId58"/>
    <p:sldId id="577" r:id="rId59"/>
    <p:sldId id="466" r:id="rId60"/>
    <p:sldId id="467" r:id="rId61"/>
    <p:sldId id="631" r:id="rId62"/>
    <p:sldId id="275" r:id="rId63"/>
    <p:sldId id="276" r:id="rId64"/>
    <p:sldId id="277" r:id="rId65"/>
    <p:sldId id="281" r:id="rId66"/>
    <p:sldId id="398" r:id="rId67"/>
    <p:sldId id="385" r:id="rId68"/>
    <p:sldId id="624" r:id="rId69"/>
    <p:sldId id="402" r:id="rId70"/>
    <p:sldId id="278" r:id="rId71"/>
    <p:sldId id="404" r:id="rId72"/>
    <p:sldId id="405" r:id="rId73"/>
    <p:sldId id="468" r:id="rId74"/>
    <p:sldId id="626" r:id="rId75"/>
    <p:sldId id="411" r:id="rId76"/>
    <p:sldId id="632" r:id="rId77"/>
    <p:sldId id="627" r:id="rId78"/>
    <p:sldId id="580" r:id="rId79"/>
    <p:sldId id="628" r:id="rId80"/>
    <p:sldId id="412" r:id="rId81"/>
    <p:sldId id="591" r:id="rId82"/>
    <p:sldId id="584" r:id="rId83"/>
    <p:sldId id="629" r:id="rId84"/>
    <p:sldId id="592" r:id="rId85"/>
    <p:sldId id="630" r:id="rId86"/>
    <p:sldId id="582" r:id="rId87"/>
    <p:sldId id="583" r:id="rId88"/>
    <p:sldId id="585" r:id="rId89"/>
    <p:sldId id="403" r:id="rId90"/>
    <p:sldId id="408" r:id="rId91"/>
    <p:sldId id="406" r:id="rId92"/>
    <p:sldId id="586" r:id="rId93"/>
    <p:sldId id="470" r:id="rId94"/>
    <p:sldId id="520" r:id="rId95"/>
    <p:sldId id="588" r:id="rId96"/>
    <p:sldId id="589" r:id="rId97"/>
    <p:sldId id="476" r:id="rId98"/>
    <p:sldId id="280" r:id="rId99"/>
    <p:sldId id="633" r:id="rId100"/>
    <p:sldId id="282" r:id="rId101"/>
    <p:sldId id="283" r:id="rId102"/>
    <p:sldId id="284" r:id="rId103"/>
    <p:sldId id="285" r:id="rId104"/>
    <p:sldId id="605" r:id="rId105"/>
    <p:sldId id="606" r:id="rId106"/>
    <p:sldId id="607"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72268-FCB7-4CAC-939A-9F2D74AAFA3D}" v="41" dt="2021-02-08T13:07:20.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4660"/>
  </p:normalViewPr>
  <p:slideViewPr>
    <p:cSldViewPr snapToGrid="0">
      <p:cViewPr>
        <p:scale>
          <a:sx n="60" d="100"/>
          <a:sy n="60" d="100"/>
        </p:scale>
        <p:origin x="25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AA072268-FCB7-4CAC-939A-9F2D74AAFA3D}"/>
    <pc:docChg chg="undo redo custSel delSld modSld sldOrd">
      <pc:chgData name="Chris Droussiotis" userId="66921b89f68d3868" providerId="LiveId" clId="{AA072268-FCB7-4CAC-939A-9F2D74AAFA3D}" dt="2021-02-08T15:43:59.383" v="842" actId="27636"/>
      <pc:docMkLst>
        <pc:docMk/>
      </pc:docMkLst>
      <pc:sldChg chg="modSp mod">
        <pc:chgData name="Chris Droussiotis" userId="66921b89f68d3868" providerId="LiveId" clId="{AA072268-FCB7-4CAC-939A-9F2D74AAFA3D}" dt="2021-02-08T12:49:54.941" v="653" actId="207"/>
        <pc:sldMkLst>
          <pc:docMk/>
          <pc:sldMk cId="3527897028" sldId="275"/>
        </pc:sldMkLst>
        <pc:spChg chg="mod">
          <ac:chgData name="Chris Droussiotis" userId="66921b89f68d3868" providerId="LiveId" clId="{AA072268-FCB7-4CAC-939A-9F2D74AAFA3D}" dt="2021-02-08T12:49:54.941" v="653" actId="207"/>
          <ac:spMkLst>
            <pc:docMk/>
            <pc:sldMk cId="3527897028" sldId="275"/>
            <ac:spMk id="3" creationId="{07AB3D8B-A865-4DB2-B596-098A527B99E8}"/>
          </ac:spMkLst>
        </pc:spChg>
      </pc:sldChg>
      <pc:sldChg chg="modSp">
        <pc:chgData name="Chris Droussiotis" userId="66921b89f68d3868" providerId="LiveId" clId="{AA072268-FCB7-4CAC-939A-9F2D74AAFA3D}" dt="2021-02-08T12:50:03.051" v="654" actId="207"/>
        <pc:sldMkLst>
          <pc:docMk/>
          <pc:sldMk cId="40131507" sldId="276"/>
        </pc:sldMkLst>
        <pc:spChg chg="mod">
          <ac:chgData name="Chris Droussiotis" userId="66921b89f68d3868" providerId="LiveId" clId="{AA072268-FCB7-4CAC-939A-9F2D74AAFA3D}" dt="2021-02-08T12:50:03.051" v="654" actId="207"/>
          <ac:spMkLst>
            <pc:docMk/>
            <pc:sldMk cId="40131507" sldId="276"/>
            <ac:spMk id="3" creationId="{07AB3D8B-A865-4DB2-B596-098A527B99E8}"/>
          </ac:spMkLst>
        </pc:spChg>
      </pc:sldChg>
      <pc:sldChg chg="modSp mod">
        <pc:chgData name="Chris Droussiotis" userId="66921b89f68d3868" providerId="LiveId" clId="{AA072268-FCB7-4CAC-939A-9F2D74AAFA3D}" dt="2021-02-08T12:50:09.967" v="655" actId="207"/>
        <pc:sldMkLst>
          <pc:docMk/>
          <pc:sldMk cId="2908090897" sldId="277"/>
        </pc:sldMkLst>
        <pc:spChg chg="mod">
          <ac:chgData name="Chris Droussiotis" userId="66921b89f68d3868" providerId="LiveId" clId="{AA072268-FCB7-4CAC-939A-9F2D74AAFA3D}" dt="2021-02-08T12:50:09.967" v="655" actId="207"/>
          <ac:spMkLst>
            <pc:docMk/>
            <pc:sldMk cId="2908090897" sldId="277"/>
            <ac:spMk id="3" creationId="{07AB3D8B-A865-4DB2-B596-098A527B99E8}"/>
          </ac:spMkLst>
        </pc:spChg>
      </pc:sldChg>
      <pc:sldChg chg="modSp mod">
        <pc:chgData name="Chris Droussiotis" userId="66921b89f68d3868" providerId="LiveId" clId="{AA072268-FCB7-4CAC-939A-9F2D74AAFA3D}" dt="2021-02-08T12:53:21.574" v="665" actId="14100"/>
        <pc:sldMkLst>
          <pc:docMk/>
          <pc:sldMk cId="1457961964" sldId="278"/>
        </pc:sldMkLst>
        <pc:spChg chg="mod">
          <ac:chgData name="Chris Droussiotis" userId="66921b89f68d3868" providerId="LiveId" clId="{AA072268-FCB7-4CAC-939A-9F2D74AAFA3D}" dt="2021-02-08T12:53:21.574" v="665" actId="14100"/>
          <ac:spMkLst>
            <pc:docMk/>
            <pc:sldMk cId="1457961964" sldId="278"/>
            <ac:spMk id="2" creationId="{AD21F667-E0EF-4E82-9E2A-1DD8115CCEE2}"/>
          </ac:spMkLst>
        </pc:spChg>
        <pc:spChg chg="mod">
          <ac:chgData name="Chris Droussiotis" userId="66921b89f68d3868" providerId="LiveId" clId="{AA072268-FCB7-4CAC-939A-9F2D74AAFA3D}" dt="2021-02-08T12:52:52.488" v="663" actId="207"/>
          <ac:spMkLst>
            <pc:docMk/>
            <pc:sldMk cId="1457961964" sldId="278"/>
            <ac:spMk id="3" creationId="{07AB3D8B-A865-4DB2-B596-098A527B99E8}"/>
          </ac:spMkLst>
        </pc:spChg>
      </pc:sldChg>
      <pc:sldChg chg="modSp mod">
        <pc:chgData name="Chris Droussiotis" userId="66921b89f68d3868" providerId="LiveId" clId="{AA072268-FCB7-4CAC-939A-9F2D74AAFA3D}" dt="2021-02-08T13:04:46.886" v="681" actId="1076"/>
        <pc:sldMkLst>
          <pc:docMk/>
          <pc:sldMk cId="2054103538" sldId="280"/>
        </pc:sldMkLst>
        <pc:spChg chg="mod">
          <ac:chgData name="Chris Droussiotis" userId="66921b89f68d3868" providerId="LiveId" clId="{AA072268-FCB7-4CAC-939A-9F2D74AAFA3D}" dt="2021-02-08T13:04:42.322" v="680" actId="1076"/>
          <ac:spMkLst>
            <pc:docMk/>
            <pc:sldMk cId="2054103538" sldId="280"/>
            <ac:spMk id="2" creationId="{AD21F667-E0EF-4E82-9E2A-1DD8115CCEE2}"/>
          </ac:spMkLst>
        </pc:spChg>
        <pc:spChg chg="mod">
          <ac:chgData name="Chris Droussiotis" userId="66921b89f68d3868" providerId="LiveId" clId="{AA072268-FCB7-4CAC-939A-9F2D74AAFA3D}" dt="2021-02-08T13:04:46.886" v="681" actId="1076"/>
          <ac:spMkLst>
            <pc:docMk/>
            <pc:sldMk cId="2054103538" sldId="280"/>
            <ac:spMk id="3" creationId="{07AB3D8B-A865-4DB2-B596-098A527B99E8}"/>
          </ac:spMkLst>
        </pc:spChg>
      </pc:sldChg>
      <pc:sldChg chg="modSp mod">
        <pc:chgData name="Chris Droussiotis" userId="66921b89f68d3868" providerId="LiveId" clId="{AA072268-FCB7-4CAC-939A-9F2D74AAFA3D}" dt="2021-02-08T12:51:31.062" v="661" actId="207"/>
        <pc:sldMkLst>
          <pc:docMk/>
          <pc:sldMk cId="2360320641" sldId="281"/>
        </pc:sldMkLst>
        <pc:spChg chg="mod">
          <ac:chgData name="Chris Droussiotis" userId="66921b89f68d3868" providerId="LiveId" clId="{AA072268-FCB7-4CAC-939A-9F2D74AAFA3D}" dt="2021-02-08T12:50:53.651" v="656" actId="27636"/>
          <ac:spMkLst>
            <pc:docMk/>
            <pc:sldMk cId="2360320641" sldId="281"/>
            <ac:spMk id="2" creationId="{E2439901-496D-4634-AA22-187149709182}"/>
          </ac:spMkLst>
        </pc:spChg>
        <pc:spChg chg="mod">
          <ac:chgData name="Chris Droussiotis" userId="66921b89f68d3868" providerId="LiveId" clId="{AA072268-FCB7-4CAC-939A-9F2D74AAFA3D}" dt="2021-02-08T12:51:31.062" v="661" actId="207"/>
          <ac:spMkLst>
            <pc:docMk/>
            <pc:sldMk cId="2360320641" sldId="281"/>
            <ac:spMk id="3" creationId="{1D7A26EE-62E7-4274-92C9-109B43AAA6DD}"/>
          </ac:spMkLst>
        </pc:spChg>
      </pc:sldChg>
      <pc:sldChg chg="modSp mod">
        <pc:chgData name="Chris Droussiotis" userId="66921b89f68d3868" providerId="LiveId" clId="{AA072268-FCB7-4CAC-939A-9F2D74AAFA3D}" dt="2021-02-08T13:06:49.503" v="693" actId="1076"/>
        <pc:sldMkLst>
          <pc:docMk/>
          <pc:sldMk cId="2893928069" sldId="282"/>
        </pc:sldMkLst>
        <pc:spChg chg="mod">
          <ac:chgData name="Chris Droussiotis" userId="66921b89f68d3868" providerId="LiveId" clId="{AA072268-FCB7-4CAC-939A-9F2D74AAFA3D}" dt="2021-02-08T13:06:49.503" v="693" actId="1076"/>
          <ac:spMkLst>
            <pc:docMk/>
            <pc:sldMk cId="2893928069" sldId="282"/>
            <ac:spMk id="2" creationId="{5FCC5026-6A4B-4409-8570-C5F59AF2AC8B}"/>
          </ac:spMkLst>
        </pc:spChg>
        <pc:spChg chg="mod">
          <ac:chgData name="Chris Droussiotis" userId="66921b89f68d3868" providerId="LiveId" clId="{AA072268-FCB7-4CAC-939A-9F2D74AAFA3D}" dt="2021-02-08T13:06:27.150" v="690" actId="1076"/>
          <ac:spMkLst>
            <pc:docMk/>
            <pc:sldMk cId="2893928069" sldId="282"/>
            <ac:spMk id="3" creationId="{D18DFEA5-A2BB-4DA5-ACF2-5380AA496349}"/>
          </ac:spMkLst>
        </pc:spChg>
      </pc:sldChg>
      <pc:sldChg chg="modSp mod">
        <pc:chgData name="Chris Droussiotis" userId="66921b89f68d3868" providerId="LiveId" clId="{AA072268-FCB7-4CAC-939A-9F2D74AAFA3D}" dt="2021-02-08T13:07:10.032" v="698" actId="1076"/>
        <pc:sldMkLst>
          <pc:docMk/>
          <pc:sldMk cId="2418935141" sldId="283"/>
        </pc:sldMkLst>
        <pc:spChg chg="mod">
          <ac:chgData name="Chris Droussiotis" userId="66921b89f68d3868" providerId="LiveId" clId="{AA072268-FCB7-4CAC-939A-9F2D74AAFA3D}" dt="2021-02-08T13:07:05.624" v="697" actId="14100"/>
          <ac:spMkLst>
            <pc:docMk/>
            <pc:sldMk cId="2418935141" sldId="283"/>
            <ac:spMk id="2" creationId="{A7EF2101-E6BF-45A5-B389-380DDA9251A5}"/>
          </ac:spMkLst>
        </pc:spChg>
        <pc:spChg chg="mod">
          <ac:chgData name="Chris Droussiotis" userId="66921b89f68d3868" providerId="LiveId" clId="{AA072268-FCB7-4CAC-939A-9F2D74AAFA3D}" dt="2021-02-08T13:07:10.032" v="698" actId="1076"/>
          <ac:spMkLst>
            <pc:docMk/>
            <pc:sldMk cId="2418935141" sldId="283"/>
            <ac:spMk id="3" creationId="{38F2E553-CAD2-49D7-A2ED-B52DBA1D1781}"/>
          </ac:spMkLst>
        </pc:spChg>
      </pc:sldChg>
      <pc:sldChg chg="modSp mod">
        <pc:chgData name="Chris Droussiotis" userId="66921b89f68d3868" providerId="LiveId" clId="{AA072268-FCB7-4CAC-939A-9F2D74AAFA3D}" dt="2021-02-08T13:07:46.901" v="703" actId="1076"/>
        <pc:sldMkLst>
          <pc:docMk/>
          <pc:sldMk cId="4109877492" sldId="284"/>
        </pc:sldMkLst>
        <pc:spChg chg="mod">
          <ac:chgData name="Chris Droussiotis" userId="66921b89f68d3868" providerId="LiveId" clId="{AA072268-FCB7-4CAC-939A-9F2D74AAFA3D}" dt="2021-02-08T13:07:38.862" v="702" actId="1076"/>
          <ac:spMkLst>
            <pc:docMk/>
            <pc:sldMk cId="4109877492" sldId="284"/>
            <ac:spMk id="2" creationId="{0A535B77-0FF5-4C86-87DB-5E255B51C83B}"/>
          </ac:spMkLst>
        </pc:spChg>
        <pc:spChg chg="mod">
          <ac:chgData name="Chris Droussiotis" userId="66921b89f68d3868" providerId="LiveId" clId="{AA072268-FCB7-4CAC-939A-9F2D74AAFA3D}" dt="2021-02-08T13:07:46.901" v="703" actId="1076"/>
          <ac:spMkLst>
            <pc:docMk/>
            <pc:sldMk cId="4109877492" sldId="284"/>
            <ac:spMk id="3" creationId="{F7453191-478D-44BF-918D-3F1B75A488D7}"/>
          </ac:spMkLst>
        </pc:spChg>
      </pc:sldChg>
      <pc:sldChg chg="modSp mod">
        <pc:chgData name="Chris Droussiotis" userId="66921b89f68d3868" providerId="LiveId" clId="{AA072268-FCB7-4CAC-939A-9F2D74AAFA3D}" dt="2021-02-08T13:08:21.959" v="708" actId="1076"/>
        <pc:sldMkLst>
          <pc:docMk/>
          <pc:sldMk cId="2737985122" sldId="285"/>
        </pc:sldMkLst>
        <pc:spChg chg="mod">
          <ac:chgData name="Chris Droussiotis" userId="66921b89f68d3868" providerId="LiveId" clId="{AA072268-FCB7-4CAC-939A-9F2D74AAFA3D}" dt="2021-02-08T13:08:08.465" v="707" actId="1076"/>
          <ac:spMkLst>
            <pc:docMk/>
            <pc:sldMk cId="2737985122" sldId="285"/>
            <ac:spMk id="2" creationId="{9E6420AE-4307-4CB0-9C27-C6DB9B166434}"/>
          </ac:spMkLst>
        </pc:spChg>
        <pc:spChg chg="mod">
          <ac:chgData name="Chris Droussiotis" userId="66921b89f68d3868" providerId="LiveId" clId="{AA072268-FCB7-4CAC-939A-9F2D74AAFA3D}" dt="2021-02-08T13:08:21.959" v="708" actId="1076"/>
          <ac:spMkLst>
            <pc:docMk/>
            <pc:sldMk cId="2737985122" sldId="285"/>
            <ac:spMk id="3" creationId="{2BC9B795-308D-4539-89A4-5D7A2FE055B6}"/>
          </ac:spMkLst>
        </pc:spChg>
      </pc:sldChg>
      <pc:sldChg chg="modSp mod">
        <pc:chgData name="Chris Droussiotis" userId="66921b89f68d3868" providerId="LiveId" clId="{AA072268-FCB7-4CAC-939A-9F2D74AAFA3D}" dt="2021-02-04T13:22:17.458" v="7" actId="20577"/>
        <pc:sldMkLst>
          <pc:docMk/>
          <pc:sldMk cId="0" sldId="376"/>
        </pc:sldMkLst>
        <pc:spChg chg="mod">
          <ac:chgData name="Chris Droussiotis" userId="66921b89f68d3868" providerId="LiveId" clId="{AA072268-FCB7-4CAC-939A-9F2D74AAFA3D}" dt="2021-02-04T13:22:17.458" v="7" actId="20577"/>
          <ac:spMkLst>
            <pc:docMk/>
            <pc:sldMk cId="0" sldId="376"/>
            <ac:spMk id="3" creationId="{00000000-0000-0000-0000-000000000000}"/>
          </ac:spMkLst>
        </pc:spChg>
      </pc:sldChg>
      <pc:sldChg chg="modSp mod">
        <pc:chgData name="Chris Droussiotis" userId="66921b89f68d3868" providerId="LiveId" clId="{AA072268-FCB7-4CAC-939A-9F2D74AAFA3D}" dt="2021-02-06T13:27:36.546" v="115" actId="20577"/>
        <pc:sldMkLst>
          <pc:docMk/>
          <pc:sldMk cId="0" sldId="377"/>
        </pc:sldMkLst>
        <pc:spChg chg="mod">
          <ac:chgData name="Chris Droussiotis" userId="66921b89f68d3868" providerId="LiveId" clId="{AA072268-FCB7-4CAC-939A-9F2D74AAFA3D}" dt="2021-02-06T13:27:36.546" v="115" actId="20577"/>
          <ac:spMkLst>
            <pc:docMk/>
            <pc:sldMk cId="0" sldId="377"/>
            <ac:spMk id="3" creationId="{00000000-0000-0000-0000-000000000000}"/>
          </ac:spMkLst>
        </pc:spChg>
      </pc:sldChg>
      <pc:sldChg chg="modSp mod modAnim">
        <pc:chgData name="Chris Droussiotis" userId="66921b89f68d3868" providerId="LiveId" clId="{AA072268-FCB7-4CAC-939A-9F2D74AAFA3D}" dt="2021-02-06T13:31:07.003" v="149" actId="20577"/>
        <pc:sldMkLst>
          <pc:docMk/>
          <pc:sldMk cId="0" sldId="381"/>
        </pc:sldMkLst>
        <pc:spChg chg="mod">
          <ac:chgData name="Chris Droussiotis" userId="66921b89f68d3868" providerId="LiveId" clId="{AA072268-FCB7-4CAC-939A-9F2D74AAFA3D}" dt="2021-02-06T13:31:07.003" v="149" actId="20577"/>
          <ac:spMkLst>
            <pc:docMk/>
            <pc:sldMk cId="0" sldId="381"/>
            <ac:spMk id="87043" creationId="{00000000-0000-0000-0000-000000000000}"/>
          </ac:spMkLst>
        </pc:spChg>
      </pc:sldChg>
      <pc:sldChg chg="modSp mod">
        <pc:chgData name="Chris Droussiotis" userId="66921b89f68d3868" providerId="LiveId" clId="{AA072268-FCB7-4CAC-939A-9F2D74AAFA3D}" dt="2021-02-06T12:23:21.141" v="25" actId="6549"/>
        <pc:sldMkLst>
          <pc:docMk/>
          <pc:sldMk cId="0" sldId="388"/>
        </pc:sldMkLst>
        <pc:spChg chg="mod">
          <ac:chgData name="Chris Droussiotis" userId="66921b89f68d3868" providerId="LiveId" clId="{AA072268-FCB7-4CAC-939A-9F2D74AAFA3D}" dt="2021-02-06T12:23:21.141" v="25" actId="6549"/>
          <ac:spMkLst>
            <pc:docMk/>
            <pc:sldMk cId="0" sldId="388"/>
            <ac:spMk id="99331" creationId="{00000000-0000-0000-0000-000000000000}"/>
          </ac:spMkLst>
        </pc:spChg>
      </pc:sldChg>
      <pc:sldChg chg="modSp mod ord">
        <pc:chgData name="Chris Droussiotis" userId="66921b89f68d3868" providerId="LiveId" clId="{AA072268-FCB7-4CAC-939A-9F2D74AAFA3D}" dt="2021-02-06T12:22:36.896" v="24"/>
        <pc:sldMkLst>
          <pc:docMk/>
          <pc:sldMk cId="0" sldId="389"/>
        </pc:sldMkLst>
        <pc:spChg chg="mod">
          <ac:chgData name="Chris Droussiotis" userId="66921b89f68d3868" providerId="LiveId" clId="{AA072268-FCB7-4CAC-939A-9F2D74AAFA3D}" dt="2021-02-06T12:22:32.348" v="22" actId="6549"/>
          <ac:spMkLst>
            <pc:docMk/>
            <pc:sldMk cId="0" sldId="389"/>
            <ac:spMk id="99331" creationId="{00000000-0000-0000-0000-000000000000}"/>
          </ac:spMkLst>
        </pc:spChg>
      </pc:sldChg>
      <pc:sldChg chg="delSp mod">
        <pc:chgData name="Chris Droussiotis" userId="66921b89f68d3868" providerId="LiveId" clId="{AA072268-FCB7-4CAC-939A-9F2D74AAFA3D}" dt="2021-02-06T12:26:57.535" v="31" actId="478"/>
        <pc:sldMkLst>
          <pc:docMk/>
          <pc:sldMk cId="0" sldId="395"/>
        </pc:sldMkLst>
        <pc:inkChg chg="del">
          <ac:chgData name="Chris Droussiotis" userId="66921b89f68d3868" providerId="LiveId" clId="{AA072268-FCB7-4CAC-939A-9F2D74AAFA3D}" dt="2021-02-06T12:26:57.535" v="31" actId="478"/>
          <ac:inkMkLst>
            <pc:docMk/>
            <pc:sldMk cId="0" sldId="395"/>
            <ac:inkMk id="2" creationId="{3570B513-6477-4D4C-81F5-B1B2A615EEA0}"/>
          </ac:inkMkLst>
        </pc:inkChg>
      </pc:sldChg>
      <pc:sldChg chg="modSp mod">
        <pc:chgData name="Chris Droussiotis" userId="66921b89f68d3868" providerId="LiveId" clId="{AA072268-FCB7-4CAC-939A-9F2D74AAFA3D}" dt="2021-02-06T12:42:22.653" v="37" actId="20577"/>
        <pc:sldMkLst>
          <pc:docMk/>
          <pc:sldMk cId="0" sldId="402"/>
        </pc:sldMkLst>
        <pc:spChg chg="mod">
          <ac:chgData name="Chris Droussiotis" userId="66921b89f68d3868" providerId="LiveId" clId="{AA072268-FCB7-4CAC-939A-9F2D74AAFA3D}" dt="2021-02-06T12:42:22.653" v="37" actId="20577"/>
          <ac:spMkLst>
            <pc:docMk/>
            <pc:sldMk cId="0" sldId="402"/>
            <ac:spMk id="17411" creationId="{00000000-0000-0000-0000-000000000000}"/>
          </ac:spMkLst>
        </pc:spChg>
      </pc:sldChg>
      <pc:sldChg chg="modSp mod">
        <pc:chgData name="Chris Droussiotis" userId="66921b89f68d3868" providerId="LiveId" clId="{AA072268-FCB7-4CAC-939A-9F2D74AAFA3D}" dt="2021-02-08T12:54:08.684" v="670" actId="14100"/>
        <pc:sldMkLst>
          <pc:docMk/>
          <pc:sldMk cId="0" sldId="411"/>
        </pc:sldMkLst>
        <pc:spChg chg="mod">
          <ac:chgData name="Chris Droussiotis" userId="66921b89f68d3868" providerId="LiveId" clId="{AA072268-FCB7-4CAC-939A-9F2D74AAFA3D}" dt="2021-02-08T12:54:08.684" v="670" actId="14100"/>
          <ac:spMkLst>
            <pc:docMk/>
            <pc:sldMk cId="0" sldId="411"/>
            <ac:spMk id="50179" creationId="{00000000-0000-0000-0000-000000000000}"/>
          </ac:spMkLst>
        </pc:spChg>
      </pc:sldChg>
      <pc:sldChg chg="modSp mod">
        <pc:chgData name="Chris Droussiotis" userId="66921b89f68d3868" providerId="LiveId" clId="{AA072268-FCB7-4CAC-939A-9F2D74AAFA3D}" dt="2021-02-08T14:16:39.640" v="784" actId="6549"/>
        <pc:sldMkLst>
          <pc:docMk/>
          <pc:sldMk cId="0" sldId="412"/>
        </pc:sldMkLst>
        <pc:spChg chg="mod">
          <ac:chgData name="Chris Droussiotis" userId="66921b89f68d3868" providerId="LiveId" clId="{AA072268-FCB7-4CAC-939A-9F2D74AAFA3D}" dt="2021-02-08T14:16:39.640" v="784" actId="6549"/>
          <ac:spMkLst>
            <pc:docMk/>
            <pc:sldMk cId="0" sldId="412"/>
            <ac:spMk id="5" creationId="{00000000-0000-0000-0000-000000000000}"/>
          </ac:spMkLst>
        </pc:spChg>
      </pc:sldChg>
      <pc:sldChg chg="modSp mod">
        <pc:chgData name="Chris Droussiotis" userId="66921b89f68d3868" providerId="LiveId" clId="{AA072268-FCB7-4CAC-939A-9F2D74AAFA3D}" dt="2021-02-04T13:20:43.243" v="3" actId="6549"/>
        <pc:sldMkLst>
          <pc:docMk/>
          <pc:sldMk cId="3800754365" sldId="461"/>
        </pc:sldMkLst>
        <pc:spChg chg="mod">
          <ac:chgData name="Chris Droussiotis" userId="66921b89f68d3868" providerId="LiveId" clId="{AA072268-FCB7-4CAC-939A-9F2D74AAFA3D}" dt="2021-02-04T13:20:43.243" v="3" actId="6549"/>
          <ac:spMkLst>
            <pc:docMk/>
            <pc:sldMk cId="3800754365" sldId="461"/>
            <ac:spMk id="3" creationId="{00000000-0000-0000-0000-000000000000}"/>
          </ac:spMkLst>
        </pc:spChg>
      </pc:sldChg>
      <pc:sldChg chg="delSp mod">
        <pc:chgData name="Chris Droussiotis" userId="66921b89f68d3868" providerId="LiveId" clId="{AA072268-FCB7-4CAC-939A-9F2D74AAFA3D}" dt="2021-02-06T12:20:18.778" v="16" actId="478"/>
        <pc:sldMkLst>
          <pc:docMk/>
          <pc:sldMk cId="4079371063" sldId="515"/>
        </pc:sldMkLst>
        <pc:grpChg chg="del">
          <ac:chgData name="Chris Droussiotis" userId="66921b89f68d3868" providerId="LiveId" clId="{AA072268-FCB7-4CAC-939A-9F2D74AAFA3D}" dt="2021-02-06T12:20:13.791" v="14" actId="478"/>
          <ac:grpSpMkLst>
            <pc:docMk/>
            <pc:sldMk cId="4079371063" sldId="515"/>
            <ac:grpSpMk id="8" creationId="{A4F71604-895C-4AF3-ABAF-60E2CAC77B87}"/>
          </ac:grpSpMkLst>
        </pc:grpChg>
        <pc:grpChg chg="del">
          <ac:chgData name="Chris Droussiotis" userId="66921b89f68d3868" providerId="LiveId" clId="{AA072268-FCB7-4CAC-939A-9F2D74AAFA3D}" dt="2021-02-06T12:20:15.890" v="15" actId="478"/>
          <ac:grpSpMkLst>
            <pc:docMk/>
            <pc:sldMk cId="4079371063" sldId="515"/>
            <ac:grpSpMk id="11" creationId="{00D77A56-B58B-4541-AF67-91657E601FDF}"/>
          </ac:grpSpMkLst>
        </pc:grpChg>
        <pc:inkChg chg="del">
          <ac:chgData name="Chris Droussiotis" userId="66921b89f68d3868" providerId="LiveId" clId="{AA072268-FCB7-4CAC-939A-9F2D74AAFA3D}" dt="2021-02-06T12:19:53.456" v="9" actId="478"/>
          <ac:inkMkLst>
            <pc:docMk/>
            <pc:sldMk cId="4079371063" sldId="515"/>
            <ac:inkMk id="3" creationId="{4AF6F562-0DCF-43D6-86C7-2A32DFD15A74}"/>
          </ac:inkMkLst>
        </pc:inkChg>
        <pc:inkChg chg="del">
          <ac:chgData name="Chris Droussiotis" userId="66921b89f68d3868" providerId="LiveId" clId="{AA072268-FCB7-4CAC-939A-9F2D74AAFA3D}" dt="2021-02-06T12:19:58.308" v="11" actId="478"/>
          <ac:inkMkLst>
            <pc:docMk/>
            <pc:sldMk cId="4079371063" sldId="515"/>
            <ac:inkMk id="12" creationId="{23FAB8E6-FF99-4AFA-BFAB-EB0D7C8F75CB}"/>
          </ac:inkMkLst>
        </pc:inkChg>
        <pc:inkChg chg="del">
          <ac:chgData name="Chris Droussiotis" userId="66921b89f68d3868" providerId="LiveId" clId="{AA072268-FCB7-4CAC-939A-9F2D74AAFA3D}" dt="2021-02-06T12:19:56.148" v="10" actId="478"/>
          <ac:inkMkLst>
            <pc:docMk/>
            <pc:sldMk cId="4079371063" sldId="515"/>
            <ac:inkMk id="13" creationId="{58675640-8004-4072-AEF3-445BDB1BC02A}"/>
          </ac:inkMkLst>
        </pc:inkChg>
        <pc:inkChg chg="del">
          <ac:chgData name="Chris Droussiotis" userId="66921b89f68d3868" providerId="LiveId" clId="{AA072268-FCB7-4CAC-939A-9F2D74AAFA3D}" dt="2021-02-06T12:20:01.347" v="12" actId="478"/>
          <ac:inkMkLst>
            <pc:docMk/>
            <pc:sldMk cId="4079371063" sldId="515"/>
            <ac:inkMk id="14" creationId="{EFE2A3B2-AFEB-4B7A-B045-730EBCD6BF84}"/>
          </ac:inkMkLst>
        </pc:inkChg>
        <pc:inkChg chg="del">
          <ac:chgData name="Chris Droussiotis" userId="66921b89f68d3868" providerId="LiveId" clId="{AA072268-FCB7-4CAC-939A-9F2D74AAFA3D}" dt="2021-02-06T12:20:11.575" v="13" actId="478"/>
          <ac:inkMkLst>
            <pc:docMk/>
            <pc:sldMk cId="4079371063" sldId="515"/>
            <ac:inkMk id="15" creationId="{C914CB60-140B-4566-950F-C4A87061A1BC}"/>
          </ac:inkMkLst>
        </pc:inkChg>
        <pc:inkChg chg="del">
          <ac:chgData name="Chris Droussiotis" userId="66921b89f68d3868" providerId="LiveId" clId="{AA072268-FCB7-4CAC-939A-9F2D74AAFA3D}" dt="2021-02-06T12:20:18.778" v="16" actId="478"/>
          <ac:inkMkLst>
            <pc:docMk/>
            <pc:sldMk cId="4079371063" sldId="515"/>
            <ac:inkMk id="16" creationId="{DB1F5784-7048-4478-A9F4-4685294BD02C}"/>
          </ac:inkMkLst>
        </pc:inkChg>
      </pc:sldChg>
      <pc:sldChg chg="del">
        <pc:chgData name="Chris Droussiotis" userId="66921b89f68d3868" providerId="LiveId" clId="{AA072268-FCB7-4CAC-939A-9F2D74AAFA3D}" dt="2021-02-06T12:43:58.443" v="41" actId="47"/>
        <pc:sldMkLst>
          <pc:docMk/>
          <pc:sldMk cId="798516426" sldId="519"/>
        </pc:sldMkLst>
      </pc:sldChg>
      <pc:sldChg chg="modSp mod">
        <pc:chgData name="Chris Droussiotis" userId="66921b89f68d3868" providerId="LiveId" clId="{AA072268-FCB7-4CAC-939A-9F2D74AAFA3D}" dt="2021-02-06T14:48:05.184" v="455" actId="6549"/>
        <pc:sldMkLst>
          <pc:docMk/>
          <pc:sldMk cId="1993145142" sldId="520"/>
        </pc:sldMkLst>
        <pc:spChg chg="mod">
          <ac:chgData name="Chris Droussiotis" userId="66921b89f68d3868" providerId="LiveId" clId="{AA072268-FCB7-4CAC-939A-9F2D74AAFA3D}" dt="2021-02-06T14:48:05.184" v="455" actId="6549"/>
          <ac:spMkLst>
            <pc:docMk/>
            <pc:sldMk cId="1993145142" sldId="520"/>
            <ac:spMk id="6" creationId="{00000000-0000-0000-0000-000000000000}"/>
          </ac:spMkLst>
        </pc:spChg>
      </pc:sldChg>
      <pc:sldChg chg="modSp mod">
        <pc:chgData name="Chris Droussiotis" userId="66921b89f68d3868" providerId="LiveId" clId="{AA072268-FCB7-4CAC-939A-9F2D74AAFA3D}" dt="2021-02-06T12:27:59.846" v="33" actId="20577"/>
        <pc:sldMkLst>
          <pc:docMk/>
          <pc:sldMk cId="3941319880" sldId="569"/>
        </pc:sldMkLst>
        <pc:spChg chg="mod">
          <ac:chgData name="Chris Droussiotis" userId="66921b89f68d3868" providerId="LiveId" clId="{AA072268-FCB7-4CAC-939A-9F2D74AAFA3D}" dt="2021-02-06T12:27:59.846" v="33" actId="20577"/>
          <ac:spMkLst>
            <pc:docMk/>
            <pc:sldMk cId="3941319880" sldId="569"/>
            <ac:spMk id="6" creationId="{00000000-0000-0000-0000-000000000000}"/>
          </ac:spMkLst>
        </pc:spChg>
      </pc:sldChg>
      <pc:sldChg chg="modSp mod">
        <pc:chgData name="Chris Droussiotis" userId="66921b89f68d3868" providerId="LiveId" clId="{AA072268-FCB7-4CAC-939A-9F2D74AAFA3D}" dt="2021-02-06T14:03:05.167" v="307" actId="20577"/>
        <pc:sldMkLst>
          <pc:docMk/>
          <pc:sldMk cId="1471816301" sldId="576"/>
        </pc:sldMkLst>
        <pc:spChg chg="mod">
          <ac:chgData name="Chris Droussiotis" userId="66921b89f68d3868" providerId="LiveId" clId="{AA072268-FCB7-4CAC-939A-9F2D74AAFA3D}" dt="2021-02-06T14:03:05.167" v="307" actId="20577"/>
          <ac:spMkLst>
            <pc:docMk/>
            <pc:sldMk cId="1471816301" sldId="576"/>
            <ac:spMk id="6" creationId="{00000000-0000-0000-0000-000000000000}"/>
          </ac:spMkLst>
        </pc:spChg>
      </pc:sldChg>
      <pc:sldChg chg="modSp mod">
        <pc:chgData name="Chris Droussiotis" userId="66921b89f68d3868" providerId="LiveId" clId="{AA072268-FCB7-4CAC-939A-9F2D74AAFA3D}" dt="2021-02-06T14:32:52.379" v="333" actId="6549"/>
        <pc:sldMkLst>
          <pc:docMk/>
          <pc:sldMk cId="3673866396" sldId="580"/>
        </pc:sldMkLst>
        <pc:spChg chg="mod">
          <ac:chgData name="Chris Droussiotis" userId="66921b89f68d3868" providerId="LiveId" clId="{AA072268-FCB7-4CAC-939A-9F2D74AAFA3D}" dt="2021-02-06T14:32:52.379" v="333" actId="6549"/>
          <ac:spMkLst>
            <pc:docMk/>
            <pc:sldMk cId="3673866396" sldId="580"/>
            <ac:spMk id="3" creationId="{00000000-0000-0000-0000-000000000000}"/>
          </ac:spMkLst>
        </pc:spChg>
      </pc:sldChg>
      <pc:sldChg chg="modSp mod">
        <pc:chgData name="Chris Droussiotis" userId="66921b89f68d3868" providerId="LiveId" clId="{AA072268-FCB7-4CAC-939A-9F2D74AAFA3D}" dt="2021-02-08T15:43:59.383" v="842" actId="27636"/>
        <pc:sldMkLst>
          <pc:docMk/>
          <pc:sldMk cId="626527839" sldId="586"/>
        </pc:sldMkLst>
        <pc:spChg chg="mod">
          <ac:chgData name="Chris Droussiotis" userId="66921b89f68d3868" providerId="LiveId" clId="{AA072268-FCB7-4CAC-939A-9F2D74AAFA3D}" dt="2021-02-08T15:43:59.383" v="842" actId="27636"/>
          <ac:spMkLst>
            <pc:docMk/>
            <pc:sldMk cId="626527839" sldId="586"/>
            <ac:spMk id="6" creationId="{00000000-0000-0000-0000-000000000000}"/>
          </ac:spMkLst>
        </pc:spChg>
      </pc:sldChg>
      <pc:sldChg chg="modSp mod">
        <pc:chgData name="Chris Droussiotis" userId="66921b89f68d3868" providerId="LiveId" clId="{AA072268-FCB7-4CAC-939A-9F2D74AAFA3D}" dt="2021-02-06T14:52:19.253" v="456" actId="20577"/>
        <pc:sldMkLst>
          <pc:docMk/>
          <pc:sldMk cId="2109810734" sldId="588"/>
        </pc:sldMkLst>
        <pc:spChg chg="mod">
          <ac:chgData name="Chris Droussiotis" userId="66921b89f68d3868" providerId="LiveId" clId="{AA072268-FCB7-4CAC-939A-9F2D74AAFA3D}" dt="2021-02-06T14:52:19.253" v="456" actId="20577"/>
          <ac:spMkLst>
            <pc:docMk/>
            <pc:sldMk cId="2109810734" sldId="588"/>
            <ac:spMk id="3" creationId="{00000000-0000-0000-0000-000000000000}"/>
          </ac:spMkLst>
        </pc:spChg>
      </pc:sldChg>
      <pc:sldChg chg="modSp mod">
        <pc:chgData name="Chris Droussiotis" userId="66921b89f68d3868" providerId="LiveId" clId="{AA072268-FCB7-4CAC-939A-9F2D74AAFA3D}" dt="2021-02-06T14:42:28.507" v="454" actId="6549"/>
        <pc:sldMkLst>
          <pc:docMk/>
          <pc:sldMk cId="705321504" sldId="591"/>
        </pc:sldMkLst>
        <pc:spChg chg="mod">
          <ac:chgData name="Chris Droussiotis" userId="66921b89f68d3868" providerId="LiveId" clId="{AA072268-FCB7-4CAC-939A-9F2D74AAFA3D}" dt="2021-02-06T14:42:28.507" v="454" actId="6549"/>
          <ac:spMkLst>
            <pc:docMk/>
            <pc:sldMk cId="705321504" sldId="591"/>
            <ac:spMk id="3" creationId="{00000000-0000-0000-0000-000000000000}"/>
          </ac:spMkLst>
        </pc:spChg>
      </pc:sldChg>
      <pc:sldChg chg="delSp mod">
        <pc:chgData name="Chris Droussiotis" userId="66921b89f68d3868" providerId="LiveId" clId="{AA072268-FCB7-4CAC-939A-9F2D74AAFA3D}" dt="2021-02-08T12:56:38.508" v="676" actId="478"/>
        <pc:sldMkLst>
          <pc:docMk/>
          <pc:sldMk cId="1491316370" sldId="606"/>
        </pc:sldMkLst>
        <pc:spChg chg="del">
          <ac:chgData name="Chris Droussiotis" userId="66921b89f68d3868" providerId="LiveId" clId="{AA072268-FCB7-4CAC-939A-9F2D74AAFA3D}" dt="2021-02-08T12:56:38.508" v="676" actId="478"/>
          <ac:spMkLst>
            <pc:docMk/>
            <pc:sldMk cId="1491316370" sldId="606"/>
            <ac:spMk id="10" creationId="{F1960E15-4D0A-4714-A609-8F8CC4AA4687}"/>
          </ac:spMkLst>
        </pc:spChg>
      </pc:sldChg>
      <pc:sldChg chg="delSp mod">
        <pc:chgData name="Chris Droussiotis" userId="66921b89f68d3868" providerId="LiveId" clId="{AA072268-FCB7-4CAC-939A-9F2D74AAFA3D}" dt="2021-02-08T13:03:25.904" v="677" actId="478"/>
        <pc:sldMkLst>
          <pc:docMk/>
          <pc:sldMk cId="3908705391" sldId="607"/>
        </pc:sldMkLst>
        <pc:spChg chg="del">
          <ac:chgData name="Chris Droussiotis" userId="66921b89f68d3868" providerId="LiveId" clId="{AA072268-FCB7-4CAC-939A-9F2D74AAFA3D}" dt="2021-02-08T13:03:25.904" v="677" actId="478"/>
          <ac:spMkLst>
            <pc:docMk/>
            <pc:sldMk cId="3908705391" sldId="607"/>
            <ac:spMk id="10" creationId="{52460424-6CF0-4043-8EFA-5A67E50FF131}"/>
          </ac:spMkLst>
        </pc:spChg>
      </pc:sldChg>
      <pc:sldChg chg="modSp mod">
        <pc:chgData name="Chris Droussiotis" userId="66921b89f68d3868" providerId="LiveId" clId="{AA072268-FCB7-4CAC-939A-9F2D74AAFA3D}" dt="2021-02-06T13:26:13.898" v="70" actId="20577"/>
        <pc:sldMkLst>
          <pc:docMk/>
          <pc:sldMk cId="2877758557" sldId="608"/>
        </pc:sldMkLst>
        <pc:spChg chg="mod">
          <ac:chgData name="Chris Droussiotis" userId="66921b89f68d3868" providerId="LiveId" clId="{AA072268-FCB7-4CAC-939A-9F2D74AAFA3D}" dt="2021-02-06T13:26:13.898" v="70" actId="20577"/>
          <ac:spMkLst>
            <pc:docMk/>
            <pc:sldMk cId="2877758557" sldId="608"/>
            <ac:spMk id="3" creationId="{00000000-0000-0000-0000-000000000000}"/>
          </ac:spMkLst>
        </pc:spChg>
      </pc:sldChg>
      <pc:sldChg chg="modSp mod">
        <pc:chgData name="Chris Droussiotis" userId="66921b89f68d3868" providerId="LiveId" clId="{AA072268-FCB7-4CAC-939A-9F2D74AAFA3D}" dt="2021-02-06T12:20:42.021" v="17" actId="6549"/>
        <pc:sldMkLst>
          <pc:docMk/>
          <pc:sldMk cId="3387773836" sldId="609"/>
        </pc:sldMkLst>
        <pc:spChg chg="mod">
          <ac:chgData name="Chris Droussiotis" userId="66921b89f68d3868" providerId="LiveId" clId="{AA072268-FCB7-4CAC-939A-9F2D74AAFA3D}" dt="2021-02-06T12:20:42.021" v="17" actId="6549"/>
          <ac:spMkLst>
            <pc:docMk/>
            <pc:sldMk cId="3387773836" sldId="609"/>
            <ac:spMk id="6" creationId="{00000000-0000-0000-0000-000000000000}"/>
          </ac:spMkLst>
        </pc:spChg>
      </pc:sldChg>
      <pc:sldChg chg="modSp mod">
        <pc:chgData name="Chris Droussiotis" userId="66921b89f68d3868" providerId="LiveId" clId="{AA072268-FCB7-4CAC-939A-9F2D74AAFA3D}" dt="2021-02-06T12:21:18.784" v="18" actId="20577"/>
        <pc:sldMkLst>
          <pc:docMk/>
          <pc:sldMk cId="3711451863" sldId="610"/>
        </pc:sldMkLst>
        <pc:spChg chg="mod">
          <ac:chgData name="Chris Droussiotis" userId="66921b89f68d3868" providerId="LiveId" clId="{AA072268-FCB7-4CAC-939A-9F2D74AAFA3D}" dt="2021-02-06T12:21:18.784" v="18" actId="20577"/>
          <ac:spMkLst>
            <pc:docMk/>
            <pc:sldMk cId="3711451863" sldId="610"/>
            <ac:spMk id="6" creationId="{00000000-0000-0000-0000-000000000000}"/>
          </ac:spMkLst>
        </pc:spChg>
      </pc:sldChg>
      <pc:sldChg chg="modSp mod">
        <pc:chgData name="Chris Droussiotis" userId="66921b89f68d3868" providerId="LiveId" clId="{AA072268-FCB7-4CAC-939A-9F2D74AAFA3D}" dt="2021-02-06T12:21:37.820" v="19" actId="6549"/>
        <pc:sldMkLst>
          <pc:docMk/>
          <pc:sldMk cId="2982646497" sldId="611"/>
        </pc:sldMkLst>
        <pc:spChg chg="mod">
          <ac:chgData name="Chris Droussiotis" userId="66921b89f68d3868" providerId="LiveId" clId="{AA072268-FCB7-4CAC-939A-9F2D74AAFA3D}" dt="2021-02-06T12:21:37.820" v="19" actId="6549"/>
          <ac:spMkLst>
            <pc:docMk/>
            <pc:sldMk cId="2982646497" sldId="611"/>
            <ac:spMk id="6" creationId="{00000000-0000-0000-0000-000000000000}"/>
          </ac:spMkLst>
        </pc:spChg>
      </pc:sldChg>
      <pc:sldChg chg="modSp mod">
        <pc:chgData name="Chris Droussiotis" userId="66921b89f68d3868" providerId="LiveId" clId="{AA072268-FCB7-4CAC-939A-9F2D74AAFA3D}" dt="2021-02-06T12:22:10.989" v="21" actId="6549"/>
        <pc:sldMkLst>
          <pc:docMk/>
          <pc:sldMk cId="21753733" sldId="612"/>
        </pc:sldMkLst>
        <pc:spChg chg="mod">
          <ac:chgData name="Chris Droussiotis" userId="66921b89f68d3868" providerId="LiveId" clId="{AA072268-FCB7-4CAC-939A-9F2D74AAFA3D}" dt="2021-02-06T12:22:10.989" v="21" actId="6549"/>
          <ac:spMkLst>
            <pc:docMk/>
            <pc:sldMk cId="21753733" sldId="612"/>
            <ac:spMk id="39939" creationId="{00000000-0000-0000-0000-000000000000}"/>
          </ac:spMkLst>
        </pc:spChg>
      </pc:sldChg>
      <pc:sldChg chg="del">
        <pc:chgData name="Chris Droussiotis" userId="66921b89f68d3868" providerId="LiveId" clId="{AA072268-FCB7-4CAC-939A-9F2D74AAFA3D}" dt="2021-02-06T12:22:00.009" v="20" actId="47"/>
        <pc:sldMkLst>
          <pc:docMk/>
          <pc:sldMk cId="1951341646" sldId="612"/>
        </pc:sldMkLst>
      </pc:sldChg>
      <pc:sldChg chg="modSp mod">
        <pc:chgData name="Chris Droussiotis" userId="66921b89f68d3868" providerId="LiveId" clId="{AA072268-FCB7-4CAC-939A-9F2D74AAFA3D}" dt="2021-02-06T12:23:46.993" v="26" actId="6549"/>
        <pc:sldMkLst>
          <pc:docMk/>
          <pc:sldMk cId="3543794680" sldId="614"/>
        </pc:sldMkLst>
        <pc:spChg chg="mod">
          <ac:chgData name="Chris Droussiotis" userId="66921b89f68d3868" providerId="LiveId" clId="{AA072268-FCB7-4CAC-939A-9F2D74AAFA3D}" dt="2021-02-06T12:23:46.993" v="26" actId="6549"/>
          <ac:spMkLst>
            <pc:docMk/>
            <pc:sldMk cId="3543794680" sldId="614"/>
            <ac:spMk id="6" creationId="{00000000-0000-0000-0000-000000000000}"/>
          </ac:spMkLst>
        </pc:spChg>
      </pc:sldChg>
      <pc:sldChg chg="modSp mod">
        <pc:chgData name="Chris Droussiotis" userId="66921b89f68d3868" providerId="LiveId" clId="{AA072268-FCB7-4CAC-939A-9F2D74AAFA3D}" dt="2021-02-06T12:25:03.138" v="27" actId="20577"/>
        <pc:sldMkLst>
          <pc:docMk/>
          <pc:sldMk cId="421793579" sldId="615"/>
        </pc:sldMkLst>
        <pc:spChg chg="mod">
          <ac:chgData name="Chris Droussiotis" userId="66921b89f68d3868" providerId="LiveId" clId="{AA072268-FCB7-4CAC-939A-9F2D74AAFA3D}" dt="2021-02-06T12:25:03.138" v="27" actId="20577"/>
          <ac:spMkLst>
            <pc:docMk/>
            <pc:sldMk cId="421793579" sldId="615"/>
            <ac:spMk id="6" creationId="{00000000-0000-0000-0000-000000000000}"/>
          </ac:spMkLst>
        </pc:spChg>
      </pc:sldChg>
      <pc:sldChg chg="modSp mod">
        <pc:chgData name="Chris Droussiotis" userId="66921b89f68d3868" providerId="LiveId" clId="{AA072268-FCB7-4CAC-939A-9F2D74AAFA3D}" dt="2021-02-06T12:25:27.458" v="28" actId="20577"/>
        <pc:sldMkLst>
          <pc:docMk/>
          <pc:sldMk cId="1568881088" sldId="616"/>
        </pc:sldMkLst>
        <pc:spChg chg="mod">
          <ac:chgData name="Chris Droussiotis" userId="66921b89f68d3868" providerId="LiveId" clId="{AA072268-FCB7-4CAC-939A-9F2D74AAFA3D}" dt="2021-02-06T12:25:27.458" v="28" actId="20577"/>
          <ac:spMkLst>
            <pc:docMk/>
            <pc:sldMk cId="1568881088" sldId="616"/>
            <ac:spMk id="3" creationId="{00000000-0000-0000-0000-000000000000}"/>
          </ac:spMkLst>
        </pc:spChg>
      </pc:sldChg>
      <pc:sldChg chg="modSp mod">
        <pc:chgData name="Chris Droussiotis" userId="66921b89f68d3868" providerId="LiveId" clId="{AA072268-FCB7-4CAC-939A-9F2D74AAFA3D}" dt="2021-02-06T12:25:41.682" v="29" actId="20577"/>
        <pc:sldMkLst>
          <pc:docMk/>
          <pc:sldMk cId="2124608598" sldId="617"/>
        </pc:sldMkLst>
        <pc:spChg chg="mod">
          <ac:chgData name="Chris Droussiotis" userId="66921b89f68d3868" providerId="LiveId" clId="{AA072268-FCB7-4CAC-939A-9F2D74AAFA3D}" dt="2021-02-06T12:25:41.682" v="29" actId="20577"/>
          <ac:spMkLst>
            <pc:docMk/>
            <pc:sldMk cId="2124608598" sldId="617"/>
            <ac:spMk id="3" creationId="{00000000-0000-0000-0000-000000000000}"/>
          </ac:spMkLst>
        </pc:spChg>
      </pc:sldChg>
      <pc:sldChg chg="modSp mod">
        <pc:chgData name="Chris Droussiotis" userId="66921b89f68d3868" providerId="LiveId" clId="{AA072268-FCB7-4CAC-939A-9F2D74AAFA3D}" dt="2021-02-06T12:26:21.525" v="30" actId="20577"/>
        <pc:sldMkLst>
          <pc:docMk/>
          <pc:sldMk cId="2047726920" sldId="618"/>
        </pc:sldMkLst>
        <pc:spChg chg="mod">
          <ac:chgData name="Chris Droussiotis" userId="66921b89f68d3868" providerId="LiveId" clId="{AA072268-FCB7-4CAC-939A-9F2D74AAFA3D}" dt="2021-02-06T12:26:21.525" v="30" actId="20577"/>
          <ac:spMkLst>
            <pc:docMk/>
            <pc:sldMk cId="2047726920" sldId="618"/>
            <ac:spMk id="6" creationId="{00000000-0000-0000-0000-000000000000}"/>
          </ac:spMkLst>
        </pc:spChg>
      </pc:sldChg>
      <pc:sldChg chg="modSp mod">
        <pc:chgData name="Chris Droussiotis" userId="66921b89f68d3868" providerId="LiveId" clId="{AA072268-FCB7-4CAC-939A-9F2D74AAFA3D}" dt="2021-02-06T14:03:58.108" v="308" actId="1076"/>
        <pc:sldMkLst>
          <pc:docMk/>
          <pc:sldMk cId="951371739" sldId="619"/>
        </pc:sldMkLst>
        <pc:spChg chg="mod">
          <ac:chgData name="Chris Droussiotis" userId="66921b89f68d3868" providerId="LiveId" clId="{AA072268-FCB7-4CAC-939A-9F2D74AAFA3D}" dt="2021-02-06T14:03:58.108" v="308" actId="1076"/>
          <ac:spMkLst>
            <pc:docMk/>
            <pc:sldMk cId="951371739" sldId="619"/>
            <ac:spMk id="119811" creationId="{00000000-0000-0000-0000-000000000000}"/>
          </ac:spMkLst>
        </pc:spChg>
      </pc:sldChg>
      <pc:sldChg chg="modSp mod">
        <pc:chgData name="Chris Droussiotis" userId="66921b89f68d3868" providerId="LiveId" clId="{AA072268-FCB7-4CAC-939A-9F2D74AAFA3D}" dt="2021-02-06T14:08:46.124" v="330" actId="20577"/>
        <pc:sldMkLst>
          <pc:docMk/>
          <pc:sldMk cId="3971993484" sldId="621"/>
        </pc:sldMkLst>
        <pc:spChg chg="mod">
          <ac:chgData name="Chris Droussiotis" userId="66921b89f68d3868" providerId="LiveId" clId="{AA072268-FCB7-4CAC-939A-9F2D74AAFA3D}" dt="2021-02-06T14:08:46.124" v="330" actId="20577"/>
          <ac:spMkLst>
            <pc:docMk/>
            <pc:sldMk cId="3971993484" sldId="621"/>
            <ac:spMk id="6" creationId="{00000000-0000-0000-0000-000000000000}"/>
          </ac:spMkLst>
        </pc:spChg>
      </pc:sldChg>
      <pc:sldChg chg="modSp mod">
        <pc:chgData name="Chris Droussiotis" userId="66921b89f68d3868" providerId="LiveId" clId="{AA072268-FCB7-4CAC-939A-9F2D74AAFA3D}" dt="2021-02-06T12:28:41.750" v="35" actId="20577"/>
        <pc:sldMkLst>
          <pc:docMk/>
          <pc:sldMk cId="1160310394" sldId="622"/>
        </pc:sldMkLst>
        <pc:spChg chg="mod">
          <ac:chgData name="Chris Droussiotis" userId="66921b89f68d3868" providerId="LiveId" clId="{AA072268-FCB7-4CAC-939A-9F2D74AAFA3D}" dt="2021-02-06T12:28:41.750" v="35" actId="20577"/>
          <ac:spMkLst>
            <pc:docMk/>
            <pc:sldMk cId="1160310394" sldId="622"/>
            <ac:spMk id="125955" creationId="{00000000-0000-0000-0000-000000000000}"/>
          </ac:spMkLst>
        </pc:spChg>
      </pc:sldChg>
      <pc:sldChg chg="modSp mod">
        <pc:chgData name="Chris Droussiotis" userId="66921b89f68d3868" providerId="LiveId" clId="{AA072268-FCB7-4CAC-939A-9F2D74AAFA3D}" dt="2021-02-06T12:29:05.517" v="36" actId="20577"/>
        <pc:sldMkLst>
          <pc:docMk/>
          <pc:sldMk cId="1275216588" sldId="623"/>
        </pc:sldMkLst>
        <pc:spChg chg="mod">
          <ac:chgData name="Chris Droussiotis" userId="66921b89f68d3868" providerId="LiveId" clId="{AA072268-FCB7-4CAC-939A-9F2D74AAFA3D}" dt="2021-02-06T12:29:05.517" v="36" actId="20577"/>
          <ac:spMkLst>
            <pc:docMk/>
            <pc:sldMk cId="1275216588" sldId="623"/>
            <ac:spMk id="6" creationId="{00000000-0000-0000-0000-000000000000}"/>
          </ac:spMkLst>
        </pc:spChg>
      </pc:sldChg>
      <pc:sldChg chg="modSp del mod">
        <pc:chgData name="Chris Droussiotis" userId="66921b89f68d3868" providerId="LiveId" clId="{AA072268-FCB7-4CAC-939A-9F2D74AAFA3D}" dt="2021-02-08T12:53:36.652" v="666" actId="47"/>
        <pc:sldMkLst>
          <pc:docMk/>
          <pc:sldMk cId="3927259141" sldId="625"/>
        </pc:sldMkLst>
        <pc:spChg chg="mod">
          <ac:chgData name="Chris Droussiotis" userId="66921b89f68d3868" providerId="LiveId" clId="{AA072268-FCB7-4CAC-939A-9F2D74AAFA3D}" dt="2021-02-06T12:42:39.719" v="38" actId="20577"/>
          <ac:spMkLst>
            <pc:docMk/>
            <pc:sldMk cId="3927259141" sldId="625"/>
            <ac:spMk id="17411" creationId="{00000000-0000-0000-0000-000000000000}"/>
          </ac:spMkLst>
        </pc:spChg>
      </pc:sldChg>
      <pc:sldChg chg="modSp mod">
        <pc:chgData name="Chris Droussiotis" userId="66921b89f68d3868" providerId="LiveId" clId="{AA072268-FCB7-4CAC-939A-9F2D74AAFA3D}" dt="2021-02-08T12:54:01.207" v="668" actId="14100"/>
        <pc:sldMkLst>
          <pc:docMk/>
          <pc:sldMk cId="2758193157" sldId="626"/>
        </pc:sldMkLst>
        <pc:spChg chg="mod">
          <ac:chgData name="Chris Droussiotis" userId="66921b89f68d3868" providerId="LiveId" clId="{AA072268-FCB7-4CAC-939A-9F2D74AAFA3D}" dt="2021-02-08T12:54:01.207" v="668" actId="14100"/>
          <ac:spMkLst>
            <pc:docMk/>
            <pc:sldMk cId="2758193157" sldId="626"/>
            <ac:spMk id="50179" creationId="{00000000-0000-0000-0000-000000000000}"/>
          </ac:spMkLst>
        </pc:spChg>
      </pc:sldChg>
      <pc:sldChg chg="delSp modSp mod">
        <pc:chgData name="Chris Droussiotis" userId="66921b89f68d3868" providerId="LiveId" clId="{AA072268-FCB7-4CAC-939A-9F2D74AAFA3D}" dt="2021-02-08T15:37:51.694" v="840" actId="20577"/>
        <pc:sldMkLst>
          <pc:docMk/>
          <pc:sldMk cId="492718789" sldId="628"/>
        </pc:sldMkLst>
        <pc:spChg chg="mod">
          <ac:chgData name="Chris Droussiotis" userId="66921b89f68d3868" providerId="LiveId" clId="{AA072268-FCB7-4CAC-939A-9F2D74AAFA3D}" dt="2021-02-08T15:37:51.694" v="840" actId="20577"/>
          <ac:spMkLst>
            <pc:docMk/>
            <pc:sldMk cId="492718789" sldId="628"/>
            <ac:spMk id="3" creationId="{00000000-0000-0000-0000-000000000000}"/>
          </ac:spMkLst>
        </pc:spChg>
        <pc:spChg chg="del mod">
          <ac:chgData name="Chris Droussiotis" userId="66921b89f68d3868" providerId="LiveId" clId="{AA072268-FCB7-4CAC-939A-9F2D74AAFA3D}" dt="2021-02-06T12:44:26.390" v="44"/>
          <ac:spMkLst>
            <pc:docMk/>
            <pc:sldMk cId="492718789" sldId="628"/>
            <ac:spMk id="5" creationId="{00000000-0000-0000-0000-000000000000}"/>
          </ac:spMkLst>
        </pc:spChg>
      </pc:sldChg>
      <pc:sldChg chg="modSp mod">
        <pc:chgData name="Chris Droussiotis" userId="66921b89f68d3868" providerId="LiveId" clId="{AA072268-FCB7-4CAC-939A-9F2D74AAFA3D}" dt="2021-02-06T12:44:52.573" v="45" actId="20577"/>
        <pc:sldMkLst>
          <pc:docMk/>
          <pc:sldMk cId="1805058409" sldId="629"/>
        </pc:sldMkLst>
        <pc:spChg chg="mod">
          <ac:chgData name="Chris Droussiotis" userId="66921b89f68d3868" providerId="LiveId" clId="{AA072268-FCB7-4CAC-939A-9F2D74AAFA3D}" dt="2021-02-06T12:44:52.573" v="45" actId="20577"/>
          <ac:spMkLst>
            <pc:docMk/>
            <pc:sldMk cId="1805058409" sldId="629"/>
            <ac:spMk id="3" creationId="{00000000-0000-0000-0000-000000000000}"/>
          </ac:spMkLst>
        </pc:spChg>
      </pc:sldChg>
      <pc:sldChg chg="modSp mod">
        <pc:chgData name="Chris Droussiotis" userId="66921b89f68d3868" providerId="LiveId" clId="{AA072268-FCB7-4CAC-939A-9F2D74AAFA3D}" dt="2021-02-06T12:45:11.350" v="46" actId="20577"/>
        <pc:sldMkLst>
          <pc:docMk/>
          <pc:sldMk cId="1289379648" sldId="630"/>
        </pc:sldMkLst>
        <pc:spChg chg="mod">
          <ac:chgData name="Chris Droussiotis" userId="66921b89f68d3868" providerId="LiveId" clId="{AA072268-FCB7-4CAC-939A-9F2D74AAFA3D}" dt="2021-02-06T12:45:11.350" v="46" actId="20577"/>
          <ac:spMkLst>
            <pc:docMk/>
            <pc:sldMk cId="1289379648" sldId="630"/>
            <ac:spMk id="3" creationId="{00000000-0000-0000-0000-000000000000}"/>
          </ac:spMkLst>
        </pc:spChg>
      </pc:sldChg>
      <pc:sldChg chg="modSp mod">
        <pc:chgData name="Chris Droussiotis" userId="66921b89f68d3868" providerId="LiveId" clId="{AA072268-FCB7-4CAC-939A-9F2D74AAFA3D}" dt="2021-02-08T13:25:21.592" v="710" actId="313"/>
        <pc:sldMkLst>
          <pc:docMk/>
          <pc:sldMk cId="1032779158" sldId="631"/>
        </pc:sldMkLst>
        <pc:spChg chg="mod">
          <ac:chgData name="Chris Droussiotis" userId="66921b89f68d3868" providerId="LiveId" clId="{AA072268-FCB7-4CAC-939A-9F2D74AAFA3D}" dt="2021-02-08T12:47:58.084" v="649" actId="255"/>
          <ac:spMkLst>
            <pc:docMk/>
            <pc:sldMk cId="1032779158" sldId="631"/>
            <ac:spMk id="3" creationId="{00000000-0000-0000-0000-000000000000}"/>
          </ac:spMkLst>
        </pc:spChg>
        <pc:spChg chg="mod">
          <ac:chgData name="Chris Droussiotis" userId="66921b89f68d3868" providerId="LiveId" clId="{AA072268-FCB7-4CAC-939A-9F2D74AAFA3D}" dt="2021-02-08T13:25:21.592" v="710" actId="313"/>
          <ac:spMkLst>
            <pc:docMk/>
            <pc:sldMk cId="1032779158" sldId="631"/>
            <ac:spMk id="10242" creationId="{00000000-0000-0000-0000-000000000000}"/>
          </ac:spMkLst>
        </pc:spChg>
      </pc:sldChg>
      <pc:sldChg chg="modSp mod">
        <pc:chgData name="Chris Droussiotis" userId="66921b89f68d3868" providerId="LiveId" clId="{AA072268-FCB7-4CAC-939A-9F2D74AAFA3D}" dt="2021-02-08T12:54:43.143" v="674" actId="5793"/>
        <pc:sldMkLst>
          <pc:docMk/>
          <pc:sldMk cId="1297633222" sldId="632"/>
        </pc:sldMkLst>
        <pc:spChg chg="mod">
          <ac:chgData name="Chris Droussiotis" userId="66921b89f68d3868" providerId="LiveId" clId="{AA072268-FCB7-4CAC-939A-9F2D74AAFA3D}" dt="2021-02-08T12:54:43.143" v="674" actId="5793"/>
          <ac:spMkLst>
            <pc:docMk/>
            <pc:sldMk cId="1297633222" sldId="632"/>
            <ac:spMk id="6" creationId="{00000000-0000-0000-0000-000000000000}"/>
          </ac:spMkLst>
        </pc:spChg>
      </pc:sldChg>
      <pc:sldChg chg="modSp mod">
        <pc:chgData name="Chris Droussiotis" userId="66921b89f68d3868" providerId="LiveId" clId="{AA072268-FCB7-4CAC-939A-9F2D74AAFA3D}" dt="2021-02-08T13:05:34.774" v="688" actId="207"/>
        <pc:sldMkLst>
          <pc:docMk/>
          <pc:sldMk cId="229937229" sldId="633"/>
        </pc:sldMkLst>
        <pc:spChg chg="mod">
          <ac:chgData name="Chris Droussiotis" userId="66921b89f68d3868" providerId="LiveId" clId="{AA072268-FCB7-4CAC-939A-9F2D74AAFA3D}" dt="2021-02-08T13:05:05.220" v="682" actId="27636"/>
          <ac:spMkLst>
            <pc:docMk/>
            <pc:sldMk cId="229937229" sldId="633"/>
            <ac:spMk id="2" creationId="{E2439901-496D-4634-AA22-187149709182}"/>
          </ac:spMkLst>
        </pc:spChg>
        <pc:spChg chg="mod">
          <ac:chgData name="Chris Droussiotis" userId="66921b89f68d3868" providerId="LiveId" clId="{AA072268-FCB7-4CAC-939A-9F2D74AAFA3D}" dt="2021-02-08T13:05:34.774" v="688" actId="207"/>
          <ac:spMkLst>
            <pc:docMk/>
            <pc:sldMk cId="229937229" sldId="633"/>
            <ac:spMk id="3" creationId="{1D7A26EE-62E7-4274-92C9-109B43AAA6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12F7D-91DB-4FBC-809B-E82F1D4B24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0F14405-41B3-48D6-ABAC-109FDE4872A7}">
      <dgm:prSet/>
      <dgm:spPr/>
      <dgm:t>
        <a:bodyPr/>
        <a:lstStyle/>
        <a:p>
          <a:r>
            <a:rPr lang="en-US"/>
            <a:t>Present Value – The amount an investment is worth today. </a:t>
          </a:r>
        </a:p>
      </dgm:t>
    </dgm:pt>
    <dgm:pt modelId="{92792318-8F3B-48C0-8F73-7A216EEC5C67}" type="parTrans" cxnId="{F5F3CE6E-8369-48DB-9951-C462BA12DEF5}">
      <dgm:prSet/>
      <dgm:spPr/>
      <dgm:t>
        <a:bodyPr/>
        <a:lstStyle/>
        <a:p>
          <a:endParaRPr lang="en-US"/>
        </a:p>
      </dgm:t>
    </dgm:pt>
    <dgm:pt modelId="{141EF4C4-A3F0-430E-A3C2-F09729F0DB60}" type="sibTrans" cxnId="{F5F3CE6E-8369-48DB-9951-C462BA12DEF5}">
      <dgm:prSet/>
      <dgm:spPr/>
      <dgm:t>
        <a:bodyPr/>
        <a:lstStyle/>
        <a:p>
          <a:endParaRPr lang="en-US"/>
        </a:p>
      </dgm:t>
    </dgm:pt>
    <dgm:pt modelId="{35B065E9-166D-41F2-B7B2-060BD46101DA}">
      <dgm:prSet/>
      <dgm:spPr/>
      <dgm:t>
        <a:bodyPr/>
        <a:lstStyle/>
        <a:p>
          <a:r>
            <a:rPr lang="en-US"/>
            <a:t>Future Value – The amount an investment is worth after one or more periods. </a:t>
          </a:r>
        </a:p>
      </dgm:t>
    </dgm:pt>
    <dgm:pt modelId="{9A860B53-CDA9-4496-B3FA-D0114D43F64B}" type="parTrans" cxnId="{9A6998B5-6370-4D9B-9B6D-F8B94184AED2}">
      <dgm:prSet/>
      <dgm:spPr/>
      <dgm:t>
        <a:bodyPr/>
        <a:lstStyle/>
        <a:p>
          <a:endParaRPr lang="en-US"/>
        </a:p>
      </dgm:t>
    </dgm:pt>
    <dgm:pt modelId="{0024307C-6305-437F-ACF8-44EB360BE70B}" type="sibTrans" cxnId="{9A6998B5-6370-4D9B-9B6D-F8B94184AED2}">
      <dgm:prSet/>
      <dgm:spPr/>
      <dgm:t>
        <a:bodyPr/>
        <a:lstStyle/>
        <a:p>
          <a:endParaRPr lang="en-US"/>
        </a:p>
      </dgm:t>
    </dgm:pt>
    <dgm:pt modelId="{ABB38C70-BEF5-4970-A645-DAF95B02AEB6}">
      <dgm:prSet/>
      <dgm:spPr/>
      <dgm:t>
        <a:bodyPr/>
        <a:lstStyle/>
        <a:p>
          <a:r>
            <a:rPr lang="en-US"/>
            <a:t>Interest rate – “exchange rate” between money today and money tomorrow</a:t>
          </a:r>
        </a:p>
      </dgm:t>
    </dgm:pt>
    <dgm:pt modelId="{5A9D970F-1202-483B-9CCA-EAED1B837FB9}" type="parTrans" cxnId="{44CC4AE9-A04B-458D-A963-364A2135C776}">
      <dgm:prSet/>
      <dgm:spPr/>
      <dgm:t>
        <a:bodyPr/>
        <a:lstStyle/>
        <a:p>
          <a:endParaRPr lang="en-US"/>
        </a:p>
      </dgm:t>
    </dgm:pt>
    <dgm:pt modelId="{B8699486-7B74-4252-A928-2281C6083839}" type="sibTrans" cxnId="{44CC4AE9-A04B-458D-A963-364A2135C776}">
      <dgm:prSet/>
      <dgm:spPr/>
      <dgm:t>
        <a:bodyPr/>
        <a:lstStyle/>
        <a:p>
          <a:endParaRPr lang="en-US"/>
        </a:p>
      </dgm:t>
    </dgm:pt>
    <dgm:pt modelId="{2BF3DD5F-E3F4-41A1-A374-B32AEF80D95A}">
      <dgm:prSet/>
      <dgm:spPr/>
      <dgm:t>
        <a:bodyPr/>
        <a:lstStyle/>
        <a:p>
          <a:r>
            <a:rPr lang="en-US"/>
            <a:t>Discount rate</a:t>
          </a:r>
        </a:p>
      </dgm:t>
    </dgm:pt>
    <dgm:pt modelId="{19584EC6-7B6C-4819-A216-F5CD27541875}" type="parTrans" cxnId="{75930127-EC53-4509-A1BB-4992A7AE47F0}">
      <dgm:prSet/>
      <dgm:spPr/>
      <dgm:t>
        <a:bodyPr/>
        <a:lstStyle/>
        <a:p>
          <a:endParaRPr lang="en-US"/>
        </a:p>
      </dgm:t>
    </dgm:pt>
    <dgm:pt modelId="{B7EBE85F-410C-4A5A-8C0E-6FB978A75778}" type="sibTrans" cxnId="{75930127-EC53-4509-A1BB-4992A7AE47F0}">
      <dgm:prSet/>
      <dgm:spPr/>
      <dgm:t>
        <a:bodyPr/>
        <a:lstStyle/>
        <a:p>
          <a:endParaRPr lang="en-US"/>
        </a:p>
      </dgm:t>
    </dgm:pt>
    <dgm:pt modelId="{B0701CCA-E327-4F72-BE2D-D5BEE9CB6B45}">
      <dgm:prSet/>
      <dgm:spPr/>
      <dgm:t>
        <a:bodyPr/>
        <a:lstStyle/>
        <a:p>
          <a:r>
            <a:rPr lang="en-US"/>
            <a:t>Cost of capital</a:t>
          </a:r>
        </a:p>
      </dgm:t>
    </dgm:pt>
    <dgm:pt modelId="{DF20CAFE-29B4-4DE3-9C1B-C8FD07150CA2}" type="parTrans" cxnId="{FACF514A-87E1-4BD4-B1A7-90FC019C9639}">
      <dgm:prSet/>
      <dgm:spPr/>
      <dgm:t>
        <a:bodyPr/>
        <a:lstStyle/>
        <a:p>
          <a:endParaRPr lang="en-US"/>
        </a:p>
      </dgm:t>
    </dgm:pt>
    <dgm:pt modelId="{B5E0D703-A062-4761-9860-15AC8EDEED06}" type="sibTrans" cxnId="{FACF514A-87E1-4BD4-B1A7-90FC019C9639}">
      <dgm:prSet/>
      <dgm:spPr/>
      <dgm:t>
        <a:bodyPr/>
        <a:lstStyle/>
        <a:p>
          <a:endParaRPr lang="en-US"/>
        </a:p>
      </dgm:t>
    </dgm:pt>
    <dgm:pt modelId="{C8670064-82FA-4413-977E-8E7A88321911}">
      <dgm:prSet/>
      <dgm:spPr/>
      <dgm:t>
        <a:bodyPr/>
        <a:lstStyle/>
        <a:p>
          <a:r>
            <a:rPr lang="en-US"/>
            <a:t>Opportunity cost of capital</a:t>
          </a:r>
        </a:p>
      </dgm:t>
    </dgm:pt>
    <dgm:pt modelId="{DFEE569A-E095-4761-897A-55C3A84EE987}" type="parTrans" cxnId="{A4E51618-BCC9-4FD8-9093-DB2F44F5D330}">
      <dgm:prSet/>
      <dgm:spPr/>
      <dgm:t>
        <a:bodyPr/>
        <a:lstStyle/>
        <a:p>
          <a:endParaRPr lang="en-US"/>
        </a:p>
      </dgm:t>
    </dgm:pt>
    <dgm:pt modelId="{71CA1578-8944-45F4-9E9A-70F7B24700FB}" type="sibTrans" cxnId="{A4E51618-BCC9-4FD8-9093-DB2F44F5D330}">
      <dgm:prSet/>
      <dgm:spPr/>
      <dgm:t>
        <a:bodyPr/>
        <a:lstStyle/>
        <a:p>
          <a:endParaRPr lang="en-US"/>
        </a:p>
      </dgm:t>
    </dgm:pt>
    <dgm:pt modelId="{3387F66F-8B24-4538-B505-F3DAF1EE8C59}">
      <dgm:prSet/>
      <dgm:spPr/>
      <dgm:t>
        <a:bodyPr/>
        <a:lstStyle/>
        <a:p>
          <a:r>
            <a:rPr lang="en-US"/>
            <a:t>Required return</a:t>
          </a:r>
        </a:p>
      </dgm:t>
    </dgm:pt>
    <dgm:pt modelId="{4F7EA40E-6CDE-4F95-9958-C78F2F2EF9F2}" type="parTrans" cxnId="{72A5A5F8-FBCE-4B35-8E69-1F533E2E3CAA}">
      <dgm:prSet/>
      <dgm:spPr/>
      <dgm:t>
        <a:bodyPr/>
        <a:lstStyle/>
        <a:p>
          <a:endParaRPr lang="en-US"/>
        </a:p>
      </dgm:t>
    </dgm:pt>
    <dgm:pt modelId="{16D61ACD-2923-4E35-AB4F-21BA20CA40C5}" type="sibTrans" cxnId="{72A5A5F8-FBCE-4B35-8E69-1F533E2E3CAA}">
      <dgm:prSet/>
      <dgm:spPr/>
      <dgm:t>
        <a:bodyPr/>
        <a:lstStyle/>
        <a:p>
          <a:endParaRPr lang="en-US"/>
        </a:p>
      </dgm:t>
    </dgm:pt>
    <dgm:pt modelId="{70CF83E7-F996-4F9C-9E62-1A17D07BCA06}" type="pres">
      <dgm:prSet presAssocID="{60F12F7D-91DB-4FBC-809B-E82F1D4B24E7}" presName="linear" presStyleCnt="0">
        <dgm:presLayoutVars>
          <dgm:animLvl val="lvl"/>
          <dgm:resizeHandles val="exact"/>
        </dgm:presLayoutVars>
      </dgm:prSet>
      <dgm:spPr/>
    </dgm:pt>
    <dgm:pt modelId="{EE3B84B4-03A7-40FD-8283-8665FA20F91F}" type="pres">
      <dgm:prSet presAssocID="{90F14405-41B3-48D6-ABAC-109FDE4872A7}" presName="parentText" presStyleLbl="node1" presStyleIdx="0" presStyleCnt="3">
        <dgm:presLayoutVars>
          <dgm:chMax val="0"/>
          <dgm:bulletEnabled val="1"/>
        </dgm:presLayoutVars>
      </dgm:prSet>
      <dgm:spPr/>
    </dgm:pt>
    <dgm:pt modelId="{793EDEDC-B061-41C8-AAF4-2E321CEBDBBB}" type="pres">
      <dgm:prSet presAssocID="{141EF4C4-A3F0-430E-A3C2-F09729F0DB60}" presName="spacer" presStyleCnt="0"/>
      <dgm:spPr/>
    </dgm:pt>
    <dgm:pt modelId="{D7E1946F-B7A3-4140-8457-618FEC7F60AD}" type="pres">
      <dgm:prSet presAssocID="{35B065E9-166D-41F2-B7B2-060BD46101DA}" presName="parentText" presStyleLbl="node1" presStyleIdx="1" presStyleCnt="3">
        <dgm:presLayoutVars>
          <dgm:chMax val="0"/>
          <dgm:bulletEnabled val="1"/>
        </dgm:presLayoutVars>
      </dgm:prSet>
      <dgm:spPr/>
    </dgm:pt>
    <dgm:pt modelId="{360A2A93-D643-4FA7-A85A-764F45AB99B2}" type="pres">
      <dgm:prSet presAssocID="{0024307C-6305-437F-ACF8-44EB360BE70B}" presName="spacer" presStyleCnt="0"/>
      <dgm:spPr/>
    </dgm:pt>
    <dgm:pt modelId="{47947891-7D83-4927-8C65-39771FEA119A}" type="pres">
      <dgm:prSet presAssocID="{ABB38C70-BEF5-4970-A645-DAF95B02AEB6}" presName="parentText" presStyleLbl="node1" presStyleIdx="2" presStyleCnt="3">
        <dgm:presLayoutVars>
          <dgm:chMax val="0"/>
          <dgm:bulletEnabled val="1"/>
        </dgm:presLayoutVars>
      </dgm:prSet>
      <dgm:spPr/>
    </dgm:pt>
    <dgm:pt modelId="{3C7B877C-5001-46C2-8BC0-5D6326ABCA16}" type="pres">
      <dgm:prSet presAssocID="{ABB38C70-BEF5-4970-A645-DAF95B02AEB6}" presName="childText" presStyleLbl="revTx" presStyleIdx="0" presStyleCnt="1">
        <dgm:presLayoutVars>
          <dgm:bulletEnabled val="1"/>
        </dgm:presLayoutVars>
      </dgm:prSet>
      <dgm:spPr/>
    </dgm:pt>
  </dgm:ptLst>
  <dgm:cxnLst>
    <dgm:cxn modelId="{A4E51618-BCC9-4FD8-9093-DB2F44F5D330}" srcId="{ABB38C70-BEF5-4970-A645-DAF95B02AEB6}" destId="{C8670064-82FA-4413-977E-8E7A88321911}" srcOrd="2" destOrd="0" parTransId="{DFEE569A-E095-4761-897A-55C3A84EE987}" sibTransId="{71CA1578-8944-45F4-9E9A-70F7B24700FB}"/>
    <dgm:cxn modelId="{D30D7219-7FC7-465A-BF3C-325E7D581DF0}" type="presOf" srcId="{B0701CCA-E327-4F72-BE2D-D5BEE9CB6B45}" destId="{3C7B877C-5001-46C2-8BC0-5D6326ABCA16}" srcOrd="0" destOrd="1" presId="urn:microsoft.com/office/officeart/2005/8/layout/vList2"/>
    <dgm:cxn modelId="{75930127-EC53-4509-A1BB-4992A7AE47F0}" srcId="{ABB38C70-BEF5-4970-A645-DAF95B02AEB6}" destId="{2BF3DD5F-E3F4-41A1-A374-B32AEF80D95A}" srcOrd="0" destOrd="0" parTransId="{19584EC6-7B6C-4819-A216-F5CD27541875}" sibTransId="{B7EBE85F-410C-4A5A-8C0E-6FB978A75778}"/>
    <dgm:cxn modelId="{C6D16C2F-7BA5-4DD8-B64E-930638D042B5}" type="presOf" srcId="{3387F66F-8B24-4538-B505-F3DAF1EE8C59}" destId="{3C7B877C-5001-46C2-8BC0-5D6326ABCA16}" srcOrd="0" destOrd="3" presId="urn:microsoft.com/office/officeart/2005/8/layout/vList2"/>
    <dgm:cxn modelId="{FACF514A-87E1-4BD4-B1A7-90FC019C9639}" srcId="{ABB38C70-BEF5-4970-A645-DAF95B02AEB6}" destId="{B0701CCA-E327-4F72-BE2D-D5BEE9CB6B45}" srcOrd="1" destOrd="0" parTransId="{DF20CAFE-29B4-4DE3-9C1B-C8FD07150CA2}" sibTransId="{B5E0D703-A062-4761-9860-15AC8EDEED06}"/>
    <dgm:cxn modelId="{2D07F44D-099E-4E50-8F63-5F522CCF94B0}" type="presOf" srcId="{60F12F7D-91DB-4FBC-809B-E82F1D4B24E7}" destId="{70CF83E7-F996-4F9C-9E62-1A17D07BCA06}" srcOrd="0" destOrd="0" presId="urn:microsoft.com/office/officeart/2005/8/layout/vList2"/>
    <dgm:cxn modelId="{F5F3CE6E-8369-48DB-9951-C462BA12DEF5}" srcId="{60F12F7D-91DB-4FBC-809B-E82F1D4B24E7}" destId="{90F14405-41B3-48D6-ABAC-109FDE4872A7}" srcOrd="0" destOrd="0" parTransId="{92792318-8F3B-48C0-8F73-7A216EEC5C67}" sibTransId="{141EF4C4-A3F0-430E-A3C2-F09729F0DB60}"/>
    <dgm:cxn modelId="{EC03D973-B980-4F63-B15B-4F2B5605F279}" type="presOf" srcId="{35B065E9-166D-41F2-B7B2-060BD46101DA}" destId="{D7E1946F-B7A3-4140-8457-618FEC7F60AD}" srcOrd="0" destOrd="0" presId="urn:microsoft.com/office/officeart/2005/8/layout/vList2"/>
    <dgm:cxn modelId="{9A6998B5-6370-4D9B-9B6D-F8B94184AED2}" srcId="{60F12F7D-91DB-4FBC-809B-E82F1D4B24E7}" destId="{35B065E9-166D-41F2-B7B2-060BD46101DA}" srcOrd="1" destOrd="0" parTransId="{9A860B53-CDA9-4496-B3FA-D0114D43F64B}" sibTransId="{0024307C-6305-437F-ACF8-44EB360BE70B}"/>
    <dgm:cxn modelId="{4D3638D0-C1F7-44C2-9F74-853A7BE71ADE}" type="presOf" srcId="{90F14405-41B3-48D6-ABAC-109FDE4872A7}" destId="{EE3B84B4-03A7-40FD-8283-8665FA20F91F}" srcOrd="0" destOrd="0" presId="urn:microsoft.com/office/officeart/2005/8/layout/vList2"/>
    <dgm:cxn modelId="{90D2F9D1-538B-4032-B1B5-0380EB7BA5A1}" type="presOf" srcId="{ABB38C70-BEF5-4970-A645-DAF95B02AEB6}" destId="{47947891-7D83-4927-8C65-39771FEA119A}" srcOrd="0" destOrd="0" presId="urn:microsoft.com/office/officeart/2005/8/layout/vList2"/>
    <dgm:cxn modelId="{F33537D4-DC1A-433C-91A2-0B9D5CFD07E7}" type="presOf" srcId="{2BF3DD5F-E3F4-41A1-A374-B32AEF80D95A}" destId="{3C7B877C-5001-46C2-8BC0-5D6326ABCA16}" srcOrd="0" destOrd="0" presId="urn:microsoft.com/office/officeart/2005/8/layout/vList2"/>
    <dgm:cxn modelId="{594275E8-9F56-41C7-88C7-6C0ED6EC13DF}" type="presOf" srcId="{C8670064-82FA-4413-977E-8E7A88321911}" destId="{3C7B877C-5001-46C2-8BC0-5D6326ABCA16}" srcOrd="0" destOrd="2" presId="urn:microsoft.com/office/officeart/2005/8/layout/vList2"/>
    <dgm:cxn modelId="{44CC4AE9-A04B-458D-A963-364A2135C776}" srcId="{60F12F7D-91DB-4FBC-809B-E82F1D4B24E7}" destId="{ABB38C70-BEF5-4970-A645-DAF95B02AEB6}" srcOrd="2" destOrd="0" parTransId="{5A9D970F-1202-483B-9CCA-EAED1B837FB9}" sibTransId="{B8699486-7B74-4252-A928-2281C6083839}"/>
    <dgm:cxn modelId="{72A5A5F8-FBCE-4B35-8E69-1F533E2E3CAA}" srcId="{ABB38C70-BEF5-4970-A645-DAF95B02AEB6}" destId="{3387F66F-8B24-4538-B505-F3DAF1EE8C59}" srcOrd="3" destOrd="0" parTransId="{4F7EA40E-6CDE-4F95-9958-C78F2F2EF9F2}" sibTransId="{16D61ACD-2923-4E35-AB4F-21BA20CA40C5}"/>
    <dgm:cxn modelId="{D8075DDC-6252-41A0-8DEE-8A50908D9E49}" type="presParOf" srcId="{70CF83E7-F996-4F9C-9E62-1A17D07BCA06}" destId="{EE3B84B4-03A7-40FD-8283-8665FA20F91F}" srcOrd="0" destOrd="0" presId="urn:microsoft.com/office/officeart/2005/8/layout/vList2"/>
    <dgm:cxn modelId="{1295FA99-1D09-4B11-A58D-204254229F66}" type="presParOf" srcId="{70CF83E7-F996-4F9C-9E62-1A17D07BCA06}" destId="{793EDEDC-B061-41C8-AAF4-2E321CEBDBBB}" srcOrd="1" destOrd="0" presId="urn:microsoft.com/office/officeart/2005/8/layout/vList2"/>
    <dgm:cxn modelId="{B3D8C0C4-70B9-4453-8049-B210C630ABD4}" type="presParOf" srcId="{70CF83E7-F996-4F9C-9E62-1A17D07BCA06}" destId="{D7E1946F-B7A3-4140-8457-618FEC7F60AD}" srcOrd="2" destOrd="0" presId="urn:microsoft.com/office/officeart/2005/8/layout/vList2"/>
    <dgm:cxn modelId="{9F8CD667-8A53-40D7-BACF-1768D8BAC9A3}" type="presParOf" srcId="{70CF83E7-F996-4F9C-9E62-1A17D07BCA06}" destId="{360A2A93-D643-4FA7-A85A-764F45AB99B2}" srcOrd="3" destOrd="0" presId="urn:microsoft.com/office/officeart/2005/8/layout/vList2"/>
    <dgm:cxn modelId="{99ADC1EE-E088-4AD7-B0F7-46D0295E3EDF}" type="presParOf" srcId="{70CF83E7-F996-4F9C-9E62-1A17D07BCA06}" destId="{47947891-7D83-4927-8C65-39771FEA119A}" srcOrd="4" destOrd="0" presId="urn:microsoft.com/office/officeart/2005/8/layout/vList2"/>
    <dgm:cxn modelId="{081ED8C0-34AF-4AAA-8EF4-7F9B3418902A}" type="presParOf" srcId="{70CF83E7-F996-4F9C-9E62-1A17D07BCA06}" destId="{3C7B877C-5001-46C2-8BC0-5D6326ABCA1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B84B4-03A7-40FD-8283-8665FA20F91F}">
      <dsp:nvSpPr>
        <dsp:cNvPr id="0" name=""/>
        <dsp:cNvSpPr/>
      </dsp:nvSpPr>
      <dsp:spPr>
        <a:xfrm>
          <a:off x="0" y="352285"/>
          <a:ext cx="5641974" cy="9430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Present Value – The amount an investment is worth today. </a:t>
          </a:r>
        </a:p>
      </dsp:txBody>
      <dsp:txXfrm>
        <a:off x="46034" y="398319"/>
        <a:ext cx="5549906" cy="850952"/>
      </dsp:txXfrm>
    </dsp:sp>
    <dsp:sp modelId="{D7E1946F-B7A3-4140-8457-618FEC7F60AD}">
      <dsp:nvSpPr>
        <dsp:cNvPr id="0" name=""/>
        <dsp:cNvSpPr/>
      </dsp:nvSpPr>
      <dsp:spPr>
        <a:xfrm>
          <a:off x="0" y="1370185"/>
          <a:ext cx="5641974" cy="94302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Future Value – The amount an investment is worth after one or more periods. </a:t>
          </a:r>
        </a:p>
      </dsp:txBody>
      <dsp:txXfrm>
        <a:off x="46034" y="1416219"/>
        <a:ext cx="5549906" cy="850952"/>
      </dsp:txXfrm>
    </dsp:sp>
    <dsp:sp modelId="{47947891-7D83-4927-8C65-39771FEA119A}">
      <dsp:nvSpPr>
        <dsp:cNvPr id="0" name=""/>
        <dsp:cNvSpPr/>
      </dsp:nvSpPr>
      <dsp:spPr>
        <a:xfrm>
          <a:off x="0" y="2388085"/>
          <a:ext cx="5641974" cy="9430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Interest rate – “exchange rate” between money today and money tomorrow</a:t>
          </a:r>
        </a:p>
      </dsp:txBody>
      <dsp:txXfrm>
        <a:off x="46034" y="2434119"/>
        <a:ext cx="5549906" cy="850952"/>
      </dsp:txXfrm>
    </dsp:sp>
    <dsp:sp modelId="{3C7B877C-5001-46C2-8BC0-5D6326ABCA16}">
      <dsp:nvSpPr>
        <dsp:cNvPr id="0" name=""/>
        <dsp:cNvSpPr/>
      </dsp:nvSpPr>
      <dsp:spPr>
        <a:xfrm>
          <a:off x="0" y="3331105"/>
          <a:ext cx="5641974"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Discount rate</a:t>
          </a:r>
        </a:p>
        <a:p>
          <a:pPr marL="228600" lvl="1" indent="-228600" algn="l" defTabSz="889000">
            <a:lnSpc>
              <a:spcPct val="90000"/>
            </a:lnSpc>
            <a:spcBef>
              <a:spcPct val="0"/>
            </a:spcBef>
            <a:spcAft>
              <a:spcPct val="20000"/>
            </a:spcAft>
            <a:buChar char="•"/>
          </a:pPr>
          <a:r>
            <a:rPr lang="en-US" sz="2000" kern="1200"/>
            <a:t>Cost of capital</a:t>
          </a:r>
        </a:p>
        <a:p>
          <a:pPr marL="228600" lvl="1" indent="-228600" algn="l" defTabSz="889000">
            <a:lnSpc>
              <a:spcPct val="90000"/>
            </a:lnSpc>
            <a:spcBef>
              <a:spcPct val="0"/>
            </a:spcBef>
            <a:spcAft>
              <a:spcPct val="20000"/>
            </a:spcAft>
            <a:buChar char="•"/>
          </a:pPr>
          <a:r>
            <a:rPr lang="en-US" sz="2000" kern="1200"/>
            <a:t>Opportunity cost of capital</a:t>
          </a:r>
        </a:p>
        <a:p>
          <a:pPr marL="228600" lvl="1" indent="-228600" algn="l" defTabSz="889000">
            <a:lnSpc>
              <a:spcPct val="90000"/>
            </a:lnSpc>
            <a:spcBef>
              <a:spcPct val="0"/>
            </a:spcBef>
            <a:spcAft>
              <a:spcPct val="20000"/>
            </a:spcAft>
            <a:buChar char="•"/>
          </a:pPr>
          <a:r>
            <a:rPr lang="en-US" sz="2000" kern="1200"/>
            <a:t>Required return</a:t>
          </a:r>
        </a:p>
      </dsp:txBody>
      <dsp:txXfrm>
        <a:off x="0" y="3331105"/>
        <a:ext cx="5641974" cy="12378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16:43.921"/>
    </inkml:context>
    <inkml:brush xml:id="br0">
      <inkml:brushProperty name="width" value="0.1" units="cm"/>
      <inkml:brushProperty name="height" value="0.1" units="cm"/>
    </inkml:brush>
  </inkml:definitions>
  <inkml:trace contextRef="#ctx0" brushRef="#br0">0 2168 380 0 0,'372'-146'440'0'0,"66"-23"-124"0"0,58-25 164 0 0,51-16-452 0 0,0 10-28 0 0,-30 6-300 0 0,-6 4-80 0 0,-8 9-36 0 0,-29-1 104 0 0,-7 14 196 0 0,-8-1 112 0 0,-14 4-4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2-03T01:14:37.270"/>
    </inkml:context>
    <inkml:brush xml:id="br0">
      <inkml:brushProperty name="width" value="0.05" units="cm"/>
      <inkml:brushProperty name="height" value="0.05" units="cm"/>
    </inkml:brush>
  </inkml:definitions>
  <inkml:trace contextRef="#ctx0" brushRef="#br0">0 1104 256 0 0,'0'0'446'0'0,"0"0"13"0"0,0 0 28 0 0,0 0 79 0 0,0 0 220 0 0,0 0 281 0 0,0 0 258 0 0,0 0-132 0 0,0 0-87 0 0,0 0-330 0 0,0 0-409 0 0,0 0-486 0 0,7 0-295 0 0,267-8-405 0 0,132-26 819 0 0,278-57 374 0 0,-471 60-377 0 0,279-37 36 0 0,78-13-20 0 0,2461-312-344 0 0,24 118-4003 0 0,-1059 167 1386 0 0,-1566 94 2662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16:43.921"/>
    </inkml:context>
    <inkml:brush xml:id="br0">
      <inkml:brushProperty name="width" value="0.1" units="cm"/>
      <inkml:brushProperty name="height" value="0.1" units="cm"/>
    </inkml:brush>
  </inkml:definitions>
  <inkml:trace contextRef="#ctx0" brushRef="#br0">0 2168 380 0 0,'372'-146'440'0'0,"66"-23"-124"0"0,58-25 164 0 0,51-16-452 0 0,0 10-28 0 0,-30 6-300 0 0,-6 4-80 0 0,-8 9-36 0 0,-29-1 104 0 0,-7 14 196 0 0,-8-1 112 0 0,-14 4-4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1:59:38.539"/>
    </inkml:context>
    <inkml:brush xml:id="br0">
      <inkml:brushProperty name="width" value="0.1" units="cm"/>
      <inkml:brushProperty name="height" value="0.1" units="cm"/>
      <inkml:brushProperty name="color" value="#333333"/>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1:59:38.860"/>
    </inkml:context>
    <inkml:brush xml:id="br0">
      <inkml:brushProperty name="width" value="0.1" units="cm"/>
      <inkml:brushProperty name="height" value="0.1" units="cm"/>
      <inkml:brushProperty name="color" value="#333333"/>
      <inkml:brushProperty name="ignorePressure" value="1"/>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1:59:49.201"/>
    </inkml:context>
    <inkml:brush xml:id="br0">
      <inkml:brushProperty name="width" value="0.1" units="cm"/>
      <inkml:brushProperty name="height" value="0.1" units="cm"/>
      <inkml:brushProperty name="color" value="#333333"/>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2:09:32.248"/>
    </inkml:context>
    <inkml:brush xml:id="br0">
      <inkml:brushProperty name="width" value="0.1" units="cm"/>
      <inkml:brushProperty name="height" value="0.1" units="cm"/>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22:09:32.248"/>
    </inkml:context>
    <inkml:brush xml:id="br0">
      <inkml:brushProperty name="width" value="0.1" units="cm"/>
      <inkml:brushProperty name="height" value="0.1" units="cm"/>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8809D-6A78-414C-BF95-54CA0C55EA5E}"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90A05-D29E-4984-A1F9-F00759D43A06}" type="slidenum">
              <a:rPr lang="en-US" smtClean="0"/>
              <a:t>‹#›</a:t>
            </a:fld>
            <a:endParaRPr lang="en-US"/>
          </a:p>
        </p:txBody>
      </p:sp>
    </p:spTree>
    <p:extLst>
      <p:ext uri="{BB962C8B-B14F-4D97-AF65-F5344CB8AC3E}">
        <p14:creationId xmlns:p14="http://schemas.microsoft.com/office/powerpoint/2010/main" val="261520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E88D9-F527-41A2-8D2C-A308BD2EA100}" type="slidenum">
              <a:rPr lang="en-US"/>
              <a:pPr/>
              <a:t>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416425"/>
            <a:ext cx="5029200" cy="4183063"/>
          </a:xfrm>
        </p:spPr>
        <p:txBody>
          <a:bodyPr/>
          <a:lstStyle/>
          <a:p>
            <a:endParaRPr lang="en-US"/>
          </a:p>
        </p:txBody>
      </p:sp>
    </p:spTree>
    <p:extLst>
      <p:ext uri="{BB962C8B-B14F-4D97-AF65-F5344CB8AC3E}">
        <p14:creationId xmlns:p14="http://schemas.microsoft.com/office/powerpoint/2010/main" val="25268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13</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82142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14</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41567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15</a:t>
            </a:fld>
            <a:endParaRPr lang="en-US" dirty="0"/>
          </a:p>
        </p:txBody>
      </p:sp>
    </p:spTree>
    <p:extLst>
      <p:ext uri="{BB962C8B-B14F-4D97-AF65-F5344CB8AC3E}">
        <p14:creationId xmlns:p14="http://schemas.microsoft.com/office/powerpoint/2010/main" val="253689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16</a:t>
            </a:fld>
            <a:endParaRPr lang="en-US" dirty="0"/>
          </a:p>
        </p:txBody>
      </p:sp>
    </p:spTree>
    <p:extLst>
      <p:ext uri="{BB962C8B-B14F-4D97-AF65-F5344CB8AC3E}">
        <p14:creationId xmlns:p14="http://schemas.microsoft.com/office/powerpoint/2010/main" val="107637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17</a:t>
            </a:fld>
            <a:endParaRPr lang="en-US" dirty="0"/>
          </a:p>
        </p:txBody>
      </p:sp>
    </p:spTree>
    <p:extLst>
      <p:ext uri="{BB962C8B-B14F-4D97-AF65-F5344CB8AC3E}">
        <p14:creationId xmlns:p14="http://schemas.microsoft.com/office/powerpoint/2010/main" val="98415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18</a:t>
            </a:fld>
            <a:endParaRPr lang="en-US" dirty="0"/>
          </a:p>
        </p:txBody>
      </p:sp>
    </p:spTree>
    <p:extLst>
      <p:ext uri="{BB962C8B-B14F-4D97-AF65-F5344CB8AC3E}">
        <p14:creationId xmlns:p14="http://schemas.microsoft.com/office/powerpoint/2010/main" val="4062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19</a:t>
            </a:fld>
            <a:endParaRPr lang="en-US" dirty="0"/>
          </a:p>
        </p:txBody>
      </p:sp>
    </p:spTree>
    <p:extLst>
      <p:ext uri="{BB962C8B-B14F-4D97-AF65-F5344CB8AC3E}">
        <p14:creationId xmlns:p14="http://schemas.microsoft.com/office/powerpoint/2010/main" val="259557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20</a:t>
            </a:fld>
            <a:endParaRPr lang="en-US" dirty="0"/>
          </a:p>
        </p:txBody>
      </p:sp>
    </p:spTree>
    <p:extLst>
      <p:ext uri="{BB962C8B-B14F-4D97-AF65-F5344CB8AC3E}">
        <p14:creationId xmlns:p14="http://schemas.microsoft.com/office/powerpoint/2010/main" val="416196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21</a:t>
            </a:fld>
            <a:endParaRPr lang="en-US" dirty="0"/>
          </a:p>
        </p:txBody>
      </p:sp>
    </p:spTree>
    <p:extLst>
      <p:ext uri="{BB962C8B-B14F-4D97-AF65-F5344CB8AC3E}">
        <p14:creationId xmlns:p14="http://schemas.microsoft.com/office/powerpoint/2010/main" val="2994058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164E1743-6C45-4BC5-925C-3E94D831C406}" type="slidenum">
              <a:rPr lang="en-US"/>
              <a:pPr>
                <a:defRPr/>
              </a:pPr>
              <a:t>22</a:t>
            </a:fld>
            <a:endParaRPr lang="en-US" dirty="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73537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a:t>
            </a:fld>
            <a:endParaRPr lang="en-US" dirty="0"/>
          </a:p>
        </p:txBody>
      </p:sp>
    </p:spTree>
    <p:extLst>
      <p:ext uri="{BB962C8B-B14F-4D97-AF65-F5344CB8AC3E}">
        <p14:creationId xmlns:p14="http://schemas.microsoft.com/office/powerpoint/2010/main" val="1101345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FF97E-B6B2-4BDC-BFFA-2548ADBB5909}" type="slidenum">
              <a:rPr lang="en-US"/>
              <a:pPr/>
              <a:t>23</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74585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9EFCE03-B289-4AB0-965B-5B85D4CC1751}" type="slidenum">
              <a:rPr lang="en-US"/>
              <a:pPr>
                <a:defRPr/>
              </a:pPr>
              <a:t>24</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36424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9EFCE03-B289-4AB0-965B-5B85D4CC1751}" type="slidenum">
              <a:rPr lang="en-US"/>
              <a:pPr>
                <a:defRPr/>
              </a:pPr>
              <a:t>25</a:t>
            </a:fld>
            <a:endParaRPr lang="en-US" dirty="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986729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917595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27</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256866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28</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788352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29</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555397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30</a:t>
            </a:fld>
            <a:endParaRPr lang="en-US" dirty="0"/>
          </a:p>
        </p:txBody>
      </p:sp>
    </p:spTree>
    <p:extLst>
      <p:ext uri="{BB962C8B-B14F-4D97-AF65-F5344CB8AC3E}">
        <p14:creationId xmlns:p14="http://schemas.microsoft.com/office/powerpoint/2010/main" val="1272807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31</a:t>
            </a:fld>
            <a:endParaRPr lang="en-US" dirty="0"/>
          </a:p>
        </p:txBody>
      </p:sp>
    </p:spTree>
    <p:extLst>
      <p:ext uri="{BB962C8B-B14F-4D97-AF65-F5344CB8AC3E}">
        <p14:creationId xmlns:p14="http://schemas.microsoft.com/office/powerpoint/2010/main" val="2209392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32</a:t>
            </a:fld>
            <a:endParaRPr lang="en-US" dirty="0"/>
          </a:p>
        </p:txBody>
      </p:sp>
    </p:spTree>
    <p:extLst>
      <p:ext uri="{BB962C8B-B14F-4D97-AF65-F5344CB8AC3E}">
        <p14:creationId xmlns:p14="http://schemas.microsoft.com/office/powerpoint/2010/main" val="349220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a:t>
            </a:fld>
            <a:endParaRPr lang="en-US" dirty="0"/>
          </a:p>
        </p:txBody>
      </p:sp>
    </p:spTree>
    <p:extLst>
      <p:ext uri="{BB962C8B-B14F-4D97-AF65-F5344CB8AC3E}">
        <p14:creationId xmlns:p14="http://schemas.microsoft.com/office/powerpoint/2010/main" val="1534037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33</a:t>
            </a:fld>
            <a:endParaRPr lang="en-US" dirty="0"/>
          </a:p>
        </p:txBody>
      </p:sp>
    </p:spTree>
    <p:extLst>
      <p:ext uri="{BB962C8B-B14F-4D97-AF65-F5344CB8AC3E}">
        <p14:creationId xmlns:p14="http://schemas.microsoft.com/office/powerpoint/2010/main" val="119294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34</a:t>
            </a:fld>
            <a:endParaRPr lang="en-US" dirty="0"/>
          </a:p>
        </p:txBody>
      </p:sp>
    </p:spTree>
    <p:extLst>
      <p:ext uri="{BB962C8B-B14F-4D97-AF65-F5344CB8AC3E}">
        <p14:creationId xmlns:p14="http://schemas.microsoft.com/office/powerpoint/2010/main" val="1911517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35</a:t>
            </a:fld>
            <a:endParaRPr lang="en-US" dirty="0"/>
          </a:p>
        </p:txBody>
      </p:sp>
    </p:spTree>
    <p:extLst>
      <p:ext uri="{BB962C8B-B14F-4D97-AF65-F5344CB8AC3E}">
        <p14:creationId xmlns:p14="http://schemas.microsoft.com/office/powerpoint/2010/main" val="2155444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36</a:t>
            </a:fld>
            <a:endParaRPr lang="en-US" dirty="0"/>
          </a:p>
        </p:txBody>
      </p:sp>
    </p:spTree>
    <p:extLst>
      <p:ext uri="{BB962C8B-B14F-4D97-AF65-F5344CB8AC3E}">
        <p14:creationId xmlns:p14="http://schemas.microsoft.com/office/powerpoint/2010/main" val="4088594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37</a:t>
            </a:fld>
            <a:endParaRPr lang="en-US" dirty="0"/>
          </a:p>
        </p:txBody>
      </p:sp>
    </p:spTree>
    <p:extLst>
      <p:ext uri="{BB962C8B-B14F-4D97-AF65-F5344CB8AC3E}">
        <p14:creationId xmlns:p14="http://schemas.microsoft.com/office/powerpoint/2010/main" val="2581219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38</a:t>
            </a:fld>
            <a:endParaRPr lang="en-US" dirty="0"/>
          </a:p>
        </p:txBody>
      </p:sp>
    </p:spTree>
    <p:extLst>
      <p:ext uri="{BB962C8B-B14F-4D97-AF65-F5344CB8AC3E}">
        <p14:creationId xmlns:p14="http://schemas.microsoft.com/office/powerpoint/2010/main" val="263650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39</a:t>
            </a:fld>
            <a:endParaRPr lang="en-US" dirty="0"/>
          </a:p>
        </p:txBody>
      </p:sp>
    </p:spTree>
    <p:extLst>
      <p:ext uri="{BB962C8B-B14F-4D97-AF65-F5344CB8AC3E}">
        <p14:creationId xmlns:p14="http://schemas.microsoft.com/office/powerpoint/2010/main" val="1732657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40</a:t>
            </a:fld>
            <a:endParaRPr lang="en-US" dirty="0"/>
          </a:p>
        </p:txBody>
      </p:sp>
    </p:spTree>
    <p:extLst>
      <p:ext uri="{BB962C8B-B14F-4D97-AF65-F5344CB8AC3E}">
        <p14:creationId xmlns:p14="http://schemas.microsoft.com/office/powerpoint/2010/main" val="4231957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AFC99-0B5D-4088-874B-3841B3DF6EA6}" type="slidenum">
              <a:rPr lang="en-US"/>
              <a:pPr/>
              <a:t>41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575635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739B6-FB10-40CC-A73B-C9EAA3368AAC}" type="slidenum">
              <a:rPr lang="en-US"/>
              <a:pPr/>
              <a:t>42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415621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buNone/>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a:t>
            </a:fld>
            <a:endParaRPr lang="en-US" dirty="0"/>
          </a:p>
        </p:txBody>
      </p:sp>
    </p:spTree>
    <p:extLst>
      <p:ext uri="{BB962C8B-B14F-4D97-AF65-F5344CB8AC3E}">
        <p14:creationId xmlns:p14="http://schemas.microsoft.com/office/powerpoint/2010/main" val="754641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43</a:t>
            </a:fld>
            <a:endParaRPr lang="en-US" dirty="0"/>
          </a:p>
        </p:txBody>
      </p:sp>
    </p:spTree>
    <p:extLst>
      <p:ext uri="{BB962C8B-B14F-4D97-AF65-F5344CB8AC3E}">
        <p14:creationId xmlns:p14="http://schemas.microsoft.com/office/powerpoint/2010/main" val="2964409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AC75C-3C3D-4182-AF64-35587DF35461}" type="slidenum">
              <a:rPr lang="en-US"/>
              <a:pPr/>
              <a:t>44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28308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45</a:t>
            </a:fld>
            <a:endParaRPr lang="en-US" dirty="0"/>
          </a:p>
        </p:txBody>
      </p:sp>
    </p:spTree>
    <p:extLst>
      <p:ext uri="{BB962C8B-B14F-4D97-AF65-F5344CB8AC3E}">
        <p14:creationId xmlns:p14="http://schemas.microsoft.com/office/powerpoint/2010/main" val="3985915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47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93260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48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79667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49</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350234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50</a:t>
            </a:fld>
            <a:endParaRPr lang="en-US" dirty="0"/>
          </a:p>
        </p:txBody>
      </p:sp>
    </p:spTree>
    <p:extLst>
      <p:ext uri="{BB962C8B-B14F-4D97-AF65-F5344CB8AC3E}">
        <p14:creationId xmlns:p14="http://schemas.microsoft.com/office/powerpoint/2010/main" val="3491410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51</a:t>
            </a:fld>
            <a:endParaRPr lang="en-US" dirty="0"/>
          </a:p>
        </p:txBody>
      </p:sp>
    </p:spTree>
    <p:extLst>
      <p:ext uri="{BB962C8B-B14F-4D97-AF65-F5344CB8AC3E}">
        <p14:creationId xmlns:p14="http://schemas.microsoft.com/office/powerpoint/2010/main" val="3577515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52</a:t>
            </a:fld>
            <a:endParaRPr lang="en-US" dirty="0"/>
          </a:p>
        </p:txBody>
      </p:sp>
    </p:spTree>
    <p:extLst>
      <p:ext uri="{BB962C8B-B14F-4D97-AF65-F5344CB8AC3E}">
        <p14:creationId xmlns:p14="http://schemas.microsoft.com/office/powerpoint/2010/main" val="742985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53</a:t>
            </a:fld>
            <a:endParaRPr lang="en-US" dirty="0"/>
          </a:p>
        </p:txBody>
      </p:sp>
    </p:spTree>
    <p:extLst>
      <p:ext uri="{BB962C8B-B14F-4D97-AF65-F5344CB8AC3E}">
        <p14:creationId xmlns:p14="http://schemas.microsoft.com/office/powerpoint/2010/main" val="304507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54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682105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55</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817077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63E54-3240-437C-A871-6924D946E051}" type="slidenum">
              <a:rPr lang="en-US"/>
              <a:pPr/>
              <a:t>56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988445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57</a:t>
            </a:fld>
            <a:endParaRPr lang="en-US" dirty="0"/>
          </a:p>
        </p:txBody>
      </p:sp>
    </p:spTree>
    <p:extLst>
      <p:ext uri="{BB962C8B-B14F-4D97-AF65-F5344CB8AC3E}">
        <p14:creationId xmlns:p14="http://schemas.microsoft.com/office/powerpoint/2010/main" val="2921903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58</a:t>
            </a:fld>
            <a:endParaRPr lang="en-US" dirty="0"/>
          </a:p>
        </p:txBody>
      </p:sp>
    </p:spTree>
    <p:extLst>
      <p:ext uri="{BB962C8B-B14F-4D97-AF65-F5344CB8AC3E}">
        <p14:creationId xmlns:p14="http://schemas.microsoft.com/office/powerpoint/2010/main" val="2557308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59</a:t>
            </a:fld>
            <a:endParaRPr lang="en-US" dirty="0"/>
          </a:p>
        </p:txBody>
      </p:sp>
    </p:spTree>
    <p:extLst>
      <p:ext uri="{BB962C8B-B14F-4D97-AF65-F5344CB8AC3E}">
        <p14:creationId xmlns:p14="http://schemas.microsoft.com/office/powerpoint/2010/main" val="3455914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60</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120344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61</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098143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66</a:t>
            </a:fld>
            <a:endParaRPr lang="en-US" dirty="0"/>
          </a:p>
        </p:txBody>
      </p:sp>
    </p:spTree>
    <p:extLst>
      <p:ext uri="{BB962C8B-B14F-4D97-AF65-F5344CB8AC3E}">
        <p14:creationId xmlns:p14="http://schemas.microsoft.com/office/powerpoint/2010/main" val="11690561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4257C05E-184B-4D78-BC0F-241C483AA450}" type="slidenum">
              <a:rPr lang="en-US"/>
              <a:pPr>
                <a:defRPr/>
              </a:pPr>
              <a:t>67</a:t>
            </a:fld>
            <a:endParaRPr lang="en-US"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27242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9</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84191CA-B42A-4E1B-90E3-28D791669998}" type="slidenum">
              <a:rPr lang="en-US"/>
              <a:pPr>
                <a:defRPr/>
              </a:pPr>
              <a:t>68</a:t>
            </a:fld>
            <a:endParaRPr lang="en-US"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837432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84191CA-B42A-4E1B-90E3-28D791669998}" type="slidenum">
              <a:rPr lang="en-US"/>
              <a:pPr>
                <a:defRPr/>
              </a:pPr>
              <a:t>69</a:t>
            </a:fld>
            <a:endParaRPr lang="en-US"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100084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84191CA-B42A-4E1B-90E3-28D791669998}" type="slidenum">
              <a:rPr lang="en-US"/>
              <a:pPr>
                <a:defRPr/>
              </a:pPr>
              <a:t>72</a:t>
            </a:fld>
            <a:endParaRPr lang="en-US"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5435233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73</a:t>
            </a:fld>
            <a:endParaRPr lang="en-US" dirty="0"/>
          </a:p>
        </p:txBody>
      </p:sp>
    </p:spTree>
    <p:extLst>
      <p:ext uri="{BB962C8B-B14F-4D97-AF65-F5344CB8AC3E}">
        <p14:creationId xmlns:p14="http://schemas.microsoft.com/office/powerpoint/2010/main" val="2928201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74</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27301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75</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830959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76</a:t>
            </a:fld>
            <a:endParaRPr lang="en-US" dirty="0"/>
          </a:p>
        </p:txBody>
      </p:sp>
    </p:spTree>
    <p:extLst>
      <p:ext uri="{BB962C8B-B14F-4D97-AF65-F5344CB8AC3E}">
        <p14:creationId xmlns:p14="http://schemas.microsoft.com/office/powerpoint/2010/main" val="40676901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77</a:t>
            </a:fld>
            <a:endParaRPr lang="en-US" dirty="0"/>
          </a:p>
        </p:txBody>
      </p:sp>
    </p:spTree>
    <p:extLst>
      <p:ext uri="{BB962C8B-B14F-4D97-AF65-F5344CB8AC3E}">
        <p14:creationId xmlns:p14="http://schemas.microsoft.com/office/powerpoint/2010/main" val="3331063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78</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79</a:t>
            </a:fld>
            <a:endParaRPr lang="en-US"/>
          </a:p>
        </p:txBody>
      </p:sp>
    </p:spTree>
    <p:extLst>
      <p:ext uri="{BB962C8B-B14F-4D97-AF65-F5344CB8AC3E}">
        <p14:creationId xmlns:p14="http://schemas.microsoft.com/office/powerpoint/2010/main" val="367263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B45-2F07-4434-B41A-B00A81C83702}" type="slidenum">
              <a:rPr lang="en-US"/>
              <a:pPr/>
              <a:t>10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997145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80</a:t>
            </a:fld>
            <a:endParaRPr lang="en-US"/>
          </a:p>
        </p:txBody>
      </p:sp>
    </p:spTree>
    <p:extLst>
      <p:ext uri="{BB962C8B-B14F-4D97-AF65-F5344CB8AC3E}">
        <p14:creationId xmlns:p14="http://schemas.microsoft.com/office/powerpoint/2010/main" val="3129235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81</a:t>
            </a:fld>
            <a:endParaRPr lang="en-US" dirty="0"/>
          </a:p>
        </p:txBody>
      </p:sp>
    </p:spTree>
    <p:extLst>
      <p:ext uri="{BB962C8B-B14F-4D97-AF65-F5344CB8AC3E}">
        <p14:creationId xmlns:p14="http://schemas.microsoft.com/office/powerpoint/2010/main" val="4231317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82</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150752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83</a:t>
            </a:fld>
            <a:endParaRPr lang="en-US" dirty="0"/>
          </a:p>
        </p:txBody>
      </p:sp>
    </p:spTree>
    <p:extLst>
      <p:ext uri="{BB962C8B-B14F-4D97-AF65-F5344CB8AC3E}">
        <p14:creationId xmlns:p14="http://schemas.microsoft.com/office/powerpoint/2010/main" val="20853363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84</a:t>
            </a:fld>
            <a:endParaRPr lang="en-US" dirty="0"/>
          </a:p>
        </p:txBody>
      </p:sp>
    </p:spTree>
    <p:extLst>
      <p:ext uri="{BB962C8B-B14F-4D97-AF65-F5344CB8AC3E}">
        <p14:creationId xmlns:p14="http://schemas.microsoft.com/office/powerpoint/2010/main" val="2901594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85</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86</a:t>
            </a:fld>
            <a:endParaRPr lang="en-US" dirty="0"/>
          </a:p>
        </p:txBody>
      </p:sp>
    </p:spTree>
    <p:extLst>
      <p:ext uri="{BB962C8B-B14F-4D97-AF65-F5344CB8AC3E}">
        <p14:creationId xmlns:p14="http://schemas.microsoft.com/office/powerpoint/2010/main" val="75918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87</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4077561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88</a:t>
            </a:fld>
            <a:endParaRPr lang="en-US" dirty="0"/>
          </a:p>
        </p:txBody>
      </p:sp>
    </p:spTree>
    <p:extLst>
      <p:ext uri="{BB962C8B-B14F-4D97-AF65-F5344CB8AC3E}">
        <p14:creationId xmlns:p14="http://schemas.microsoft.com/office/powerpoint/2010/main" val="424477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9F053FF8-A853-408C-AA64-E14717B31C0B}" type="slidenum">
              <a:rPr lang="en-US"/>
              <a:pPr>
                <a:defRPr/>
              </a:pPr>
              <a:t>89</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32610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1C8F7-8EC5-4FB6-84E8-F6319235CA1E}" type="slidenum">
              <a:rPr lang="en-US"/>
              <a:pPr/>
              <a:t>11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1134464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90</a:t>
            </a:fld>
            <a:endParaRPr lang="en-US" dirty="0"/>
          </a:p>
        </p:txBody>
      </p:sp>
    </p:spTree>
    <p:extLst>
      <p:ext uri="{BB962C8B-B14F-4D97-AF65-F5344CB8AC3E}">
        <p14:creationId xmlns:p14="http://schemas.microsoft.com/office/powerpoint/2010/main" val="1039266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9F053FF8-A853-408C-AA64-E14717B31C0B}" type="slidenum">
              <a:rPr lang="en-US"/>
              <a:pPr>
                <a:defRPr/>
              </a:pPr>
              <a:t>91</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9855735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92</a:t>
            </a:fld>
            <a:endParaRPr lang="en-US" dirty="0"/>
          </a:p>
        </p:txBody>
      </p:sp>
    </p:spTree>
    <p:extLst>
      <p:ext uri="{BB962C8B-B14F-4D97-AF65-F5344CB8AC3E}">
        <p14:creationId xmlns:p14="http://schemas.microsoft.com/office/powerpoint/2010/main" val="37285300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93</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8016228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94</a:t>
            </a:fld>
            <a:endParaRPr lang="en-US" dirty="0"/>
          </a:p>
        </p:txBody>
      </p:sp>
    </p:spTree>
    <p:extLst>
      <p:ext uri="{BB962C8B-B14F-4D97-AF65-F5344CB8AC3E}">
        <p14:creationId xmlns:p14="http://schemas.microsoft.com/office/powerpoint/2010/main" val="21383152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95</a:t>
            </a:fld>
            <a:endParaRPr lang="en-US" dirty="0"/>
          </a:p>
        </p:txBody>
      </p:sp>
    </p:spTree>
    <p:extLst>
      <p:ext uri="{BB962C8B-B14F-4D97-AF65-F5344CB8AC3E}">
        <p14:creationId xmlns:p14="http://schemas.microsoft.com/office/powerpoint/2010/main" val="5097931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96</a:t>
            </a:fld>
            <a:endParaRPr lang="en-US" dirty="0"/>
          </a:p>
        </p:txBody>
      </p:sp>
    </p:spTree>
    <p:extLst>
      <p:ext uri="{BB962C8B-B14F-4D97-AF65-F5344CB8AC3E}">
        <p14:creationId xmlns:p14="http://schemas.microsoft.com/office/powerpoint/2010/main" val="11556538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97</a:t>
            </a:fld>
            <a:endParaRPr lang="en-US" dirty="0"/>
          </a:p>
        </p:txBody>
      </p:sp>
    </p:spTree>
    <p:extLst>
      <p:ext uri="{BB962C8B-B14F-4D97-AF65-F5344CB8AC3E}">
        <p14:creationId xmlns:p14="http://schemas.microsoft.com/office/powerpoint/2010/main" val="75039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90621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8E3702-859D-43ED-8A22-B89F29D9FF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2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E3702-859D-43ED-8A22-B89F29D9FF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398612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E3702-859D-43ED-8A22-B89F29D9FF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01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E3702-859D-43ED-8A22-B89F29D9FF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37491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E3702-859D-43ED-8A22-B89F29D9FF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58155-1FE1-4A86-8DF9-E953EBAE333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00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E3702-859D-43ED-8A22-B89F29D9FF90}"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338762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E3702-859D-43ED-8A22-B89F29D9FF90}"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362478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E3702-859D-43ED-8A22-B89F29D9FF90}"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1497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3702-859D-43ED-8A22-B89F29D9FF90}"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40956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E3702-859D-43ED-8A22-B89F29D9FF90}"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8155-1FE1-4A86-8DF9-E953EBAE333A}" type="slidenum">
              <a:rPr lang="en-US" smtClean="0"/>
              <a:t>‹#›</a:t>
            </a:fld>
            <a:endParaRPr lang="en-US"/>
          </a:p>
        </p:txBody>
      </p:sp>
    </p:spTree>
    <p:extLst>
      <p:ext uri="{BB962C8B-B14F-4D97-AF65-F5344CB8AC3E}">
        <p14:creationId xmlns:p14="http://schemas.microsoft.com/office/powerpoint/2010/main" val="11008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8E3702-859D-43ED-8A22-B89F29D9FF90}"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58155-1FE1-4A86-8DF9-E953EBAE333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05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8E3702-859D-43ED-8A22-B89F29D9FF90}" type="datetimeFigureOut">
              <a:rPr lang="en-US" smtClean="0"/>
              <a:t>2/8/2021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3858155-1FE1-4A86-8DF9-E953EBAE333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42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9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image" Target="../media/image500.png"/></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customXml" Target="../ink/ink7.xml"/><Relationship Id="rId4" Type="http://schemas.openxmlformats.org/officeDocument/2006/relationships/image" Target="../media/image6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A87B4-5812-478A-9794-1003DB7AA408}"/>
              </a:ext>
            </a:extLst>
          </p:cNvPr>
          <p:cNvSpPr>
            <a:spLocks noGrp="1"/>
          </p:cNvSpPr>
          <p:nvPr>
            <p:ph type="ctrTitle"/>
          </p:nvPr>
        </p:nvSpPr>
        <p:spPr>
          <a:xfrm>
            <a:off x="634276" y="640080"/>
            <a:ext cx="4208656" cy="3034857"/>
          </a:xfrm>
        </p:spPr>
        <p:txBody>
          <a:bodyPr anchor="b">
            <a:normAutofit/>
          </a:bodyPr>
          <a:lstStyle/>
          <a:p>
            <a:r>
              <a:rPr lang="en-US" sz="4400">
                <a:solidFill>
                  <a:srgbClr val="FFFFFF"/>
                </a:solidFill>
              </a:rPr>
              <a:t>Time Value of Money</a:t>
            </a:r>
          </a:p>
        </p:txBody>
      </p:sp>
      <p:sp>
        <p:nvSpPr>
          <p:cNvPr id="3" name="Subtitle 2">
            <a:extLst>
              <a:ext uri="{FF2B5EF4-FFF2-40B4-BE49-F238E27FC236}">
                <a16:creationId xmlns:a16="http://schemas.microsoft.com/office/drawing/2014/main" id="{2BE975E6-3A4F-49AC-94C7-95286777E288}"/>
              </a:ext>
            </a:extLst>
          </p:cNvPr>
          <p:cNvSpPr>
            <a:spLocks noGrp="1"/>
          </p:cNvSpPr>
          <p:nvPr>
            <p:ph type="subTitle" idx="1"/>
          </p:nvPr>
        </p:nvSpPr>
        <p:spPr>
          <a:xfrm>
            <a:off x="638921" y="3849539"/>
            <a:ext cx="4204012" cy="2359417"/>
          </a:xfrm>
        </p:spPr>
        <p:txBody>
          <a:bodyPr anchor="t">
            <a:normAutofit/>
          </a:bodyPr>
          <a:lstStyle/>
          <a:p>
            <a:pPr algn="r"/>
            <a:r>
              <a:rPr lang="en-US" sz="3200" i="1" dirty="0">
                <a:solidFill>
                  <a:srgbClr val="FFFFFF"/>
                </a:solidFill>
              </a:rPr>
              <a:t>An Overview</a:t>
            </a:r>
          </a:p>
        </p:txBody>
      </p:sp>
      <p:cxnSp>
        <p:nvCxnSpPr>
          <p:cNvPr id="14" name="Straight Connector 1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oney">
            <a:extLst>
              <a:ext uri="{FF2B5EF4-FFF2-40B4-BE49-F238E27FC236}">
                <a16:creationId xmlns:a16="http://schemas.microsoft.com/office/drawing/2014/main" id="{D4EB630A-1858-46F4-B6F7-D397DEA126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92094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Future Values: General Formula</a:t>
            </a:r>
          </a:p>
        </p:txBody>
      </p:sp>
      <p:sp>
        <p:nvSpPr>
          <p:cNvPr id="78851" name="Rectangle 3"/>
          <p:cNvSpPr>
            <a:spLocks noGrp="1" noChangeArrowheads="1"/>
          </p:cNvSpPr>
          <p:nvPr>
            <p:ph type="body" idx="1"/>
          </p:nvPr>
        </p:nvSpPr>
        <p:spPr>
          <a:xfrm>
            <a:off x="1024128" y="2286000"/>
            <a:ext cx="10318786" cy="4023360"/>
          </a:xfrm>
        </p:spPr>
        <p:txBody>
          <a:bodyPr>
            <a:normAutofit/>
          </a:bodyPr>
          <a:lstStyle/>
          <a:p>
            <a:r>
              <a:rPr lang="en-US" sz="2800" dirty="0"/>
              <a:t>FV = PV(1 + r)</a:t>
            </a:r>
            <a:r>
              <a:rPr lang="en-US" sz="2800" baseline="30000" dirty="0"/>
              <a:t>t</a:t>
            </a:r>
            <a:endParaRPr lang="en-US" sz="2800" dirty="0"/>
          </a:p>
          <a:p>
            <a:pPr lvl="1"/>
            <a:r>
              <a:rPr lang="en-US" sz="2800" dirty="0"/>
              <a:t>FV = future value</a:t>
            </a:r>
          </a:p>
          <a:p>
            <a:pPr lvl="1"/>
            <a:r>
              <a:rPr lang="en-US" sz="2800" dirty="0"/>
              <a:t>PV = present value</a:t>
            </a:r>
          </a:p>
          <a:p>
            <a:pPr lvl="1"/>
            <a:r>
              <a:rPr lang="en-US" sz="2800" dirty="0"/>
              <a:t>r = period interest rate, expressed as a decimal</a:t>
            </a:r>
          </a:p>
          <a:p>
            <a:pPr lvl="1"/>
            <a:r>
              <a:rPr lang="en-US" sz="2800" dirty="0"/>
              <a:t>t = number of periods (time)</a:t>
            </a:r>
          </a:p>
          <a:p>
            <a:r>
              <a:rPr lang="en-US" sz="2800" dirty="0"/>
              <a:t>Interest factor = (1 + r)</a:t>
            </a:r>
            <a:r>
              <a:rPr lang="en-US" sz="2800" baseline="30000" dirty="0"/>
              <a:t>t</a:t>
            </a:r>
          </a:p>
          <a:p>
            <a:r>
              <a:rPr lang="en-US" sz="2800" dirty="0"/>
              <a:t>To find future values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1008284" y="1244459"/>
            <a:ext cx="10585905" cy="1066800"/>
          </a:xfrm>
        </p:spPr>
        <p:txBody>
          <a:bodyPr>
            <a:normAutofit fontScale="90000"/>
          </a:bodyPr>
          <a:lstStyle/>
          <a:p>
            <a:r>
              <a:rPr lang="en-US" b="1" dirty="0"/>
              <a:t>Measuring Return and Return Expectation</a:t>
            </a:r>
            <a:br>
              <a:rPr lang="en-US" b="1" dirty="0"/>
            </a:b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1049540" y="2387039"/>
            <a:ext cx="9134391" cy="3352801"/>
          </a:xfrm>
        </p:spPr>
        <p:txBody>
          <a:bodyPr/>
          <a:lstStyle/>
          <a:p>
            <a:r>
              <a:rPr lang="en-US" dirty="0"/>
              <a:t>Before you invest your money in any securities or any businesses, it’s extremely important to consider and must measure the following four factors:</a:t>
            </a:r>
          </a:p>
          <a:p>
            <a:pPr marL="696912" lvl="1" indent="-457200">
              <a:buFont typeface="+mj-lt"/>
              <a:buAutoNum type="arabicPeriod"/>
            </a:pPr>
            <a:r>
              <a:rPr lang="en-US" b="1" dirty="0"/>
              <a:t>Return expectation</a:t>
            </a:r>
            <a:endParaRPr lang="en-US" dirty="0"/>
          </a:p>
          <a:p>
            <a:pPr marL="696912" lvl="1" indent="-457200">
              <a:buFont typeface="+mj-lt"/>
              <a:buAutoNum type="arabicPeriod"/>
            </a:pPr>
            <a:r>
              <a:rPr lang="en-US" b="1" dirty="0"/>
              <a:t>Risk</a:t>
            </a:r>
            <a:endParaRPr lang="en-US" dirty="0"/>
          </a:p>
          <a:p>
            <a:pPr marL="696912" lvl="1" indent="-457200">
              <a:buFont typeface="+mj-lt"/>
              <a:buAutoNum type="arabicPeriod"/>
            </a:pPr>
            <a:r>
              <a:rPr lang="en-US" b="1" dirty="0"/>
              <a:t>Allocation</a:t>
            </a:r>
            <a:endParaRPr lang="en-US" dirty="0"/>
          </a:p>
          <a:p>
            <a:pPr marL="696912" lvl="1" indent="-457200">
              <a:buFont typeface="+mj-lt"/>
              <a:buAutoNum type="arabicPeriod"/>
            </a:pPr>
            <a:r>
              <a:rPr lang="en-US" b="1" dirty="0"/>
              <a:t>Time</a:t>
            </a:r>
            <a:endParaRPr lang="en-US" dirty="0"/>
          </a:p>
          <a:p>
            <a:endParaRPr lang="en-US" dirty="0"/>
          </a:p>
        </p:txBody>
      </p:sp>
    </p:spTree>
    <p:extLst>
      <p:ext uri="{BB962C8B-B14F-4D97-AF65-F5344CB8AC3E}">
        <p14:creationId xmlns:p14="http://schemas.microsoft.com/office/powerpoint/2010/main" val="28939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2101-E6BF-45A5-B389-380DDA9251A5}"/>
              </a:ext>
            </a:extLst>
          </p:cNvPr>
          <p:cNvSpPr>
            <a:spLocks noGrp="1"/>
          </p:cNvSpPr>
          <p:nvPr>
            <p:ph type="title"/>
          </p:nvPr>
        </p:nvSpPr>
        <p:spPr>
          <a:xfrm>
            <a:off x="816310" y="814546"/>
            <a:ext cx="11375690" cy="1371600"/>
          </a:xfrm>
        </p:spPr>
        <p:txBody>
          <a:bodyPr>
            <a:normAutofit fontScale="90000"/>
          </a:bodyPr>
          <a:lstStyle/>
          <a:p>
            <a:r>
              <a:rPr lang="en-US" b="1" dirty="0"/>
              <a:t>Objective of Return and Return Expectation</a:t>
            </a:r>
            <a:br>
              <a:rPr lang="en-US" b="1" dirty="0"/>
            </a:br>
            <a:endParaRPr lang="en-US" dirty="0"/>
          </a:p>
        </p:txBody>
      </p:sp>
      <p:sp>
        <p:nvSpPr>
          <p:cNvPr id="3" name="Content Placeholder 2">
            <a:extLst>
              <a:ext uri="{FF2B5EF4-FFF2-40B4-BE49-F238E27FC236}">
                <a16:creationId xmlns:a16="http://schemas.microsoft.com/office/drawing/2014/main" id="{38F2E553-CAD2-49D7-A2ED-B52DBA1D1781}"/>
              </a:ext>
            </a:extLst>
          </p:cNvPr>
          <p:cNvSpPr>
            <a:spLocks noGrp="1"/>
          </p:cNvSpPr>
          <p:nvPr>
            <p:ph idx="1"/>
          </p:nvPr>
        </p:nvSpPr>
        <p:spPr>
          <a:xfrm>
            <a:off x="741371" y="2081054"/>
            <a:ext cx="11125200" cy="3962400"/>
          </a:xfrm>
        </p:spPr>
        <p:txBody>
          <a:bodyPr>
            <a:normAutofit/>
          </a:bodyPr>
          <a:lstStyle/>
          <a:p>
            <a:r>
              <a:rPr lang="en-US" dirty="0"/>
              <a:t>As discussed previously, it is essential to measure the historical returns of a particular asset class and then set an expectation going forward based on various methods that we will examine in this section. The return analysis objectives are as follows:</a:t>
            </a:r>
          </a:p>
          <a:p>
            <a:pPr marL="0" indent="0">
              <a:buNone/>
            </a:pPr>
            <a:endParaRPr lang="en-US" dirty="0"/>
          </a:p>
          <a:p>
            <a:pPr lvl="1"/>
            <a:r>
              <a:rPr lang="en-US" b="1" dirty="0"/>
              <a:t>Trend Analysis</a:t>
            </a:r>
            <a:r>
              <a:rPr lang="en-US" dirty="0"/>
              <a:t>: To compare the return analysis to historical trends of the particular investment, project the trend going forward, and adjust such trends based on views for driving such investment</a:t>
            </a:r>
          </a:p>
          <a:p>
            <a:pPr lvl="1"/>
            <a:r>
              <a:rPr lang="en-US" b="1" dirty="0"/>
              <a:t>Comparative Analysis</a:t>
            </a:r>
            <a:r>
              <a:rPr lang="en-US" dirty="0"/>
              <a:t>: To compare it to other asset classes and/or the market, and/or the risk-free rate.</a:t>
            </a:r>
          </a:p>
          <a:p>
            <a:pPr lvl="1"/>
            <a:r>
              <a:rPr lang="en-US" b="1" dirty="0"/>
              <a:t>Expectation Analysis:</a:t>
            </a:r>
            <a:r>
              <a:rPr lang="en-US" dirty="0"/>
              <a:t> To compare it to last year’s expectations and continue to test the performance versus expectation</a:t>
            </a:r>
          </a:p>
          <a:p>
            <a:endParaRPr lang="en-US" dirty="0"/>
          </a:p>
        </p:txBody>
      </p:sp>
    </p:spTree>
    <p:extLst>
      <p:ext uri="{BB962C8B-B14F-4D97-AF65-F5344CB8AC3E}">
        <p14:creationId xmlns:p14="http://schemas.microsoft.com/office/powerpoint/2010/main" val="241893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5B77-0FF5-4C86-87DB-5E255B51C83B}"/>
              </a:ext>
            </a:extLst>
          </p:cNvPr>
          <p:cNvSpPr>
            <a:spLocks noGrp="1"/>
          </p:cNvSpPr>
          <p:nvPr>
            <p:ph type="title"/>
          </p:nvPr>
        </p:nvSpPr>
        <p:spPr>
          <a:xfrm>
            <a:off x="828097" y="319955"/>
            <a:ext cx="11363903" cy="1143000"/>
          </a:xfrm>
        </p:spPr>
        <p:txBody>
          <a:bodyPr>
            <a:normAutofit fontScale="90000"/>
          </a:bodyPr>
          <a:lstStyle/>
          <a:p>
            <a:r>
              <a:rPr lang="en-US" b="1" dirty="0"/>
              <a:t>Rates of Return: Holding Period Return (HPR)</a:t>
            </a: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453191-478D-44BF-918D-3F1B75A488D7}"/>
                  </a:ext>
                </a:extLst>
              </p:cNvPr>
              <p:cNvSpPr>
                <a:spLocks noGrp="1"/>
              </p:cNvSpPr>
              <p:nvPr>
                <p:ph idx="1"/>
              </p:nvPr>
            </p:nvSpPr>
            <p:spPr>
              <a:xfrm>
                <a:off x="275752" y="1905000"/>
                <a:ext cx="11734800" cy="4953000"/>
              </a:xfrm>
            </p:spPr>
            <p:txBody>
              <a:bodyPr>
                <a:normAutofit/>
              </a:bodyPr>
              <a:lstStyle/>
              <a:p>
                <a:pPr marL="0" indent="0">
                  <a:buNone/>
                </a:pPr>
                <a:r>
                  <a:rPr lang="en-US" b="1" dirty="0">
                    <a:solidFill>
                      <a:srgbClr val="FFFF00"/>
                    </a:solidFill>
                  </a:rPr>
                  <a:t>	</a:t>
                </a:r>
                <a:r>
                  <a:rPr lang="en-US" b="1" dirty="0">
                    <a:solidFill>
                      <a:srgbClr val="FF0000"/>
                    </a:solidFill>
                  </a:rPr>
                  <a:t>HPR = </a:t>
                </a:r>
                <a14:m>
                  <m:oMath xmlns:m="http://schemas.openxmlformats.org/officeDocument/2006/math">
                    <m:f>
                      <m:fPr>
                        <m:ctrlPr>
                          <a:rPr lang="en-US" i="1">
                            <a:solidFill>
                              <a:srgbClr val="FF0000"/>
                            </a:solidFill>
                            <a:latin typeface="Cambria Math" panose="02040503050406030204" pitchFamily="18" charset="0"/>
                          </a:rPr>
                        </m:ctrlPr>
                      </m:fPr>
                      <m:num>
                        <m:r>
                          <m:rPr>
                            <m:sty m:val="p"/>
                          </m:rPr>
                          <a:rPr lang="en-US">
                            <a:solidFill>
                              <a:srgbClr val="FF0000"/>
                            </a:solidFill>
                            <a:latin typeface="Cambria Math" panose="02040503050406030204" pitchFamily="18" charset="0"/>
                          </a:rPr>
                          <m:t>CF</m:t>
                        </m:r>
                      </m:num>
                      <m:den>
                        <m:r>
                          <m:rPr>
                            <m:sty m:val="p"/>
                          </m:rPr>
                          <a:rPr lang="en-US">
                            <a:solidFill>
                              <a:srgbClr val="FF0000"/>
                            </a:solidFill>
                            <a:latin typeface="Cambria Math" panose="02040503050406030204" pitchFamily="18" charset="0"/>
                          </a:rPr>
                          <m:t>I</m:t>
                        </m:r>
                      </m:den>
                    </m:f>
                  </m:oMath>
                </a14:m>
                <a:endParaRPr lang="en-US" dirty="0"/>
              </a:p>
              <a:p>
                <a:pPr marL="0" indent="0">
                  <a:buNone/>
                </a:pPr>
                <a:r>
                  <a:rPr lang="en-US" dirty="0"/>
                  <a:t>where CF is the cash flow (inflow and outflow) during the investment period and I is the initial investment. </a:t>
                </a:r>
              </a:p>
              <a:p>
                <a:pPr marL="0" indent="0">
                  <a:buNone/>
                </a:pPr>
                <a:r>
                  <a:rPr lang="en-US" dirty="0"/>
                  <a:t>For example, if an investor buys the stock for $100 and sells it for $120 and during the investment he or she received $2 in dividends, then the cash flow on the numerator is $120 of proceeds for selling the stock plus $2 of cash dividends received (cash inflow) minus the initial investment of $100 (cash outflow), and the net cash flow is $22 = ($120 + $2 - $100). The HPR will be then be calculated by dividing the net cash flow of $22 by the initial investment of $100 resulting in a 22% return: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120−100+2</m:t>
                              </m:r>
                            </m:e>
                          </m:d>
                        </m:num>
                        <m:den>
                          <m:r>
                            <a:rPr lang="en-US">
                              <a:latin typeface="Cambria Math" panose="02040503050406030204" pitchFamily="18" charset="0"/>
                            </a:rPr>
                            <m:t>100</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22</m:t>
                          </m:r>
                        </m:num>
                        <m:den>
                          <m:r>
                            <a:rPr lang="en-US">
                              <a:latin typeface="Cambria Math" panose="02040503050406030204" pitchFamily="18" charset="0"/>
                            </a:rPr>
                            <m:t>100</m:t>
                          </m:r>
                        </m:den>
                      </m:f>
                      <m:r>
                        <a:rPr lang="en-US">
                          <a:latin typeface="Cambria Math" panose="02040503050406030204" pitchFamily="18" charset="0"/>
                        </a:rPr>
                        <m:t>=0.22=22%</m:t>
                      </m:r>
                    </m:oMath>
                  </m:oMathPara>
                </a14:m>
                <a:endParaRPr lang="en-US" dirty="0"/>
              </a:p>
              <a:p>
                <a:endParaRPr lang="en-US" dirty="0"/>
              </a:p>
            </p:txBody>
          </p:sp>
        </mc:Choice>
        <mc:Fallback>
          <p:sp>
            <p:nvSpPr>
              <p:cNvPr id="3" name="Content Placeholder 2">
                <a:extLst>
                  <a:ext uri="{FF2B5EF4-FFF2-40B4-BE49-F238E27FC236}">
                    <a16:creationId xmlns:a16="http://schemas.microsoft.com/office/drawing/2014/main" id="{F7453191-478D-44BF-918D-3F1B75A488D7}"/>
                  </a:ext>
                </a:extLst>
              </p:cNvPr>
              <p:cNvSpPr>
                <a:spLocks noGrp="1" noRot="1" noChangeAspect="1" noMove="1" noResize="1" noEditPoints="1" noAdjustHandles="1" noChangeArrowheads="1" noChangeShapeType="1" noTextEdit="1"/>
              </p:cNvSpPr>
              <p:nvPr>
                <p:ph idx="1"/>
              </p:nvPr>
            </p:nvSpPr>
            <p:spPr>
              <a:xfrm>
                <a:off x="275752" y="1905000"/>
                <a:ext cx="11734800" cy="4953000"/>
              </a:xfrm>
              <a:blipFill>
                <a:blip r:embed="rId2"/>
                <a:stretch>
                  <a:fillRect l="-1039" r="-1403"/>
                </a:stretch>
              </a:blipFill>
            </p:spPr>
            <p:txBody>
              <a:bodyPr/>
              <a:lstStyle/>
              <a:p>
                <a:r>
                  <a:rPr lang="en-US">
                    <a:noFill/>
                  </a:rPr>
                  <a:t> </a:t>
                </a:r>
              </a:p>
            </p:txBody>
          </p:sp>
        </mc:Fallback>
      </mc:AlternateContent>
    </p:spTree>
    <p:extLst>
      <p:ext uri="{BB962C8B-B14F-4D97-AF65-F5344CB8AC3E}">
        <p14:creationId xmlns:p14="http://schemas.microsoft.com/office/powerpoint/2010/main" val="41098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921557" y="734636"/>
            <a:ext cx="11582400" cy="1371600"/>
          </a:xfrm>
        </p:spPr>
        <p:txBody>
          <a:bodyPr>
            <a:normAutofit fontScale="90000"/>
          </a:bodyPr>
          <a:lstStyle/>
          <a:p>
            <a:r>
              <a:rPr lang="en-US" b="1" dirty="0"/>
              <a:t>Rates of Return: </a:t>
            </a:r>
            <a:br>
              <a:rPr lang="en-US" b="1" dirty="0"/>
            </a:br>
            <a:r>
              <a:rPr lang="en-US" sz="3100" b="1" dirty="0"/>
              <a:t>Annual Rate of Return (ROR) and Internal Rate of Return (IRR)</a:t>
            </a:r>
            <a:br>
              <a:rPr lang="en-US" sz="3100" b="1" dirty="0"/>
            </a:br>
            <a:endParaRPr lang="en-US" sz="3100" dirty="0"/>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idx="1"/>
          </p:nvPr>
        </p:nvSpPr>
        <p:spPr>
          <a:xfrm>
            <a:off x="432482" y="2210853"/>
            <a:ext cx="11327035" cy="2436294"/>
          </a:xfrm>
        </p:spPr>
        <p:txBody>
          <a:bodyPr/>
          <a:lstStyle/>
          <a:p>
            <a:pPr marL="0" indent="0">
              <a:buNone/>
            </a:pPr>
            <a:r>
              <a:rPr lang="en-US" dirty="0"/>
              <a:t>The more challenging calculation is if the payment is different every year, so the annual rate of return must be weighted based on size and the year paid sometime referred to as dollar weighted return. This type of rate return method is the internal rate of return. It’s challenging because each year the investment would have different payoffs and sometimes negative numbers. The best approach to calculate the IRR is using spreadsheet analysis. The formula on excel is as follows:</a:t>
            </a:r>
          </a:p>
          <a:p>
            <a:pPr marL="0" indent="0">
              <a:buNone/>
            </a:pPr>
            <a:r>
              <a:rPr lang="en-US" i="1" dirty="0">
                <a:solidFill>
                  <a:srgbClr val="FF0000"/>
                </a:solidFill>
              </a:rPr>
              <a:t>=IRR(CF</a:t>
            </a:r>
            <a:r>
              <a:rPr lang="en-US" i="1" baseline="-25000" dirty="0">
                <a:solidFill>
                  <a:srgbClr val="FF0000"/>
                </a:solidFill>
              </a:rPr>
              <a:t>0</a:t>
            </a:r>
            <a:r>
              <a:rPr lang="en-US" i="1" dirty="0">
                <a:solidFill>
                  <a:srgbClr val="FF0000"/>
                </a:solidFill>
              </a:rPr>
              <a:t>, CF</a:t>
            </a:r>
            <a:r>
              <a:rPr lang="en-US" i="1" baseline="-25000" dirty="0">
                <a:solidFill>
                  <a:srgbClr val="FF0000"/>
                </a:solidFill>
              </a:rPr>
              <a:t>1</a:t>
            </a:r>
            <a:r>
              <a:rPr lang="en-US" i="1" dirty="0">
                <a:solidFill>
                  <a:srgbClr val="FF0000"/>
                </a:solidFill>
              </a:rPr>
              <a:t>, CF</a:t>
            </a:r>
            <a:r>
              <a:rPr lang="en-US" i="1" baseline="-25000" dirty="0">
                <a:solidFill>
                  <a:srgbClr val="FF0000"/>
                </a:solidFill>
              </a:rPr>
              <a:t>2</a:t>
            </a:r>
            <a:r>
              <a:rPr lang="en-US" i="1" dirty="0">
                <a:solidFill>
                  <a:srgbClr val="FF0000"/>
                </a:solidFill>
              </a:rPr>
              <a:t>, CF</a:t>
            </a:r>
            <a:r>
              <a:rPr lang="en-US" i="1" baseline="-25000" dirty="0">
                <a:solidFill>
                  <a:srgbClr val="FF0000"/>
                </a:solidFill>
              </a:rPr>
              <a:t>3</a:t>
            </a:r>
            <a:r>
              <a:rPr lang="en-US" i="1" dirty="0">
                <a:solidFill>
                  <a:srgbClr val="FF0000"/>
                </a:solidFill>
              </a:rPr>
              <a:t> . . . </a:t>
            </a:r>
            <a:r>
              <a:rPr lang="en-US" i="1" dirty="0" err="1">
                <a:solidFill>
                  <a:srgbClr val="FF0000"/>
                </a:solidFill>
              </a:rPr>
              <a:t>CF</a:t>
            </a:r>
            <a:r>
              <a:rPr lang="en-US" i="1" baseline="-25000" dirty="0" err="1">
                <a:solidFill>
                  <a:srgbClr val="FF0000"/>
                </a:solidFill>
              </a:rPr>
              <a:t>t</a:t>
            </a:r>
            <a:r>
              <a:rPr lang="en-US" i="1" dirty="0">
                <a:solidFill>
                  <a:srgbClr val="FF0000"/>
                </a:solidFill>
              </a:rPr>
              <a:t>)</a:t>
            </a:r>
            <a:r>
              <a:rPr lang="en-US" dirty="0">
                <a:solidFill>
                  <a:srgbClr val="FF0000"/>
                </a:solidFill>
              </a:rPr>
              <a:t>. </a:t>
            </a:r>
          </a:p>
          <a:p>
            <a:endParaRPr lang="en-US" dirty="0"/>
          </a:p>
        </p:txBody>
      </p:sp>
    </p:spTree>
    <p:extLst>
      <p:ext uri="{BB962C8B-B14F-4D97-AF65-F5344CB8AC3E}">
        <p14:creationId xmlns:p14="http://schemas.microsoft.com/office/powerpoint/2010/main" val="27379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1A097-D0E5-4471-AC90-3B41C81F1D58}"/>
              </a:ext>
            </a:extLst>
          </p:cNvPr>
          <p:cNvSpPr>
            <a:spLocks noGrp="1"/>
          </p:cNvSpPr>
          <p:nvPr>
            <p:ph type="title"/>
          </p:nvPr>
        </p:nvSpPr>
        <p:spPr>
          <a:xfrm>
            <a:off x="578297" y="585215"/>
            <a:ext cx="4224918" cy="5642589"/>
          </a:xfrm>
        </p:spPr>
        <p:txBody>
          <a:bodyPr>
            <a:normAutofit fontScale="90000"/>
          </a:bodyPr>
          <a:lstStyle/>
          <a:p>
            <a:r>
              <a:rPr lang="en-US" sz="2800" dirty="0">
                <a:solidFill>
                  <a:srgbClr val="FFFFFF"/>
                </a:solidFill>
              </a:rPr>
              <a:t>INTERNAL RATE OF RETURN</a:t>
            </a:r>
            <a:br>
              <a:rPr lang="en-US" sz="2800" dirty="0">
                <a:solidFill>
                  <a:srgbClr val="FFFFFF"/>
                </a:solidFill>
              </a:rPr>
            </a:br>
            <a:br>
              <a:rPr lang="en-US" sz="2800" dirty="0">
                <a:solidFill>
                  <a:srgbClr val="FFFFFF"/>
                </a:solidFill>
              </a:rPr>
            </a:br>
            <a:r>
              <a:rPr lang="en-US" sz="2800" dirty="0">
                <a:solidFill>
                  <a:srgbClr val="FFFFFF"/>
                </a:solidFill>
              </a:rPr>
              <a:t>HPR = CF / investment</a:t>
            </a:r>
            <a:br>
              <a:rPr lang="en-US" sz="2800" dirty="0">
                <a:solidFill>
                  <a:srgbClr val="FFFFFF"/>
                </a:solidFill>
              </a:rPr>
            </a:br>
            <a:br>
              <a:rPr lang="en-US" sz="2800" dirty="0">
                <a:solidFill>
                  <a:srgbClr val="FFFFFF"/>
                </a:solidFill>
              </a:rPr>
            </a:br>
            <a:r>
              <a:rPr lang="en-US" sz="2800" dirty="0">
                <a:solidFill>
                  <a:srgbClr val="FFFFFF"/>
                </a:solidFill>
              </a:rPr>
              <a:t>bought the stock at 100</a:t>
            </a:r>
            <a:br>
              <a:rPr lang="en-US" sz="2800" dirty="0">
                <a:solidFill>
                  <a:srgbClr val="FFFFFF"/>
                </a:solidFill>
              </a:rPr>
            </a:br>
            <a:r>
              <a:rPr lang="en-US" sz="2800" dirty="0">
                <a:solidFill>
                  <a:srgbClr val="FFFFFF"/>
                </a:solidFill>
              </a:rPr>
              <a:t>sold it  120 = what’s your return</a:t>
            </a:r>
            <a:br>
              <a:rPr lang="en-US" sz="2800" dirty="0">
                <a:solidFill>
                  <a:srgbClr val="FFFFFF"/>
                </a:solidFill>
              </a:rPr>
            </a:br>
            <a:br>
              <a:rPr lang="en-US" sz="2800" dirty="0">
                <a:solidFill>
                  <a:srgbClr val="FFFFFF"/>
                </a:solidFill>
              </a:rPr>
            </a:br>
            <a:r>
              <a:rPr lang="en-US" sz="2800" dirty="0">
                <a:solidFill>
                  <a:srgbClr val="FFFFFF"/>
                </a:solidFill>
              </a:rPr>
              <a:t>(120-100)/100 = 20/100 = 20%</a:t>
            </a:r>
            <a:br>
              <a:rPr lang="en-US" sz="2800" dirty="0">
                <a:solidFill>
                  <a:srgbClr val="FFFFFF"/>
                </a:solidFill>
              </a:rPr>
            </a:br>
            <a:br>
              <a:rPr lang="en-US" sz="2800" dirty="0">
                <a:solidFill>
                  <a:srgbClr val="FFFFFF"/>
                </a:solidFill>
              </a:rPr>
            </a:br>
            <a:r>
              <a:rPr lang="en-US" sz="2800" dirty="0">
                <a:solidFill>
                  <a:srgbClr val="FFFFFF"/>
                </a:solidFill>
              </a:rPr>
              <a:t>Bought 100, received a div $4 sold at 120 = HPR?</a:t>
            </a:r>
            <a:br>
              <a:rPr lang="en-US" sz="2800" dirty="0">
                <a:solidFill>
                  <a:srgbClr val="FFFFFF"/>
                </a:solidFill>
              </a:rPr>
            </a:br>
            <a:br>
              <a:rPr lang="en-US" sz="2800" dirty="0">
                <a:solidFill>
                  <a:srgbClr val="FFFFFF"/>
                </a:solidFill>
              </a:rPr>
            </a:br>
            <a:r>
              <a:rPr lang="en-US" sz="2800">
                <a:solidFill>
                  <a:srgbClr val="FFFFFF"/>
                </a:solidFill>
              </a:rPr>
              <a:t>(120-100+4) / 100 =  (20 + 4 )/100 = 24/100 = .24 = 24%</a:t>
            </a:r>
            <a:br>
              <a:rPr lang="en-US" sz="2800" dirty="0">
                <a:solidFill>
                  <a:srgbClr val="FFFFFF"/>
                </a:solidFill>
              </a:rPr>
            </a:br>
            <a:br>
              <a:rPr lang="en-US" sz="2800" dirty="0">
                <a:solidFill>
                  <a:srgbClr val="FFFFFF"/>
                </a:solidFill>
              </a:rPr>
            </a:br>
            <a:br>
              <a:rPr lang="en-US" sz="2800" dirty="0">
                <a:solidFill>
                  <a:srgbClr val="FFFFFF"/>
                </a:solidFill>
              </a:rPr>
            </a:br>
            <a:endParaRPr lang="en-US" sz="2800" dirty="0">
              <a:solidFill>
                <a:srgbClr val="FFFFFF"/>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CD23D6F-2F81-42E0-A02A-7E3572BBDB3A}"/>
              </a:ext>
            </a:extLst>
          </p:cNvPr>
          <p:cNvPicPr>
            <a:picLocks noChangeAspect="1"/>
          </p:cNvPicPr>
          <p:nvPr/>
        </p:nvPicPr>
        <p:blipFill>
          <a:blip r:embed="rId2"/>
          <a:stretch>
            <a:fillRect/>
          </a:stretch>
        </p:blipFill>
        <p:spPr>
          <a:xfrm>
            <a:off x="6096000" y="1244808"/>
            <a:ext cx="5455921" cy="4368384"/>
          </a:xfrm>
          <a:prstGeom prst="rect">
            <a:avLst/>
          </a:prstGeom>
        </p:spPr>
      </p:pic>
    </p:spTree>
    <p:extLst>
      <p:ext uri="{BB962C8B-B14F-4D97-AF65-F5344CB8AC3E}">
        <p14:creationId xmlns:p14="http://schemas.microsoft.com/office/powerpoint/2010/main" val="18960188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EC11B9-C1B4-4A4B-AE7B-353DC742A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A1004-1971-4B34-A393-CAB7A20A77F4}"/>
              </a:ext>
            </a:extLst>
          </p:cNvPr>
          <p:cNvSpPr>
            <a:spLocks noGrp="1"/>
          </p:cNvSpPr>
          <p:nvPr>
            <p:ph type="title"/>
          </p:nvPr>
        </p:nvSpPr>
        <p:spPr>
          <a:xfrm>
            <a:off x="1024129" y="585216"/>
            <a:ext cx="3779085" cy="1499616"/>
          </a:xfrm>
        </p:spPr>
        <p:txBody>
          <a:bodyPr>
            <a:normAutofit/>
          </a:bodyPr>
          <a:lstStyle/>
          <a:p>
            <a:r>
              <a:rPr lang="en-US" sz="3900" b="1">
                <a:solidFill>
                  <a:srgbClr val="FFFFFF"/>
                </a:solidFill>
              </a:rPr>
              <a:t>HISTORICAL RETURN ANALYSIS</a:t>
            </a:r>
            <a:r>
              <a:rPr lang="en-US" sz="3900">
                <a:solidFill>
                  <a:srgbClr val="FFFFFF"/>
                </a:solidFill>
              </a:rPr>
              <a:t> </a:t>
            </a:r>
          </a:p>
        </p:txBody>
      </p:sp>
      <p:cxnSp>
        <p:nvCxnSpPr>
          <p:cNvPr id="15" name="Straight Connector 14">
            <a:extLst>
              <a:ext uri="{FF2B5EF4-FFF2-40B4-BE49-F238E27FC236}">
                <a16:creationId xmlns:a16="http://schemas.microsoft.com/office/drawing/2014/main" id="{24862CF4-4997-476D-9B9D-5F4E0C9A41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3423284-25FB-42DF-8DBF-EBF3C2251DCA}"/>
              </a:ext>
            </a:extLst>
          </p:cNvPr>
          <p:cNvPicPr>
            <a:picLocks noChangeAspect="1"/>
          </p:cNvPicPr>
          <p:nvPr/>
        </p:nvPicPr>
        <p:blipFill>
          <a:blip r:embed="rId2"/>
          <a:stretch>
            <a:fillRect/>
          </a:stretch>
        </p:blipFill>
        <p:spPr>
          <a:xfrm>
            <a:off x="6285292" y="321732"/>
            <a:ext cx="2481313" cy="3674848"/>
          </a:xfrm>
          <a:prstGeom prst="rect">
            <a:avLst/>
          </a:prstGeom>
        </p:spPr>
      </p:pic>
      <p:sp>
        <p:nvSpPr>
          <p:cNvPr id="17" name="Rectangle 16">
            <a:extLst>
              <a:ext uri="{FF2B5EF4-FFF2-40B4-BE49-F238E27FC236}">
                <a16:creationId xmlns:a16="http://schemas.microsoft.com/office/drawing/2014/main" id="{4BF9B746-725B-4EAA-AACC-E2047E073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17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EBFFB4A-B2E4-4737-9442-44293575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73B90B8-C61C-40B1-8A81-233AC265342B}"/>
              </a:ext>
            </a:extLst>
          </p:cNvPr>
          <p:cNvPicPr>
            <a:picLocks noChangeAspect="1"/>
          </p:cNvPicPr>
          <p:nvPr/>
        </p:nvPicPr>
        <p:blipFill>
          <a:blip r:embed="rId3"/>
          <a:stretch>
            <a:fillRect/>
          </a:stretch>
        </p:blipFill>
        <p:spPr>
          <a:xfrm>
            <a:off x="9736947" y="3232727"/>
            <a:ext cx="1979719" cy="3227340"/>
          </a:xfrm>
          <a:prstGeom prst="rect">
            <a:avLst/>
          </a:prstGeom>
        </p:spPr>
      </p:pic>
    </p:spTree>
    <p:extLst>
      <p:ext uri="{BB962C8B-B14F-4D97-AF65-F5344CB8AC3E}">
        <p14:creationId xmlns:p14="http://schemas.microsoft.com/office/powerpoint/2010/main" val="14913163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ED731-89E1-4433-9E1C-FD4DC64613D7}"/>
              </a:ext>
            </a:extLst>
          </p:cNvPr>
          <p:cNvSpPr>
            <a:spLocks noGrp="1"/>
          </p:cNvSpPr>
          <p:nvPr>
            <p:ph type="title"/>
          </p:nvPr>
        </p:nvSpPr>
        <p:spPr>
          <a:xfrm>
            <a:off x="1024129" y="585216"/>
            <a:ext cx="3779085" cy="1499616"/>
          </a:xfrm>
        </p:spPr>
        <p:txBody>
          <a:bodyPr>
            <a:normAutofit/>
          </a:bodyPr>
          <a:lstStyle/>
          <a:p>
            <a:r>
              <a:rPr lang="en-US" b="1" u="sng">
                <a:solidFill>
                  <a:srgbClr val="FFFFFF"/>
                </a:solidFill>
              </a:rPr>
              <a:t>SCENARIO analysis</a:t>
            </a:r>
            <a:r>
              <a:rPr lang="en-US">
                <a:solidFill>
                  <a:srgbClr val="FFFFFF"/>
                </a:solidFill>
              </a:rPr>
              <a:t> </a:t>
            </a:r>
          </a:p>
        </p:txBody>
      </p:sp>
      <p:cxnSp>
        <p:nvCxnSpPr>
          <p:cNvPr id="20" name="Straight Connector 19">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3A1F222-A95B-4B78-99F7-8C7914AE54DF}"/>
              </a:ext>
            </a:extLst>
          </p:cNvPr>
          <p:cNvPicPr>
            <a:picLocks noChangeAspect="1"/>
          </p:cNvPicPr>
          <p:nvPr/>
        </p:nvPicPr>
        <p:blipFill>
          <a:blip r:embed="rId2"/>
          <a:stretch>
            <a:fillRect/>
          </a:stretch>
        </p:blipFill>
        <p:spPr>
          <a:xfrm>
            <a:off x="5736772" y="2084832"/>
            <a:ext cx="6150428" cy="2345257"/>
          </a:xfrm>
          <a:prstGeom prst="rect">
            <a:avLst/>
          </a:prstGeom>
        </p:spPr>
      </p:pic>
    </p:spTree>
    <p:extLst>
      <p:ext uri="{BB962C8B-B14F-4D97-AF65-F5344CB8AC3E}">
        <p14:creationId xmlns:p14="http://schemas.microsoft.com/office/powerpoint/2010/main" val="390870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Future Values – Example 2</a:t>
            </a:r>
          </a:p>
        </p:txBody>
      </p:sp>
      <p:sp>
        <p:nvSpPr>
          <p:cNvPr id="87043" name="Rectangle 3"/>
          <p:cNvSpPr>
            <a:spLocks noGrp="1" noChangeArrowheads="1"/>
          </p:cNvSpPr>
          <p:nvPr>
            <p:ph type="body" idx="1"/>
          </p:nvPr>
        </p:nvSpPr>
        <p:spPr>
          <a:xfrm>
            <a:off x="1024128" y="1796143"/>
            <a:ext cx="11015472" cy="4023360"/>
          </a:xfrm>
        </p:spPr>
        <p:txBody>
          <a:bodyPr>
            <a:normAutofit/>
          </a:bodyPr>
          <a:lstStyle/>
          <a:p>
            <a:pPr>
              <a:lnSpc>
                <a:spcPct val="90000"/>
              </a:lnSpc>
            </a:pPr>
            <a:r>
              <a:rPr lang="en-US" dirty="0"/>
              <a:t>Suppose you invest the $1,000 at an interest rate of 5% for 10 years. How much would you have assuming compound interest?</a:t>
            </a:r>
          </a:p>
          <a:p>
            <a:r>
              <a:rPr lang="en-US" sz="2400" dirty="0"/>
              <a:t>FV = PV(1 + r)</a:t>
            </a:r>
            <a:r>
              <a:rPr lang="en-US" sz="2400" baseline="30000" dirty="0"/>
              <a:t>t</a:t>
            </a:r>
          </a:p>
          <a:p>
            <a:r>
              <a:rPr lang="en-US" sz="2400" baseline="30000" dirty="0"/>
              <a:t>1000 (1+.05)^10 = $1,628.89</a:t>
            </a:r>
            <a:endParaRPr lang="en-US" sz="2400" dirty="0"/>
          </a:p>
          <a:p>
            <a:pPr>
              <a:lnSpc>
                <a:spcPct val="90000"/>
              </a:lnSpc>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Future Value – Example 3</a:t>
            </a:r>
          </a:p>
        </p:txBody>
      </p:sp>
      <p:sp>
        <p:nvSpPr>
          <p:cNvPr id="89091" name="Rectangle 3"/>
          <p:cNvSpPr>
            <a:spLocks noGrp="1" noChangeArrowheads="1"/>
          </p:cNvSpPr>
          <p:nvPr>
            <p:ph type="body" idx="1"/>
          </p:nvPr>
        </p:nvSpPr>
        <p:spPr>
          <a:xfrm>
            <a:off x="1170214" y="1763485"/>
            <a:ext cx="11059886" cy="4310743"/>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a:p>
            <a:pPr marL="0" indent="0">
              <a:buNone/>
            </a:pPr>
            <a:r>
              <a:rPr lang="en-US" dirty="0"/>
              <a:t>Simple 10 + 10 (0.5) (200) = 110</a:t>
            </a:r>
          </a:p>
          <a:p>
            <a:pPr marL="0" indent="0">
              <a:buNone/>
            </a:pPr>
            <a:r>
              <a:rPr lang="en-US" dirty="0"/>
              <a:t>Compound FV = 10 (1+1.05) ^ 200 = 172,925.81</a:t>
            </a:r>
          </a:p>
        </p:txBody>
      </p:sp>
    </p:spTree>
    <p:extLst>
      <p:ext uri="{BB962C8B-B14F-4D97-AF65-F5344CB8AC3E}">
        <p14:creationId xmlns:p14="http://schemas.microsoft.com/office/powerpoint/2010/main" val="117814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a:t>FV: Using Excel’s Financial Technology</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FV. </a:t>
            </a:r>
          </a:p>
          <a:p>
            <a:pPr lvl="1"/>
            <a:r>
              <a:rPr lang="en-US" dirty="0"/>
              <a:t>Fill in the Rate, number of periods (</a:t>
            </a:r>
            <a:r>
              <a:rPr lang="en-US" dirty="0" err="1"/>
              <a:t>Nper</a:t>
            </a:r>
            <a:r>
              <a:rPr lang="en-US" dirty="0"/>
              <a:t>), periodic payments (</a:t>
            </a:r>
            <a:r>
              <a:rPr lang="en-US" dirty="0" err="1"/>
              <a:t>Pmt</a:t>
            </a:r>
            <a:r>
              <a:rPr lang="en-US" dirty="0"/>
              <a:t>), and present value (</a:t>
            </a:r>
            <a:r>
              <a:rPr lang="en-US" dirty="0" err="1"/>
              <a:t>Pv</a:t>
            </a:r>
            <a:r>
              <a:rPr lang="en-US" dirty="0"/>
              <a:t>). Click OK.</a:t>
            </a:r>
          </a:p>
          <a:p>
            <a:r>
              <a:rPr lang="en-US" dirty="0"/>
              <a:t>Type the function</a:t>
            </a:r>
          </a:p>
          <a:p>
            <a:pPr lvl="1"/>
            <a:r>
              <a:rPr lang="en-US" dirty="0"/>
              <a:t>=FV(rate, </a:t>
            </a:r>
            <a:r>
              <a:rPr lang="en-US" dirty="0" err="1"/>
              <a:t>nper</a:t>
            </a:r>
            <a:r>
              <a:rPr lang="en-US" dirty="0"/>
              <a:t>, </a:t>
            </a:r>
            <a:r>
              <a:rPr lang="en-US" dirty="0" err="1"/>
              <a:t>pmt</a:t>
            </a:r>
            <a:r>
              <a:rPr lang="en-US" dirty="0"/>
              <a:t>, </a:t>
            </a:r>
            <a:r>
              <a:rPr lang="en-US" dirty="0" err="1"/>
              <a:t>pv</a:t>
            </a:r>
            <a:r>
              <a:rPr lang="en-US" dirty="0"/>
              <a:t>, type)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6775" y="228600"/>
            <a:ext cx="8153400" cy="990600"/>
          </a:xfrm>
        </p:spPr>
        <p:txBody>
          <a:bodyPr>
            <a:normAutofit/>
          </a:bodyPr>
          <a:lstStyle/>
          <a:p>
            <a:pPr eaLnBrk="1" hangingPunct="1">
              <a:defRPr/>
            </a:pPr>
            <a:r>
              <a:rPr lang="en-US" dirty="0"/>
              <a:t>FV: Excel Dialogue Box Technology</a:t>
            </a:r>
          </a:p>
        </p:txBody>
      </p:sp>
      <p:sp>
        <p:nvSpPr>
          <p:cNvPr id="10243" name="Rectangle 3"/>
          <p:cNvSpPr>
            <a:spLocks noGrp="1" noChangeArrowheads="1"/>
          </p:cNvSpPr>
          <p:nvPr>
            <p:ph sz="quarter" idx="1"/>
          </p:nvPr>
        </p:nvSpPr>
        <p:spPr>
          <a:xfrm>
            <a:off x="2136775" y="1581150"/>
            <a:ext cx="8153400" cy="4946650"/>
          </a:xfrm>
        </p:spPr>
        <p:txBody>
          <a:bodyPr>
            <a:normAutofit/>
          </a:bodyPr>
          <a:lstStyle/>
          <a:p>
            <a:pPr eaLnBrk="1" hangingPunct="1">
              <a:defRPr/>
            </a:pPr>
            <a:r>
              <a:rPr lang="en-US" sz="2800" dirty="0"/>
              <a:t>If you invest $1000 for 5% per year how much money will you have in 3 years?</a:t>
            </a:r>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lvl="1" eaLnBrk="1" hangingPunct="1">
              <a:defRPr/>
            </a:pPr>
            <a:endParaRPr lang="en-US" sz="2500" dirty="0"/>
          </a:p>
        </p:txBody>
      </p:sp>
      <p:pic>
        <p:nvPicPr>
          <p:cNvPr id="2314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14" t="30150" r="11733" b="31530"/>
          <a:stretch/>
        </p:blipFill>
        <p:spPr bwMode="auto">
          <a:xfrm>
            <a:off x="2781300" y="2533650"/>
            <a:ext cx="6838950" cy="3915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FV: Excel Formula</a:t>
            </a:r>
          </a:p>
        </p:txBody>
      </p:sp>
      <p:graphicFrame>
        <p:nvGraphicFramePr>
          <p:cNvPr id="7" name="Object 6"/>
          <p:cNvGraphicFramePr>
            <a:graphicFrameLocks noChangeAspect="1"/>
          </p:cNvGraphicFramePr>
          <p:nvPr/>
        </p:nvGraphicFramePr>
        <p:xfrm>
          <a:off x="1912938" y="1619250"/>
          <a:ext cx="8589962" cy="4395788"/>
        </p:xfrm>
        <a:graphic>
          <a:graphicData uri="http://schemas.openxmlformats.org/presentationml/2006/ole">
            <mc:AlternateContent xmlns:mc="http://schemas.openxmlformats.org/markup-compatibility/2006">
              <mc:Choice xmlns:v="urn:schemas-microsoft-com:vml" Requires="v">
                <p:oleObj name="Worksheet" r:id="rId3" imgW="5524566" imgH="2827266" progId="Excel.Sheet.8">
                  <p:embed/>
                </p:oleObj>
              </mc:Choice>
              <mc:Fallback>
                <p:oleObj name="Worksheet" r:id="rId3" imgW="5524566" imgH="2827266" progId="Excel.Sheet.8">
                  <p:embed/>
                  <p:pic>
                    <p:nvPicPr>
                      <p:cNvPr id="7" name="Object 6"/>
                      <p:cNvPicPr/>
                      <p:nvPr/>
                    </p:nvPicPr>
                    <p:blipFill>
                      <a:blip r:embed="rId4"/>
                      <a:stretch>
                        <a:fillRect/>
                      </a:stretch>
                    </p:blipFill>
                    <p:spPr>
                      <a:xfrm>
                        <a:off x="1912938" y="1619250"/>
                        <a:ext cx="8589962" cy="4395788"/>
                      </a:xfrm>
                      <a:prstGeom prst="rect">
                        <a:avLst/>
                      </a:prstGeom>
                    </p:spPr>
                  </p:pic>
                </p:oleObj>
              </mc:Fallback>
            </mc:AlternateContent>
          </a:graphicData>
        </a:graphic>
      </p:graphicFrame>
    </p:spTree>
    <p:extLst>
      <p:ext uri="{BB962C8B-B14F-4D97-AF65-F5344CB8AC3E}">
        <p14:creationId xmlns:p14="http://schemas.microsoft.com/office/powerpoint/2010/main" val="248810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Future Value – one more example</a:t>
            </a:r>
          </a:p>
        </p:txBody>
      </p:sp>
      <p:sp>
        <p:nvSpPr>
          <p:cNvPr id="6" name="Content Placeholder 5"/>
          <p:cNvSpPr>
            <a:spLocks noGrp="1"/>
          </p:cNvSpPr>
          <p:nvPr>
            <p:ph sz="quarter" idx="1"/>
          </p:nvPr>
        </p:nvSpPr>
        <p:spPr/>
        <p:txBody>
          <a:bodyPr/>
          <a:lstStyle/>
          <a:p>
            <a:pPr marL="0" indent="0">
              <a:buNone/>
            </a:pPr>
            <a:r>
              <a:rPr lang="en-US" dirty="0"/>
              <a:t>A company currently has profits of $3 million dollars. If profits increase 4% each year, how much profit will the company earn in 10 years?</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38777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Future Value – one more example</a:t>
            </a:r>
          </a:p>
        </p:txBody>
      </p:sp>
      <p:sp>
        <p:nvSpPr>
          <p:cNvPr id="6" name="Content Placeholder 5"/>
          <p:cNvSpPr>
            <a:spLocks noGrp="1"/>
          </p:cNvSpPr>
          <p:nvPr>
            <p:ph sz="quarter" idx="1"/>
          </p:nvPr>
        </p:nvSpPr>
        <p:spPr/>
        <p:txBody>
          <a:bodyPr/>
          <a:lstStyle/>
          <a:p>
            <a:pPr marL="0" indent="0">
              <a:buNone/>
            </a:pPr>
            <a:r>
              <a:rPr lang="en-US" dirty="0"/>
              <a:t>A company currently has profits of $3 million dollars. If profits increase 4% each year, how much profit will the company earn in 10 years?</a:t>
            </a:r>
          </a:p>
          <a:p>
            <a:pPr marL="0" indent="0">
              <a:buNone/>
            </a:pPr>
            <a:endParaRPr lang="en-US" dirty="0"/>
          </a:p>
          <a:p>
            <a:pPr marL="0" indent="0">
              <a:buNone/>
            </a:pPr>
            <a:r>
              <a:rPr lang="en-US" dirty="0"/>
              <a:t> 3mm , i=0.04 t = 10 </a:t>
            </a:r>
          </a:p>
          <a:p>
            <a:pPr marL="0" indent="0">
              <a:buNone/>
            </a:pPr>
            <a:endParaRPr lang="en-US" dirty="0"/>
          </a:p>
          <a:p>
            <a:pPr marL="0" indent="0">
              <a:buNone/>
            </a:pPr>
            <a:r>
              <a:rPr lang="en-US" dirty="0"/>
              <a:t>FV = 3 (1.04) ^ 10</a:t>
            </a:r>
          </a:p>
          <a:p>
            <a:pPr marL="0" indent="0">
              <a:buNone/>
            </a:pPr>
            <a:r>
              <a:rPr lang="en-US" dirty="0"/>
              <a:t> </a:t>
            </a:r>
          </a:p>
        </p:txBody>
      </p:sp>
    </p:spTree>
    <p:extLst>
      <p:ext uri="{BB962C8B-B14F-4D97-AF65-F5344CB8AC3E}">
        <p14:creationId xmlns:p14="http://schemas.microsoft.com/office/powerpoint/2010/main" val="203580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Future Value – another example</a:t>
            </a:r>
          </a:p>
        </p:txBody>
      </p:sp>
      <p:sp>
        <p:nvSpPr>
          <p:cNvPr id="6" name="Content Placeholder 5"/>
          <p:cNvSpPr>
            <a:spLocks noGrp="1"/>
          </p:cNvSpPr>
          <p:nvPr>
            <p:ph sz="quarter" idx="1"/>
          </p:nvPr>
        </p:nvSpPr>
        <p:spPr/>
        <p:txBody>
          <a:bodyPr/>
          <a:lstStyle/>
          <a:p>
            <a:pPr marL="0" indent="0">
              <a:buNone/>
            </a:pPr>
            <a:r>
              <a:rPr lang="en-US" dirty="0"/>
              <a:t>You borrow $10,000 in student loans your freshman year at an annual interest rate of 6.2% per year. If you have a grace year and don’t have to start paying back the loan until after you graduate, how much money do you owe 5 years later? </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590086-3323-4179-91B9-57CA27302DC6}"/>
                  </a:ext>
                </a:extLst>
              </p14:cNvPr>
              <p14:cNvContentPartPr/>
              <p14:nvPr/>
            </p14:nvContentPartPr>
            <p14:xfrm>
              <a:off x="1672270" y="5062531"/>
              <a:ext cx="360" cy="360"/>
            </p14:xfrm>
          </p:contentPart>
        </mc:Choice>
        <mc:Fallback xmlns="">
          <p:pic>
            <p:nvPicPr>
              <p:cNvPr id="2" name="Ink 1">
                <a:extLst>
                  <a:ext uri="{FF2B5EF4-FFF2-40B4-BE49-F238E27FC236}">
                    <a16:creationId xmlns:a16="http://schemas.microsoft.com/office/drawing/2014/main" id="{8F590086-3323-4179-91B9-57CA27302DC6}"/>
                  </a:ext>
                </a:extLst>
              </p:cNvPr>
              <p:cNvPicPr/>
              <p:nvPr/>
            </p:nvPicPr>
            <p:blipFill>
              <a:blip r:embed="rId4"/>
              <a:stretch>
                <a:fillRect/>
              </a:stretch>
            </p:blipFill>
            <p:spPr>
              <a:xfrm>
                <a:off x="1654270" y="5044531"/>
                <a:ext cx="36000" cy="36000"/>
              </a:xfrm>
              <a:prstGeom prst="rect">
                <a:avLst/>
              </a:prstGeom>
            </p:spPr>
          </p:pic>
        </mc:Fallback>
      </mc:AlternateContent>
    </p:spTree>
    <p:extLst>
      <p:ext uri="{BB962C8B-B14F-4D97-AF65-F5344CB8AC3E}">
        <p14:creationId xmlns:p14="http://schemas.microsoft.com/office/powerpoint/2010/main" val="371145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Future Value – another example</a:t>
            </a:r>
          </a:p>
        </p:txBody>
      </p:sp>
      <p:sp>
        <p:nvSpPr>
          <p:cNvPr id="6" name="Content Placeholder 5"/>
          <p:cNvSpPr>
            <a:spLocks noGrp="1"/>
          </p:cNvSpPr>
          <p:nvPr>
            <p:ph sz="quarter" idx="1"/>
          </p:nvPr>
        </p:nvSpPr>
        <p:spPr/>
        <p:txBody>
          <a:bodyPr/>
          <a:lstStyle/>
          <a:p>
            <a:pPr marL="0" indent="0">
              <a:buNone/>
            </a:pPr>
            <a:r>
              <a:rPr lang="en-US" dirty="0"/>
              <a:t>You borrow $10,000 in student loans your freshman year at an annual interest rate of 6.2% per year. If you have a grace year and don’t have to start paying back the loan until after you graduate, how much money do you owe 5 years later? </a:t>
            </a:r>
          </a:p>
          <a:p>
            <a:pPr marL="0" indent="0">
              <a:buNone/>
            </a:pPr>
            <a:endParaRPr lang="en-US" dirty="0"/>
          </a:p>
          <a:p>
            <a:pPr marL="0" indent="0">
              <a:buNone/>
            </a:pPr>
            <a:r>
              <a:rPr lang="en-US" dirty="0"/>
              <a:t>PV – 10,000, i=0.62, t= 5</a:t>
            </a:r>
          </a:p>
          <a:p>
            <a:pPr marL="0" indent="0">
              <a:buNone/>
            </a:pPr>
            <a:r>
              <a:rPr lang="en-US" dirty="0"/>
              <a:t>10,000 * (1.062) ^5 = 13,508.98</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F590086-3323-4179-91B9-57CA27302DC6}"/>
                  </a:ext>
                </a:extLst>
              </p14:cNvPr>
              <p14:cNvContentPartPr/>
              <p14:nvPr/>
            </p14:nvContentPartPr>
            <p14:xfrm>
              <a:off x="1672270" y="5062531"/>
              <a:ext cx="360" cy="360"/>
            </p14:xfrm>
          </p:contentPart>
        </mc:Choice>
        <mc:Fallback xmlns="">
          <p:pic>
            <p:nvPicPr>
              <p:cNvPr id="2" name="Ink 1">
                <a:extLst>
                  <a:ext uri="{FF2B5EF4-FFF2-40B4-BE49-F238E27FC236}">
                    <a16:creationId xmlns:a16="http://schemas.microsoft.com/office/drawing/2014/main" id="{8F590086-3323-4179-91B9-57CA27302DC6}"/>
                  </a:ext>
                </a:extLst>
              </p:cNvPr>
              <p:cNvPicPr/>
              <p:nvPr/>
            </p:nvPicPr>
            <p:blipFill>
              <a:blip r:embed="rId4"/>
              <a:stretch>
                <a:fillRect/>
              </a:stretch>
            </p:blipFill>
            <p:spPr>
              <a:xfrm>
                <a:off x="1654270" y="5044531"/>
                <a:ext cx="36000" cy="36000"/>
              </a:xfrm>
              <a:prstGeom prst="rect">
                <a:avLst/>
              </a:prstGeom>
            </p:spPr>
          </p:pic>
        </mc:Fallback>
      </mc:AlternateContent>
    </p:spTree>
    <p:extLst>
      <p:ext uri="{BB962C8B-B14F-4D97-AF65-F5344CB8AC3E}">
        <p14:creationId xmlns:p14="http://schemas.microsoft.com/office/powerpoint/2010/main" val="407937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724B6-0E23-49E0-96E1-1AAD5B26E537}"/>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Time value concepts</a:t>
            </a:r>
          </a:p>
        </p:txBody>
      </p:sp>
      <p:graphicFrame>
        <p:nvGraphicFramePr>
          <p:cNvPr id="5" name="Content Placeholder 2">
            <a:extLst>
              <a:ext uri="{FF2B5EF4-FFF2-40B4-BE49-F238E27FC236}">
                <a16:creationId xmlns:a16="http://schemas.microsoft.com/office/drawing/2014/main" id="{15138F0E-1256-423B-9123-C87FE5185824}"/>
              </a:ext>
            </a:extLst>
          </p:cNvPr>
          <p:cNvGraphicFramePr>
            <a:graphicFrameLocks noGrp="1"/>
          </p:cNvGraphicFramePr>
          <p:nvPr>
            <p:ph idx="1"/>
            <p:extLst>
              <p:ext uri="{D42A27DB-BD31-4B8C-83A1-F6EECF244321}">
                <p14:modId xmlns:p14="http://schemas.microsoft.com/office/powerpoint/2010/main" val="270053280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886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Future Value – One more example</a:t>
            </a:r>
          </a:p>
        </p:txBody>
      </p:sp>
      <p:sp>
        <p:nvSpPr>
          <p:cNvPr id="6" name="Content Placeholder 5"/>
          <p:cNvSpPr>
            <a:spLocks noGrp="1"/>
          </p:cNvSpPr>
          <p:nvPr>
            <p:ph sz="quarter" idx="1"/>
          </p:nvPr>
        </p:nvSpPr>
        <p:spPr/>
        <p:txBody>
          <a:bodyPr/>
          <a:lstStyle/>
          <a:p>
            <a:pPr marL="0" indent="0">
              <a:buNone/>
            </a:pPr>
            <a:r>
              <a:rPr lang="en-US" dirty="0"/>
              <a:t>If a stock which is currently worth $32 is expected to have return 8% annually, how much will it be worth in 5 years? </a:t>
            </a:r>
          </a:p>
          <a:p>
            <a:pPr marL="0" indent="0">
              <a:buNone/>
            </a:pPr>
            <a:endParaRPr lang="en-US" dirty="0"/>
          </a:p>
          <a:p>
            <a:endParaRPr lang="en-US" dirty="0"/>
          </a:p>
        </p:txBody>
      </p:sp>
    </p:spTree>
    <p:extLst>
      <p:ext uri="{BB962C8B-B14F-4D97-AF65-F5344CB8AC3E}">
        <p14:creationId xmlns:p14="http://schemas.microsoft.com/office/powerpoint/2010/main" val="298264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Future Value – One more example</a:t>
            </a:r>
          </a:p>
        </p:txBody>
      </p:sp>
      <p:sp>
        <p:nvSpPr>
          <p:cNvPr id="6" name="Content Placeholder 5"/>
          <p:cNvSpPr>
            <a:spLocks noGrp="1"/>
          </p:cNvSpPr>
          <p:nvPr>
            <p:ph sz="quarter" idx="1"/>
          </p:nvPr>
        </p:nvSpPr>
        <p:spPr/>
        <p:txBody>
          <a:bodyPr/>
          <a:lstStyle/>
          <a:p>
            <a:pPr marL="0" indent="0">
              <a:buNone/>
            </a:pPr>
            <a:r>
              <a:rPr lang="en-US" dirty="0"/>
              <a:t>If a stock which is currently worth $32 is expected to have return 8% annually, how much will it be worth in 5 years? </a:t>
            </a:r>
          </a:p>
          <a:p>
            <a:pPr marL="0" indent="0">
              <a:buNone/>
            </a:pPr>
            <a:endParaRPr lang="en-US" dirty="0"/>
          </a:p>
          <a:p>
            <a:pPr marL="0" indent="0">
              <a:buNone/>
            </a:pPr>
            <a:r>
              <a:rPr lang="en-US" dirty="0" err="1"/>
              <a:t>Pv</a:t>
            </a:r>
            <a:r>
              <a:rPr lang="en-US" dirty="0"/>
              <a:t> = 32</a:t>
            </a:r>
          </a:p>
          <a:p>
            <a:pPr marL="0" indent="0">
              <a:buNone/>
            </a:pPr>
            <a:r>
              <a:rPr lang="en-US" dirty="0"/>
              <a:t>I = 8.0%</a:t>
            </a:r>
          </a:p>
          <a:p>
            <a:pPr marL="0" indent="0">
              <a:buNone/>
            </a:pPr>
            <a:r>
              <a:rPr lang="en-US" dirty="0"/>
              <a:t>47.02</a:t>
            </a:r>
          </a:p>
          <a:p>
            <a:endParaRPr lang="en-US" dirty="0"/>
          </a:p>
        </p:txBody>
      </p:sp>
    </p:spTree>
    <p:extLst>
      <p:ext uri="{BB962C8B-B14F-4D97-AF65-F5344CB8AC3E}">
        <p14:creationId xmlns:p14="http://schemas.microsoft.com/office/powerpoint/2010/main" val="2603204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136775" y="228600"/>
            <a:ext cx="8153400" cy="990600"/>
          </a:xfrm>
        </p:spPr>
        <p:txBody>
          <a:bodyPr>
            <a:normAutofit/>
          </a:bodyPr>
          <a:lstStyle/>
          <a:p>
            <a:pPr eaLnBrk="1" hangingPunct="1">
              <a:defRPr/>
            </a:pPr>
            <a:r>
              <a:rPr lang="en-US" sz="3600" dirty="0"/>
              <a:t>Present Value</a:t>
            </a:r>
          </a:p>
        </p:txBody>
      </p:sp>
      <p:sp>
        <p:nvSpPr>
          <p:cNvPr id="25605" name="Rectangle 3"/>
          <p:cNvSpPr>
            <a:spLocks noGrp="1" noChangeArrowheads="1"/>
          </p:cNvSpPr>
          <p:nvPr>
            <p:ph sz="quarter" idx="1"/>
          </p:nvPr>
        </p:nvSpPr>
        <p:spPr>
          <a:xfrm>
            <a:off x="2136775" y="1600200"/>
            <a:ext cx="8153400" cy="2262188"/>
          </a:xfrm>
        </p:spPr>
        <p:txBody>
          <a:bodyPr>
            <a:normAutofit lnSpcReduction="10000"/>
          </a:bodyPr>
          <a:lstStyle/>
          <a:p>
            <a:pPr eaLnBrk="1" hangingPunct="1">
              <a:defRPr/>
            </a:pPr>
            <a:r>
              <a:rPr lang="en-US" sz="2800" dirty="0"/>
              <a:t>The amount an investment is worth today (now, at time 0). </a:t>
            </a:r>
          </a:p>
          <a:p>
            <a:pPr eaLnBrk="1" hangingPunct="1">
              <a:defRPr/>
            </a:pPr>
            <a:r>
              <a:rPr lang="en-US" sz="2800" dirty="0"/>
              <a:t>Finding the PV of a cash flow or series of cash flows is called discounting.</a:t>
            </a:r>
          </a:p>
          <a:p>
            <a:pPr eaLnBrk="1" hangingPunct="1">
              <a:defRPr/>
            </a:pPr>
            <a:r>
              <a:rPr lang="en-US" sz="2800" dirty="0"/>
              <a:t>The value of cash flows in today’s purchasing power.</a:t>
            </a:r>
          </a:p>
        </p:txBody>
      </p:sp>
      <p:grpSp>
        <p:nvGrpSpPr>
          <p:cNvPr id="2" name="Group 18"/>
          <p:cNvGrpSpPr>
            <a:grpSpLocks/>
          </p:cNvGrpSpPr>
          <p:nvPr/>
        </p:nvGrpSpPr>
        <p:grpSpPr bwMode="auto">
          <a:xfrm>
            <a:off x="2461420" y="4422775"/>
            <a:ext cx="7350125" cy="1835150"/>
            <a:chOff x="935038" y="3938588"/>
            <a:chExt cx="7350125" cy="1835150"/>
          </a:xfrm>
        </p:grpSpPr>
        <p:sp>
          <p:nvSpPr>
            <p:cNvPr id="14338" name="Rectangle 4"/>
            <p:cNvSpPr>
              <a:spLocks noChangeArrowheads="1"/>
            </p:cNvSpPr>
            <p:nvPr/>
          </p:nvSpPr>
          <p:spPr bwMode="auto">
            <a:xfrm>
              <a:off x="935038" y="5233988"/>
              <a:ext cx="1192634" cy="539251"/>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tx2"/>
                  </a:solidFill>
                </a:rPr>
                <a:t>PV = ?</a:t>
              </a:r>
            </a:p>
          </p:txBody>
        </p:sp>
        <p:sp>
          <p:nvSpPr>
            <p:cNvPr id="14339" name="Rectangle 16"/>
            <p:cNvSpPr>
              <a:spLocks noChangeArrowheads="1"/>
            </p:cNvSpPr>
            <p:nvPr/>
          </p:nvSpPr>
          <p:spPr bwMode="auto">
            <a:xfrm>
              <a:off x="7488238" y="5233988"/>
              <a:ext cx="796925" cy="53975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tx2"/>
                  </a:solidFill>
                </a:rPr>
                <a:t>100</a:t>
              </a:r>
            </a:p>
          </p:txBody>
        </p:sp>
        <p:grpSp>
          <p:nvGrpSpPr>
            <p:cNvPr id="14344" name="Group 5"/>
            <p:cNvGrpSpPr>
              <a:grpSpLocks/>
            </p:cNvGrpSpPr>
            <p:nvPr/>
          </p:nvGrpSpPr>
          <p:grpSpPr bwMode="auto">
            <a:xfrm>
              <a:off x="1373188" y="4614863"/>
              <a:ext cx="6477000" cy="652462"/>
              <a:chOff x="754" y="2010"/>
              <a:chExt cx="4080" cy="411"/>
            </a:xfrm>
          </p:grpSpPr>
          <p:sp>
            <p:nvSpPr>
              <p:cNvPr id="14349" name="Line 6"/>
              <p:cNvSpPr>
                <a:spLocks noChangeShapeType="1"/>
              </p:cNvSpPr>
              <p:nvPr/>
            </p:nvSpPr>
            <p:spPr bwMode="auto">
              <a:xfrm>
                <a:off x="754" y="201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p>
            </p:txBody>
          </p:sp>
          <p:sp>
            <p:nvSpPr>
              <p:cNvPr id="14350" name="Line 7"/>
              <p:cNvSpPr>
                <a:spLocks noChangeShapeType="1"/>
              </p:cNvSpPr>
              <p:nvPr/>
            </p:nvSpPr>
            <p:spPr bwMode="auto">
              <a:xfrm>
                <a:off x="2146" y="201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p>
            </p:txBody>
          </p:sp>
          <p:sp>
            <p:nvSpPr>
              <p:cNvPr id="14351" name="Line 8"/>
              <p:cNvSpPr>
                <a:spLocks noChangeShapeType="1"/>
              </p:cNvSpPr>
              <p:nvPr/>
            </p:nvSpPr>
            <p:spPr bwMode="auto">
              <a:xfrm>
                <a:off x="3394" y="201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p>
            </p:txBody>
          </p:sp>
          <p:sp>
            <p:nvSpPr>
              <p:cNvPr id="14352" name="Line 9"/>
              <p:cNvSpPr>
                <a:spLocks noChangeShapeType="1"/>
              </p:cNvSpPr>
              <p:nvPr/>
            </p:nvSpPr>
            <p:spPr bwMode="auto">
              <a:xfrm>
                <a:off x="4834" y="201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p>
            </p:txBody>
          </p:sp>
          <p:sp>
            <p:nvSpPr>
              <p:cNvPr id="14353" name="Line 10"/>
              <p:cNvSpPr>
                <a:spLocks noChangeShapeType="1"/>
              </p:cNvSpPr>
              <p:nvPr/>
            </p:nvSpPr>
            <p:spPr bwMode="auto">
              <a:xfrm>
                <a:off x="755" y="2216"/>
                <a:ext cx="4079" cy="0"/>
              </a:xfrm>
              <a:prstGeom prst="line">
                <a:avLst/>
              </a:prstGeom>
              <a:noFill/>
              <a:ln w="25400">
                <a:solidFill>
                  <a:schemeClr val="tx2"/>
                </a:solidFill>
                <a:round/>
                <a:headEnd type="none" w="sm" len="sm"/>
                <a:tailEnd type="none" w="sm" len="sm"/>
              </a:ln>
            </p:spPr>
            <p:txBody>
              <a:bodyPr wrap="none" anchor="ctr"/>
              <a:lstStyle/>
              <a:p>
                <a:pPr>
                  <a:defRPr/>
                </a:pPr>
                <a:endParaRPr lang="en-US" sz="2900" dirty="0"/>
              </a:p>
            </p:txBody>
          </p:sp>
        </p:grpSp>
        <p:sp>
          <p:nvSpPr>
            <p:cNvPr id="14343" name="Rectangle 11"/>
            <p:cNvSpPr>
              <a:spLocks noChangeArrowheads="1"/>
            </p:cNvSpPr>
            <p:nvPr/>
          </p:nvSpPr>
          <p:spPr bwMode="auto">
            <a:xfrm>
              <a:off x="1163638" y="3938588"/>
              <a:ext cx="390525" cy="53975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tx2"/>
                  </a:solidFill>
                </a:rPr>
                <a:t>0</a:t>
              </a:r>
            </a:p>
          </p:txBody>
        </p:sp>
        <p:sp>
          <p:nvSpPr>
            <p:cNvPr id="3" name="Rectangle 12"/>
            <p:cNvSpPr>
              <a:spLocks noChangeArrowheads="1"/>
            </p:cNvSpPr>
            <p:nvPr/>
          </p:nvSpPr>
          <p:spPr bwMode="auto">
            <a:xfrm>
              <a:off x="3376613" y="3938588"/>
              <a:ext cx="390525" cy="53975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tx2"/>
                  </a:solidFill>
                </a:rPr>
                <a:t>1</a:t>
              </a:r>
            </a:p>
          </p:txBody>
        </p:sp>
        <p:sp>
          <p:nvSpPr>
            <p:cNvPr id="14345" name="Rectangle 13"/>
            <p:cNvSpPr>
              <a:spLocks noChangeArrowheads="1"/>
            </p:cNvSpPr>
            <p:nvPr/>
          </p:nvSpPr>
          <p:spPr bwMode="auto">
            <a:xfrm>
              <a:off x="5357813" y="3938588"/>
              <a:ext cx="390525" cy="53975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tx2"/>
                  </a:solidFill>
                </a:rPr>
                <a:t>2</a:t>
              </a:r>
            </a:p>
          </p:txBody>
        </p:sp>
        <p:sp>
          <p:nvSpPr>
            <p:cNvPr id="14346" name="Rectangle 14"/>
            <p:cNvSpPr>
              <a:spLocks noChangeArrowheads="1"/>
            </p:cNvSpPr>
            <p:nvPr/>
          </p:nvSpPr>
          <p:spPr bwMode="auto">
            <a:xfrm>
              <a:off x="7643813" y="3938588"/>
              <a:ext cx="390525" cy="53975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tx2"/>
                  </a:solidFill>
                </a:rPr>
                <a:t>3</a:t>
              </a:r>
            </a:p>
          </p:txBody>
        </p:sp>
        <p:sp>
          <p:nvSpPr>
            <p:cNvPr id="14347" name="Rectangle 15"/>
            <p:cNvSpPr>
              <a:spLocks noChangeArrowheads="1"/>
            </p:cNvSpPr>
            <p:nvPr/>
          </p:nvSpPr>
          <p:spPr bwMode="auto">
            <a:xfrm>
              <a:off x="1966913" y="4446588"/>
              <a:ext cx="831959" cy="493085"/>
            </a:xfrm>
            <a:prstGeom prst="rect">
              <a:avLst/>
            </a:prstGeom>
            <a:noFill/>
            <a:ln w="9525">
              <a:noFill/>
              <a:miter lim="800000"/>
              <a:headEnd/>
              <a:tailEnd/>
            </a:ln>
          </p:spPr>
          <p:txBody>
            <a:bodyPr wrap="none" lIns="92075" tIns="46038" rIns="92075" bIns="46038">
              <a:spAutoFit/>
            </a:bodyPr>
            <a:lstStyle/>
            <a:p>
              <a:pPr>
                <a:defRPr/>
              </a:pPr>
              <a:r>
                <a:rPr lang="en-US" sz="2600" dirty="0">
                  <a:solidFill>
                    <a:schemeClr val="tx2"/>
                  </a:solidFill>
                </a:rPr>
                <a:t>10%</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Present Values</a:t>
            </a:r>
          </a:p>
        </p:txBody>
      </p:sp>
      <p:sp>
        <p:nvSpPr>
          <p:cNvPr id="95235" name="Rectangle 3"/>
          <p:cNvSpPr>
            <a:spLocks noGrp="1" noChangeArrowheads="1"/>
          </p:cNvSpPr>
          <p:nvPr>
            <p:ph type="body" idx="1"/>
          </p:nvPr>
        </p:nvSpPr>
        <p:spPr/>
        <p:txBody>
          <a:bodyPr/>
          <a:lstStyle/>
          <a:p>
            <a:pPr>
              <a:lnSpc>
                <a:spcPct val="90000"/>
              </a:lnSpc>
            </a:pPr>
            <a:r>
              <a:rPr lang="en-US" sz="2800" dirty="0"/>
              <a:t>We can use the future value formula to find the present value.</a:t>
            </a:r>
          </a:p>
          <a:p>
            <a:pPr lvl="1">
              <a:lnSpc>
                <a:spcPct val="90000"/>
              </a:lnSpc>
              <a:buFont typeface="Wingdings" pitchFamily="2" charset="2"/>
              <a:buChar char="§"/>
            </a:pPr>
            <a:r>
              <a:rPr lang="en-US" sz="2600" dirty="0"/>
              <a:t>FV = PV(1 + r)</a:t>
            </a:r>
            <a:r>
              <a:rPr lang="en-US" sz="2600" baseline="30000" dirty="0"/>
              <a:t>t</a:t>
            </a:r>
            <a:endParaRPr lang="en-US" sz="2600" dirty="0"/>
          </a:p>
          <a:p>
            <a:pPr lvl="1">
              <a:lnSpc>
                <a:spcPct val="90000"/>
              </a:lnSpc>
              <a:buFont typeface="Wingdings" pitchFamily="2" charset="2"/>
              <a:buChar char="§"/>
            </a:pPr>
            <a:r>
              <a:rPr lang="en-US" sz="2600" dirty="0"/>
              <a:t>Rearrange to solve for PV = FV / (1 + r)</a:t>
            </a:r>
            <a:r>
              <a:rPr lang="en-US" sz="2600" baseline="30000" dirty="0"/>
              <a:t>t</a:t>
            </a:r>
          </a:p>
          <a:p>
            <a:r>
              <a:rPr lang="en-US" dirty="0"/>
              <a:t>To find present values</a:t>
            </a:r>
          </a:p>
          <a:p>
            <a:pPr>
              <a:lnSpc>
                <a:spcPct val="90000"/>
              </a:lnSpc>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6775" y="228600"/>
            <a:ext cx="8153400" cy="990600"/>
          </a:xfrm>
        </p:spPr>
        <p:txBody>
          <a:bodyPr>
            <a:normAutofit/>
          </a:bodyPr>
          <a:lstStyle/>
          <a:p>
            <a:pPr eaLnBrk="1" hangingPunct="1">
              <a:defRPr/>
            </a:pPr>
            <a:r>
              <a:rPr lang="en-US" dirty="0"/>
              <a:t>PV: The Formula Method</a:t>
            </a:r>
          </a:p>
        </p:txBody>
      </p:sp>
      <p:sp>
        <p:nvSpPr>
          <p:cNvPr id="39939" name="Rectangle 3"/>
          <p:cNvSpPr>
            <a:spLocks noGrp="1" noChangeArrowheads="1"/>
          </p:cNvSpPr>
          <p:nvPr>
            <p:ph type="body" idx="1"/>
          </p:nvPr>
        </p:nvSpPr>
        <p:spPr>
          <a:xfrm>
            <a:off x="2136775" y="1600200"/>
            <a:ext cx="8153400" cy="4495800"/>
          </a:xfrm>
        </p:spPr>
        <p:txBody>
          <a:bodyPr/>
          <a:lstStyle/>
          <a:p>
            <a:pPr marL="0" indent="0">
              <a:buNone/>
              <a:defRPr/>
            </a:pPr>
            <a:r>
              <a:rPr lang="en-US" sz="3200" dirty="0"/>
              <a:t>How much money must you invest today if you can earn 7% and you would like to have $5,000 in 10 years.</a:t>
            </a:r>
          </a:p>
          <a:p>
            <a:pPr marL="0" indent="0">
              <a:buNone/>
              <a:defRPr/>
            </a:pPr>
            <a:endParaRPr lang="en-US" sz="3200" dirty="0"/>
          </a:p>
        </p:txBody>
      </p:sp>
    </p:spTree>
    <p:extLst>
      <p:ext uri="{BB962C8B-B14F-4D97-AF65-F5344CB8AC3E}">
        <p14:creationId xmlns:p14="http://schemas.microsoft.com/office/powerpoint/2010/main" val="2175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6775" y="228600"/>
            <a:ext cx="8153400" cy="990600"/>
          </a:xfrm>
        </p:spPr>
        <p:txBody>
          <a:bodyPr>
            <a:normAutofit/>
          </a:bodyPr>
          <a:lstStyle/>
          <a:p>
            <a:pPr eaLnBrk="1" hangingPunct="1">
              <a:defRPr/>
            </a:pPr>
            <a:r>
              <a:rPr lang="en-US" dirty="0"/>
              <a:t>PV: The Formula Method</a:t>
            </a:r>
          </a:p>
        </p:txBody>
      </p:sp>
      <p:sp>
        <p:nvSpPr>
          <p:cNvPr id="39939" name="Rectangle 3"/>
          <p:cNvSpPr>
            <a:spLocks noGrp="1" noChangeArrowheads="1"/>
          </p:cNvSpPr>
          <p:nvPr>
            <p:ph type="body" idx="1"/>
          </p:nvPr>
        </p:nvSpPr>
        <p:spPr>
          <a:xfrm>
            <a:off x="2136775" y="1600200"/>
            <a:ext cx="8153400" cy="4495800"/>
          </a:xfrm>
        </p:spPr>
        <p:txBody>
          <a:bodyPr/>
          <a:lstStyle/>
          <a:p>
            <a:pPr marL="0" indent="0">
              <a:buNone/>
              <a:defRPr/>
            </a:pPr>
            <a:r>
              <a:rPr lang="en-US" sz="3200" dirty="0"/>
              <a:t>How much money must you invest today if you can earn 7% and you would like to have $5,000 in 10 years.</a:t>
            </a:r>
          </a:p>
          <a:p>
            <a:pPr marL="0" indent="0">
              <a:buNone/>
              <a:defRPr/>
            </a:pPr>
            <a:endParaRPr lang="en-US" sz="3200" dirty="0"/>
          </a:p>
          <a:p>
            <a:pPr marL="0" indent="0">
              <a:buNone/>
              <a:defRPr/>
            </a:pPr>
            <a:r>
              <a:rPr lang="en-US" sz="3200" dirty="0"/>
              <a:t>75.13</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Present Values – Example 2</a:t>
            </a:r>
          </a:p>
        </p:txBody>
      </p:sp>
      <p:sp>
        <p:nvSpPr>
          <p:cNvPr id="99331" name="Rectangle 3"/>
          <p:cNvSpPr>
            <a:spLocks noGrp="1" noChangeArrowheads="1"/>
          </p:cNvSpPr>
          <p:nvPr>
            <p:ph type="body" idx="1"/>
          </p:nvPr>
        </p:nvSpPr>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Present Values – Example 2</a:t>
            </a:r>
          </a:p>
        </p:txBody>
      </p:sp>
      <p:sp>
        <p:nvSpPr>
          <p:cNvPr id="99331" name="Rectangle 3"/>
          <p:cNvSpPr>
            <a:spLocks noGrp="1" noChangeArrowheads="1"/>
          </p:cNvSpPr>
          <p:nvPr>
            <p:ph type="body" idx="1"/>
          </p:nvPr>
        </p:nvSpPr>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a:p>
            <a:pPr marL="0" indent="0">
              <a:buNone/>
            </a:pPr>
            <a:r>
              <a:rPr lang="en-US" dirty="0"/>
              <a:t>150,000 , 17 years 8.0%  =  40,540.34</a:t>
            </a:r>
          </a:p>
        </p:txBody>
      </p:sp>
    </p:spTree>
    <p:extLst>
      <p:ext uri="{BB962C8B-B14F-4D97-AF65-F5344CB8AC3E}">
        <p14:creationId xmlns:p14="http://schemas.microsoft.com/office/powerpoint/2010/main" val="208764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a:t>Present Values – Example 3</a:t>
            </a:r>
          </a:p>
        </p:txBody>
      </p:sp>
      <p:sp>
        <p:nvSpPr>
          <p:cNvPr id="99331" name="Rectangle 3"/>
          <p:cNvSpPr>
            <a:spLocks noGrp="1" noChangeArrowheads="1"/>
          </p:cNvSpPr>
          <p:nvPr>
            <p:ph type="body" idx="1"/>
          </p:nvPr>
        </p:nvSpPr>
        <p:spPr/>
        <p:txBody>
          <a:bodyPr/>
          <a:lstStyle/>
          <a:p>
            <a:pPr marL="0" indent="0">
              <a:buNone/>
            </a:pPr>
            <a:r>
              <a:rPr lang="en-US" dirty="0"/>
              <a:t>You win a raffle and have the option of two prizes. You can either receive $1000 now or $1075 at the end of the year. If the discount rate is 8%, which prize do you prefer?</a:t>
            </a:r>
          </a:p>
          <a:p>
            <a:pPr marL="0" indent="0">
              <a:buNone/>
            </a:pPr>
            <a:endParaRPr lang="en-US" dirty="0"/>
          </a:p>
          <a:p>
            <a:pPr marL="0" indent="0">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a:t>PV: Using Excel’s Financial Technology</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a:t>
            </a:r>
            <a:r>
              <a:rPr lang="en-US" dirty="0" err="1"/>
              <a:t>Nper</a:t>
            </a:r>
            <a:r>
              <a:rPr lang="en-US" dirty="0"/>
              <a:t>), periodic payments (</a:t>
            </a:r>
            <a:r>
              <a:rPr lang="en-US" dirty="0" err="1"/>
              <a:t>Pmt</a:t>
            </a:r>
            <a:r>
              <a:rPr lang="en-US" dirty="0"/>
              <a:t>), and future value (</a:t>
            </a:r>
            <a:r>
              <a:rPr lang="en-US" dirty="0" err="1"/>
              <a:t>Fv</a:t>
            </a:r>
            <a:r>
              <a:rPr lang="en-US" dirty="0"/>
              <a:t>). Click OK.</a:t>
            </a:r>
          </a:p>
          <a:p>
            <a:r>
              <a:rPr lang="en-US" dirty="0"/>
              <a:t>Type the function</a:t>
            </a:r>
          </a:p>
          <a:p>
            <a:pPr lvl="1"/>
            <a:r>
              <a:rPr lang="en-US" dirty="0"/>
              <a:t>=PV(rate, </a:t>
            </a:r>
            <a:r>
              <a:rPr lang="en-US" dirty="0" err="1"/>
              <a:t>nper</a:t>
            </a:r>
            <a:r>
              <a:rPr lang="en-US" dirty="0"/>
              <a:t>, </a:t>
            </a:r>
            <a:r>
              <a:rPr lang="en-US" dirty="0" err="1"/>
              <a:t>pmt</a:t>
            </a:r>
            <a:r>
              <a:rPr lang="en-US" dirty="0"/>
              <a:t>, </a:t>
            </a:r>
            <a:r>
              <a:rPr lang="en-US" dirty="0" err="1"/>
              <a:t>fv</a:t>
            </a:r>
            <a:r>
              <a:rPr lang="en-US" dirty="0"/>
              <a:t>, type)</a:t>
            </a:r>
          </a:p>
        </p:txBody>
      </p:sp>
    </p:spTree>
    <p:extLst>
      <p:ext uri="{BB962C8B-B14F-4D97-AF65-F5344CB8AC3E}">
        <p14:creationId xmlns:p14="http://schemas.microsoft.com/office/powerpoint/2010/main" val="198261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197B1-3A19-4078-A59F-5AEF0D60E198}"/>
              </a:ext>
            </a:extLst>
          </p:cNvPr>
          <p:cNvSpPr>
            <a:spLocks noGrp="1"/>
          </p:cNvSpPr>
          <p:nvPr>
            <p:ph type="title"/>
          </p:nvPr>
        </p:nvSpPr>
        <p:spPr>
          <a:xfrm>
            <a:off x="310039" y="640080"/>
            <a:ext cx="3429855" cy="5613236"/>
          </a:xfrm>
        </p:spPr>
        <p:txBody>
          <a:bodyPr vert="horz" lIns="91440" tIns="45720" rIns="91440" bIns="45720" rtlCol="0" anchor="ctr">
            <a:normAutofit/>
          </a:bodyPr>
          <a:lstStyle/>
          <a:p>
            <a:r>
              <a:rPr lang="en-US">
                <a:solidFill>
                  <a:srgbClr val="FFFFFF"/>
                </a:solidFill>
              </a:rPr>
              <a:t>Timelines</a:t>
            </a:r>
          </a:p>
        </p:txBody>
      </p:sp>
      <p:sp>
        <p:nvSpPr>
          <p:cNvPr id="5" name="Rectangle 4">
            <a:extLst>
              <a:ext uri="{FF2B5EF4-FFF2-40B4-BE49-F238E27FC236}">
                <a16:creationId xmlns:a16="http://schemas.microsoft.com/office/drawing/2014/main" id="{3C7B23E1-BC48-49A7-9139-92EE1A15F4F5}"/>
              </a:ext>
            </a:extLst>
          </p:cNvPr>
          <p:cNvSpPr/>
          <p:nvPr/>
        </p:nvSpPr>
        <p:spPr>
          <a:xfrm>
            <a:off x="4699818" y="640080"/>
            <a:ext cx="7172138" cy="3745107"/>
          </a:xfrm>
          <a:prstGeom prst="rect">
            <a:avLst/>
          </a:prstGeom>
        </p:spPr>
        <p:txBody>
          <a:bodyPr vert="horz" lIns="45720" tIns="45720" rIns="45720" bIns="45720" rtlCol="0">
            <a:normAutofit/>
          </a:bodyPr>
          <a:lstStyle/>
          <a:p>
            <a:pPr marL="342900" indent="-342900" defTabSz="914400">
              <a:lnSpc>
                <a:spcPct val="90000"/>
              </a:lnSpc>
              <a:spcAft>
                <a:spcPts val="600"/>
              </a:spcAft>
              <a:buClr>
                <a:schemeClr val="accent1"/>
              </a:buClr>
              <a:buFont typeface="Arial" panose="020B0604020202020204" pitchFamily="34" charset="0"/>
              <a:buChar char="•"/>
              <a:defRPr/>
            </a:pPr>
            <a:r>
              <a:rPr lang="en-US"/>
              <a:t>Show the timing of cash flows.</a:t>
            </a:r>
          </a:p>
          <a:p>
            <a:pPr marL="342900" indent="-342900" defTabSz="914400">
              <a:lnSpc>
                <a:spcPct val="90000"/>
              </a:lnSpc>
              <a:spcAft>
                <a:spcPts val="600"/>
              </a:spcAft>
              <a:buClr>
                <a:schemeClr val="accent1"/>
              </a:buClr>
              <a:buFont typeface="Arial" panose="020B0604020202020204" pitchFamily="34" charset="0"/>
              <a:buChar char="•"/>
              <a:defRPr/>
            </a:pPr>
            <a:r>
              <a:rPr lang="en-US"/>
              <a:t>Tick marks occur at the end of each period. </a:t>
            </a:r>
          </a:p>
          <a:p>
            <a:pPr marL="342900" indent="-342900" defTabSz="914400">
              <a:lnSpc>
                <a:spcPct val="90000"/>
              </a:lnSpc>
              <a:spcAft>
                <a:spcPts val="600"/>
              </a:spcAft>
              <a:buClr>
                <a:schemeClr val="accent1"/>
              </a:buClr>
              <a:buFont typeface="Arial" panose="020B0604020202020204" pitchFamily="34" charset="0"/>
              <a:buChar char="•"/>
              <a:defRPr/>
            </a:pPr>
            <a:r>
              <a:rPr lang="en-US"/>
              <a:t>Each tick mark corresponds to the </a:t>
            </a:r>
            <a:r>
              <a:rPr lang="en-US" i="1"/>
              <a:t>end</a:t>
            </a:r>
            <a:r>
              <a:rPr lang="en-US"/>
              <a:t> of one time period and the </a:t>
            </a:r>
            <a:r>
              <a:rPr lang="en-US" i="1"/>
              <a:t>beginning</a:t>
            </a:r>
            <a:r>
              <a:rPr lang="en-US"/>
              <a:t> of the next one. </a:t>
            </a:r>
          </a:p>
        </p:txBody>
      </p:sp>
      <p:pic>
        <p:nvPicPr>
          <p:cNvPr id="4" name="Content Placeholder 3">
            <a:extLst>
              <a:ext uri="{FF2B5EF4-FFF2-40B4-BE49-F238E27FC236}">
                <a16:creationId xmlns:a16="http://schemas.microsoft.com/office/drawing/2014/main" id="{B5A3113C-4F1B-4305-A06C-235EEB49DADD}"/>
              </a:ext>
            </a:extLst>
          </p:cNvPr>
          <p:cNvPicPr>
            <a:picLocks noGrp="1" noChangeAspect="1"/>
          </p:cNvPicPr>
          <p:nvPr>
            <p:ph idx="1"/>
          </p:nvPr>
        </p:nvPicPr>
        <p:blipFill>
          <a:blip r:embed="rId2"/>
          <a:stretch>
            <a:fillRect/>
          </a:stretch>
        </p:blipFill>
        <p:spPr>
          <a:xfrm>
            <a:off x="4865632" y="2512633"/>
            <a:ext cx="6277020" cy="1685977"/>
          </a:xfrm>
          <a:prstGeom prst="rect">
            <a:avLst/>
          </a:prstGeom>
        </p:spPr>
      </p:pic>
    </p:spTree>
    <p:extLst>
      <p:ext uri="{BB962C8B-B14F-4D97-AF65-F5344CB8AC3E}">
        <p14:creationId xmlns:p14="http://schemas.microsoft.com/office/powerpoint/2010/main" val="4079865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Compound Interest</a:t>
            </a:r>
          </a:p>
        </p:txBody>
      </p:sp>
      <p:sp>
        <p:nvSpPr>
          <p:cNvPr id="3" name="Content Placeholder 2"/>
          <p:cNvSpPr>
            <a:spLocks noGrp="1"/>
          </p:cNvSpPr>
          <p:nvPr>
            <p:ph sz="quarter" idx="1"/>
          </p:nvPr>
        </p:nvSpPr>
        <p:spPr/>
        <p:txBody>
          <a:bodyPr/>
          <a:lstStyle/>
          <a:p>
            <a:r>
              <a:rPr lang="en-US" dirty="0"/>
              <a:t>For a given interest rate – the longer the time period, the lower the present value.</a:t>
            </a:r>
          </a:p>
          <a:p>
            <a:r>
              <a:rPr lang="en-US" dirty="0"/>
              <a:t>For a given time period – the higher the interest rate, the smaller the present value</a:t>
            </a:r>
          </a:p>
          <a:p>
            <a:endParaRPr lang="en-US" dirty="0"/>
          </a:p>
          <a:p>
            <a:endParaRPr lang="en-US" dirty="0"/>
          </a:p>
        </p:txBody>
      </p:sp>
    </p:spTree>
    <p:extLst>
      <p:ext uri="{BB962C8B-B14F-4D97-AF65-F5344CB8AC3E}">
        <p14:creationId xmlns:p14="http://schemas.microsoft.com/office/powerpoint/2010/main" val="3657771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a:t>
            </a:r>
          </a:p>
        </p:txBody>
      </p:sp>
      <p:sp>
        <p:nvSpPr>
          <p:cNvPr id="6" name="Content Placeholder 5"/>
          <p:cNvSpPr>
            <a:spLocks noGrp="1"/>
          </p:cNvSpPr>
          <p:nvPr>
            <p:ph sz="quarter" idx="1"/>
          </p:nvPr>
        </p:nvSpPr>
        <p:spPr/>
        <p:txBody>
          <a:bodyPr/>
          <a:lstStyle/>
          <a:p>
            <a:pPr marL="0" indent="0">
              <a:buNone/>
            </a:pPr>
            <a:r>
              <a:rPr lang="en-US" dirty="0"/>
              <a:t>How much money must you invest in an account that earns 8% today if you want to have $1000 in 5 years?</a:t>
            </a:r>
          </a:p>
          <a:p>
            <a:pPr marL="0" indent="0">
              <a:buNone/>
            </a:pPr>
            <a:endParaRPr lang="en-US" dirty="0"/>
          </a:p>
          <a:p>
            <a:endParaRPr lang="en-US" dirty="0"/>
          </a:p>
        </p:txBody>
      </p:sp>
    </p:spTree>
    <p:extLst>
      <p:ext uri="{BB962C8B-B14F-4D97-AF65-F5344CB8AC3E}">
        <p14:creationId xmlns:p14="http://schemas.microsoft.com/office/powerpoint/2010/main" val="354379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a:t>
            </a:r>
          </a:p>
        </p:txBody>
      </p:sp>
      <p:sp>
        <p:nvSpPr>
          <p:cNvPr id="6" name="Content Placeholder 5"/>
          <p:cNvSpPr>
            <a:spLocks noGrp="1"/>
          </p:cNvSpPr>
          <p:nvPr>
            <p:ph sz="quarter" idx="1"/>
          </p:nvPr>
        </p:nvSpPr>
        <p:spPr/>
        <p:txBody>
          <a:bodyPr/>
          <a:lstStyle/>
          <a:p>
            <a:pPr marL="0" indent="0">
              <a:buNone/>
            </a:pPr>
            <a:r>
              <a:rPr lang="en-US" dirty="0"/>
              <a:t>How much money must you invest in an account that earns 8% today if you want to have $1000 in 5 years?</a:t>
            </a:r>
          </a:p>
          <a:p>
            <a:pPr marL="0" indent="0">
              <a:buNone/>
            </a:pPr>
            <a:endParaRPr lang="en-US" dirty="0"/>
          </a:p>
          <a:p>
            <a:pPr marL="0" indent="0">
              <a:buNone/>
            </a:pPr>
            <a:r>
              <a:rPr lang="en-US" dirty="0"/>
              <a:t>PV = FV /  (1+i) ^ t</a:t>
            </a:r>
          </a:p>
          <a:p>
            <a:pPr marL="0" indent="0">
              <a:buNone/>
            </a:pPr>
            <a:r>
              <a:rPr lang="en-US" dirty="0"/>
              <a:t>PV = 1000 / (1.08) ^ 5 = 680.53</a:t>
            </a:r>
          </a:p>
          <a:p>
            <a:endParaRPr lang="en-US" dirty="0"/>
          </a:p>
        </p:txBody>
      </p:sp>
    </p:spTree>
    <p:extLst>
      <p:ext uri="{BB962C8B-B14F-4D97-AF65-F5344CB8AC3E}">
        <p14:creationId xmlns:p14="http://schemas.microsoft.com/office/powerpoint/2010/main" val="3459570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a:t>
            </a:r>
          </a:p>
        </p:txBody>
      </p:sp>
      <p:sp>
        <p:nvSpPr>
          <p:cNvPr id="6" name="Content Placeholder 5"/>
          <p:cNvSpPr>
            <a:spLocks noGrp="1"/>
          </p:cNvSpPr>
          <p:nvPr>
            <p:ph sz="quarter" idx="1"/>
          </p:nvPr>
        </p:nvSpPr>
        <p:spPr/>
        <p:txBody>
          <a:bodyPr/>
          <a:lstStyle/>
          <a:p>
            <a:pPr marL="0" indent="0">
              <a:buNone/>
            </a:pPr>
            <a:r>
              <a:rPr lang="en-US" dirty="0"/>
              <a:t>How much does a car cost in today’s dollars if the dealer offers you a no money down 12% loan which requires full payment of $42,296.20 in 5 years?</a:t>
            </a:r>
          </a:p>
          <a:p>
            <a:pPr marL="0" indent="0">
              <a:buNone/>
            </a:pPr>
            <a:endParaRPr lang="en-US" dirty="0"/>
          </a:p>
          <a:p>
            <a:endParaRPr lang="en-US" dirty="0"/>
          </a:p>
        </p:txBody>
      </p:sp>
    </p:spTree>
    <p:extLst>
      <p:ext uri="{BB962C8B-B14F-4D97-AF65-F5344CB8AC3E}">
        <p14:creationId xmlns:p14="http://schemas.microsoft.com/office/powerpoint/2010/main" val="42179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a:t>
            </a:r>
          </a:p>
        </p:txBody>
      </p:sp>
      <p:sp>
        <p:nvSpPr>
          <p:cNvPr id="6" name="Content Placeholder 5"/>
          <p:cNvSpPr>
            <a:spLocks noGrp="1"/>
          </p:cNvSpPr>
          <p:nvPr>
            <p:ph sz="quarter" idx="1"/>
          </p:nvPr>
        </p:nvSpPr>
        <p:spPr/>
        <p:txBody>
          <a:bodyPr/>
          <a:lstStyle/>
          <a:p>
            <a:pPr marL="0" indent="0">
              <a:buNone/>
            </a:pPr>
            <a:r>
              <a:rPr lang="en-US" dirty="0"/>
              <a:t>How much does a car cost in today’s dollars if the dealer offers you a no money down 12% loan which requires full payment of $42,296.20 in 5 years?</a:t>
            </a:r>
          </a:p>
          <a:p>
            <a:pPr marL="0" indent="0">
              <a:buNone/>
            </a:pPr>
            <a:endParaRPr lang="en-US" dirty="0"/>
          </a:p>
          <a:p>
            <a:pPr marL="0" indent="0">
              <a:buNone/>
            </a:pPr>
            <a:r>
              <a:rPr lang="en-US" dirty="0"/>
              <a:t>PV = 42,296.20 / (1.12)^5 = 24,000</a:t>
            </a:r>
          </a:p>
          <a:p>
            <a:endParaRPr lang="en-US" dirty="0"/>
          </a:p>
        </p:txBody>
      </p:sp>
    </p:spTree>
    <p:extLst>
      <p:ext uri="{BB962C8B-B14F-4D97-AF65-F5344CB8AC3E}">
        <p14:creationId xmlns:p14="http://schemas.microsoft.com/office/powerpoint/2010/main" val="484806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1</a:t>
            </a:r>
          </a:p>
        </p:txBody>
      </p:sp>
      <p:sp>
        <p:nvSpPr>
          <p:cNvPr id="3" name="Content Placeholder 2"/>
          <p:cNvSpPr>
            <a:spLocks noGrp="1"/>
          </p:cNvSpPr>
          <p:nvPr>
            <p:ph sz="quarter" idx="1"/>
          </p:nvPr>
        </p:nvSpPr>
        <p:spPr/>
        <p:txBody>
          <a:bodyPr/>
          <a:lstStyle/>
          <a:p>
            <a:pPr marL="0" indent="0">
              <a:buNone/>
            </a:pPr>
            <a:r>
              <a:rPr lang="en-US" dirty="0"/>
              <a:t>If you invest $5000 in a savings account that earns 7% per year, how much will be in the account in 10 years?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68881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1</a:t>
            </a:r>
          </a:p>
        </p:txBody>
      </p:sp>
      <p:sp>
        <p:nvSpPr>
          <p:cNvPr id="3" name="Content Placeholder 2"/>
          <p:cNvSpPr>
            <a:spLocks noGrp="1"/>
          </p:cNvSpPr>
          <p:nvPr>
            <p:ph sz="quarter" idx="1"/>
          </p:nvPr>
        </p:nvSpPr>
        <p:spPr/>
        <p:txBody>
          <a:bodyPr/>
          <a:lstStyle/>
          <a:p>
            <a:pPr marL="0" indent="0">
              <a:buNone/>
            </a:pPr>
            <a:r>
              <a:rPr lang="en-US" dirty="0"/>
              <a:t>If you invest $5000 in a savings account that earns 7% per year, how much will be in the account in 10 years?</a:t>
            </a:r>
          </a:p>
          <a:p>
            <a:pPr marL="0" indent="0">
              <a:buNone/>
            </a:pPr>
            <a:endParaRPr lang="en-US" dirty="0"/>
          </a:p>
          <a:p>
            <a:pPr marL="0" indent="0">
              <a:buNone/>
            </a:pPr>
            <a:r>
              <a:rPr lang="en-US" dirty="0"/>
              <a:t>FV = </a:t>
            </a:r>
            <a:r>
              <a:rPr lang="en-US" dirty="0" err="1"/>
              <a:t>pv</a:t>
            </a:r>
            <a:r>
              <a:rPr lang="en-US" dirty="0"/>
              <a:t> (1+i)^t</a:t>
            </a:r>
          </a:p>
          <a:p>
            <a:pPr marL="0" indent="0">
              <a:buNone/>
            </a:pPr>
            <a:r>
              <a:rPr lang="en-US" dirty="0"/>
              <a:t>$9.835.76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9809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2</a:t>
            </a:r>
          </a:p>
        </p:txBody>
      </p:sp>
      <p:sp>
        <p:nvSpPr>
          <p:cNvPr id="3" name="Content Placeholder 2"/>
          <p:cNvSpPr>
            <a:spLocks noGrp="1"/>
          </p:cNvSpPr>
          <p:nvPr>
            <p:ph sz="quarter" idx="1"/>
          </p:nvPr>
        </p:nvSpPr>
        <p:spPr/>
        <p:txBody>
          <a:bodyPr/>
          <a:lstStyle/>
          <a:p>
            <a:pPr marL="0" indent="0">
              <a:buNone/>
            </a:pPr>
            <a:r>
              <a:rPr lang="en-US" dirty="0"/>
              <a:t>How much money must you invest today if you can earn 7% and you would like to have $5000 in 10 years?</a:t>
            </a:r>
          </a:p>
          <a:p>
            <a:pPr marL="0" indent="0">
              <a:buNone/>
            </a:pPr>
            <a:endParaRPr lang="en-US" dirty="0"/>
          </a:p>
        </p:txBody>
      </p:sp>
    </p:spTree>
    <p:extLst>
      <p:ext uri="{BB962C8B-B14F-4D97-AF65-F5344CB8AC3E}">
        <p14:creationId xmlns:p14="http://schemas.microsoft.com/office/powerpoint/2010/main" val="2124608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2</a:t>
            </a:r>
          </a:p>
        </p:txBody>
      </p:sp>
      <p:sp>
        <p:nvSpPr>
          <p:cNvPr id="3" name="Content Placeholder 2"/>
          <p:cNvSpPr>
            <a:spLocks noGrp="1"/>
          </p:cNvSpPr>
          <p:nvPr>
            <p:ph sz="quarter" idx="1"/>
          </p:nvPr>
        </p:nvSpPr>
        <p:spPr/>
        <p:txBody>
          <a:bodyPr/>
          <a:lstStyle/>
          <a:p>
            <a:pPr marL="0" indent="0">
              <a:buNone/>
            </a:pPr>
            <a:r>
              <a:rPr lang="en-US" dirty="0"/>
              <a:t>How much money must you invest today if you can earn 7% and you would like to have $5000 in 10 years?</a:t>
            </a:r>
          </a:p>
          <a:p>
            <a:pPr marL="0" indent="0">
              <a:buNone/>
            </a:pPr>
            <a:endParaRPr lang="en-US" dirty="0"/>
          </a:p>
          <a:p>
            <a:pPr marL="0" indent="0">
              <a:buNone/>
            </a:pPr>
            <a:r>
              <a:rPr lang="en-US" dirty="0"/>
              <a:t>PV = ?</a:t>
            </a:r>
          </a:p>
          <a:p>
            <a:pPr marL="0" indent="0">
              <a:buNone/>
            </a:pPr>
            <a:r>
              <a:rPr lang="en-US" dirty="0"/>
              <a:t>2541.75</a:t>
            </a:r>
          </a:p>
        </p:txBody>
      </p:sp>
    </p:spTree>
    <p:extLst>
      <p:ext uri="{BB962C8B-B14F-4D97-AF65-F5344CB8AC3E}">
        <p14:creationId xmlns:p14="http://schemas.microsoft.com/office/powerpoint/2010/main" val="3789990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3</a:t>
            </a:r>
          </a:p>
        </p:txBody>
      </p:sp>
      <p:sp>
        <p:nvSpPr>
          <p:cNvPr id="6" name="Content Placeholder 5"/>
          <p:cNvSpPr>
            <a:spLocks noGrp="1"/>
          </p:cNvSpPr>
          <p:nvPr>
            <p:ph sz="quarter" idx="1"/>
          </p:nvPr>
        </p:nvSpPr>
        <p:spPr/>
        <p:txBody>
          <a:bodyPr/>
          <a:lstStyle/>
          <a:p>
            <a:pPr marL="0" indent="0">
              <a:buNone/>
            </a:pPr>
            <a:r>
              <a:rPr lang="en-US" dirty="0"/>
              <a:t>You take a job and are offered the following payment options. If the discount rate is 8%, which option do you prefer</a:t>
            </a:r>
          </a:p>
        </p:txBody>
      </p:sp>
    </p:spTree>
    <p:extLst>
      <p:ext uri="{BB962C8B-B14F-4D97-AF65-F5344CB8AC3E}">
        <p14:creationId xmlns:p14="http://schemas.microsoft.com/office/powerpoint/2010/main" val="204772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Simple vs. Compound Interest</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 3</a:t>
            </a:r>
          </a:p>
        </p:txBody>
      </p:sp>
      <p:sp>
        <p:nvSpPr>
          <p:cNvPr id="6" name="Content Placeholder 5"/>
          <p:cNvSpPr>
            <a:spLocks noGrp="1"/>
          </p:cNvSpPr>
          <p:nvPr>
            <p:ph sz="quarter" idx="1"/>
          </p:nvPr>
        </p:nvSpPr>
        <p:spPr/>
        <p:txBody>
          <a:bodyPr/>
          <a:lstStyle/>
          <a:p>
            <a:pPr marL="0" indent="0">
              <a:buNone/>
            </a:pPr>
            <a:r>
              <a:rPr lang="en-US" dirty="0"/>
              <a:t>You take a job and are offered the following payment options. If the discount rate is 8%, which option do you prefer</a:t>
            </a:r>
          </a:p>
          <a:p>
            <a:pPr marL="514350" indent="-514350">
              <a:buAutoNum type="arabicPeriod"/>
            </a:pPr>
            <a:r>
              <a:rPr lang="en-US" dirty="0"/>
              <a:t>$10000 paid in 2 years   PV = 9,245.56</a:t>
            </a:r>
          </a:p>
          <a:p>
            <a:pPr marL="514350" indent="-514350">
              <a:buAutoNum type="arabicPeriod"/>
            </a:pPr>
            <a:r>
              <a:rPr lang="en-US" dirty="0"/>
              <a:t>$12000 paid in 5 years PV = 9,863.13</a:t>
            </a:r>
          </a:p>
        </p:txBody>
      </p:sp>
    </p:spTree>
    <p:extLst>
      <p:ext uri="{BB962C8B-B14F-4D97-AF65-F5344CB8AC3E}">
        <p14:creationId xmlns:p14="http://schemas.microsoft.com/office/powerpoint/2010/main" val="3845654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Basic Definitions - Review</a:t>
            </a:r>
          </a:p>
        </p:txBody>
      </p:sp>
      <p:sp>
        <p:nvSpPr>
          <p:cNvPr id="74755" name="Rectangle 3"/>
          <p:cNvSpPr>
            <a:spLocks noGrp="1" noChangeArrowheads="1"/>
          </p:cNvSpPr>
          <p:nvPr>
            <p:ph type="body" idx="1"/>
          </p:nvPr>
        </p:nvSpPr>
        <p:spPr/>
        <p:txBody>
          <a:bodyPr/>
          <a:lstStyle/>
          <a:p>
            <a:r>
              <a:rPr lang="en-US" dirty="0"/>
              <a:t>Present Value – The amount an investment is worth today. </a:t>
            </a:r>
          </a:p>
          <a:p>
            <a:r>
              <a:rPr lang="en-US" dirty="0"/>
              <a:t>Future Value – The amount an investment is worth after one or more periods. </a:t>
            </a:r>
          </a:p>
          <a:p>
            <a:r>
              <a:rPr lang="en-US" dirty="0"/>
              <a:t>Interest rate – “exchange rate” between money today and money tomorrow</a:t>
            </a:r>
          </a:p>
          <a:p>
            <a:pPr lvl="1"/>
            <a:r>
              <a:rPr lang="en-US" dirty="0"/>
              <a:t>Discount rate</a:t>
            </a:r>
          </a:p>
          <a:p>
            <a:pPr lvl="1"/>
            <a:r>
              <a:rPr lang="en-US" dirty="0"/>
              <a:t>Cost of capital</a:t>
            </a:r>
          </a:p>
          <a:p>
            <a:pPr lvl="1"/>
            <a:r>
              <a:rPr lang="en-US" dirty="0"/>
              <a:t>Opportunity cost of capital</a:t>
            </a:r>
          </a:p>
          <a:p>
            <a:pPr lvl="1"/>
            <a:r>
              <a:rPr lang="en-US" dirty="0"/>
              <a:t>Required return</a:t>
            </a:r>
          </a:p>
        </p:txBody>
      </p:sp>
    </p:spTree>
    <p:extLst>
      <p:ext uri="{BB962C8B-B14F-4D97-AF65-F5344CB8AC3E}">
        <p14:creationId xmlns:p14="http://schemas.microsoft.com/office/powerpoint/2010/main" val="1631105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a:t>PV Equation</a:t>
            </a:r>
          </a:p>
        </p:txBody>
      </p:sp>
      <p:sp>
        <p:nvSpPr>
          <p:cNvPr id="111619" name="Rectangle 3"/>
          <p:cNvSpPr>
            <a:spLocks noGrp="1" noChangeArrowheads="1"/>
          </p:cNvSpPr>
          <p:nvPr>
            <p:ph type="body" idx="1"/>
          </p:nvPr>
        </p:nvSpPr>
        <p:spPr/>
        <p:txBody>
          <a:bodyPr/>
          <a:lstStyle/>
          <a:p>
            <a:r>
              <a:rPr lang="en-US" sz="3100" dirty="0"/>
              <a:t>PV = FV / (1 + r)</a:t>
            </a:r>
            <a:r>
              <a:rPr lang="en-US" sz="3100" baseline="30000" dirty="0"/>
              <a:t>t</a:t>
            </a:r>
            <a:endParaRPr lang="en-US" sz="3100" dirty="0"/>
          </a:p>
          <a:p>
            <a:r>
              <a:rPr lang="en-US" sz="3100" dirty="0"/>
              <a:t>There are four parts to this equation</a:t>
            </a:r>
          </a:p>
          <a:p>
            <a:pPr lvl="1"/>
            <a:r>
              <a:rPr lang="en-US" dirty="0"/>
              <a:t>PV, FV, r, and t</a:t>
            </a:r>
          </a:p>
          <a:p>
            <a:pPr lvl="1"/>
            <a:r>
              <a:rPr lang="en-US" dirty="0"/>
              <a:t>If we know any three, we can solve for the fourth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	</a:t>
            </a:r>
          </a:p>
        </p:txBody>
      </p:sp>
      <p:sp>
        <p:nvSpPr>
          <p:cNvPr id="6" name="Content Placeholder 5"/>
          <p:cNvSpPr>
            <a:spLocks noGrp="1"/>
          </p:cNvSpPr>
          <p:nvPr>
            <p:ph sz="quarter" idx="1"/>
          </p:nvPr>
        </p:nvSpPr>
        <p:spPr/>
        <p:txBody>
          <a:bodyPr/>
          <a:lstStyle/>
          <a:p>
            <a:r>
              <a:rPr lang="en-US" dirty="0"/>
              <a:t>Suppose you buy a stock for $30 and sell it for $33 at the end of the year and also received $1 div. How much did you earn? Amount? Rate? </a:t>
            </a:r>
          </a:p>
          <a:p>
            <a:endParaRPr lang="en-US" dirty="0"/>
          </a:p>
          <a:p>
            <a:r>
              <a:rPr lang="en-US" dirty="0"/>
              <a:t>33 – 30 = 3</a:t>
            </a:r>
          </a:p>
          <a:p>
            <a:r>
              <a:rPr lang="en-US" dirty="0"/>
              <a:t>3/30 = 10%</a:t>
            </a:r>
          </a:p>
          <a:p>
            <a:r>
              <a:rPr lang="en-US" dirty="0"/>
              <a:t>HPR% (holding Period Return)  = CF / I  = (33 -30 ) /30 = 3 / 30 = .10 = 10.)%</a:t>
            </a:r>
          </a:p>
          <a:p>
            <a:r>
              <a:rPr lang="en-US" dirty="0"/>
              <a:t>(33-30+1)/ 30 = 4/30 = 13.3%</a:t>
            </a:r>
          </a:p>
          <a:p>
            <a:endParaRPr lang="en-US" dirty="0"/>
          </a:p>
        </p:txBody>
      </p:sp>
    </p:spTree>
    <p:extLst>
      <p:ext uri="{BB962C8B-B14F-4D97-AF65-F5344CB8AC3E}">
        <p14:creationId xmlns:p14="http://schemas.microsoft.com/office/powerpoint/2010/main" val="1471816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Discount Rate – Example 1</a:t>
            </a:r>
          </a:p>
        </p:txBody>
      </p:sp>
      <p:sp>
        <p:nvSpPr>
          <p:cNvPr id="115715" name="Rectangle 3"/>
          <p:cNvSpPr>
            <a:spLocks noGrp="1" noChangeArrowheads="1"/>
          </p:cNvSpPr>
          <p:nvPr>
            <p:ph type="body" idx="1"/>
          </p:nvPr>
        </p:nvSpPr>
        <p:spPr/>
        <p:txBody>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pPr marL="0" indent="0">
              <a:buNone/>
            </a:pPr>
            <a:r>
              <a:rPr lang="en-US" dirty="0"/>
              <a:t>FV = PV (1+i)^t</a:t>
            </a:r>
          </a:p>
          <a:p>
            <a:pPr marL="0" indent="0">
              <a:buNone/>
            </a:pPr>
            <a:r>
              <a:rPr lang="en-US" dirty="0"/>
              <a:t>33 = 30 (1+i)^1</a:t>
            </a:r>
          </a:p>
          <a:p>
            <a:pPr marL="0" indent="0">
              <a:buNone/>
            </a:pPr>
            <a:r>
              <a:rPr lang="en-US" dirty="0"/>
              <a:t>33/30 = 30 (1+1+i) / 30 </a:t>
            </a:r>
          </a:p>
          <a:p>
            <a:pPr marL="0" indent="0">
              <a:buNone/>
            </a:pPr>
            <a:r>
              <a:rPr lang="en-US" dirty="0"/>
              <a:t>33/30 – 1= 10.0%</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Discount Rate Formula</a:t>
            </a:r>
          </a:p>
        </p:txBody>
      </p:sp>
      <p:sp>
        <p:nvSpPr>
          <p:cNvPr id="6" name="Content Placeholder 5"/>
          <p:cNvSpPr>
            <a:spLocks noGrp="1"/>
          </p:cNvSpPr>
          <p:nvPr>
            <p:ph sz="quarter" idx="1"/>
          </p:nvPr>
        </p:nvSpPr>
        <p:spPr/>
        <p:txBody>
          <a:bodyPr/>
          <a:lstStyle/>
          <a:p>
            <a:r>
              <a:rPr lang="en-US" dirty="0"/>
              <a:t>Start with basic equation and solve for r</a:t>
            </a:r>
          </a:p>
          <a:p>
            <a:pPr lvl="1"/>
            <a:r>
              <a:rPr lang="en-US" dirty="0"/>
              <a:t>FV = PV(1 + r)</a:t>
            </a:r>
            <a:r>
              <a:rPr lang="en-US" baseline="30000" dirty="0"/>
              <a:t>t</a:t>
            </a:r>
            <a:endParaRPr lang="en-US" dirty="0"/>
          </a:p>
          <a:p>
            <a:endParaRPr lang="en-US" dirty="0"/>
          </a:p>
        </p:txBody>
      </p:sp>
    </p:spTree>
    <p:extLst>
      <p:ext uri="{BB962C8B-B14F-4D97-AF65-F5344CB8AC3E}">
        <p14:creationId xmlns:p14="http://schemas.microsoft.com/office/powerpoint/2010/main" val="3780277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Discount Rate</a:t>
            </a:r>
          </a:p>
        </p:txBody>
      </p:sp>
      <p:sp>
        <p:nvSpPr>
          <p:cNvPr id="7" name="Content Placeholder 6"/>
          <p:cNvSpPr>
            <a:spLocks noGrp="1"/>
          </p:cNvSpPr>
          <p:nvPr>
            <p:ph sz="quarter" idx="1"/>
          </p:nvPr>
        </p:nvSpPr>
        <p:spPr/>
        <p:txBody>
          <a:bodyPr/>
          <a:lstStyle/>
          <a:p>
            <a:endParaRPr lang="en-US" dirty="0"/>
          </a:p>
          <a:p>
            <a:endParaRPr lang="en-US" dirty="0"/>
          </a:p>
        </p:txBody>
      </p:sp>
      <p:graphicFrame>
        <p:nvGraphicFramePr>
          <p:cNvPr id="132099" name="Content Placeholder 3"/>
          <p:cNvGraphicFramePr>
            <a:graphicFrameLocks noChangeAspect="1"/>
          </p:cNvGraphicFramePr>
          <p:nvPr/>
        </p:nvGraphicFramePr>
        <p:xfrm>
          <a:off x="4000500" y="2743201"/>
          <a:ext cx="4163369" cy="2171700"/>
        </p:xfrm>
        <a:graphic>
          <a:graphicData uri="http://schemas.openxmlformats.org/presentationml/2006/ole">
            <mc:AlternateContent xmlns:mc="http://schemas.openxmlformats.org/markup-compatibility/2006">
              <mc:Choice xmlns:v="urn:schemas-microsoft-com:vml" Requires="v">
                <p:oleObj name="Equation" r:id="rId2" imgW="888840" imgH="520560" progId="Equation.3">
                  <p:embed/>
                </p:oleObj>
              </mc:Choice>
              <mc:Fallback>
                <p:oleObj name="Equation" r:id="rId2" imgW="888840" imgH="520560" progId="Equation.3">
                  <p:embed/>
                  <p:pic>
                    <p:nvPicPr>
                      <p:cNvPr id="132099"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743201"/>
                        <a:ext cx="4163369"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8339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Discount Rate – Example 2</a:t>
            </a:r>
          </a:p>
        </p:txBody>
      </p:sp>
      <p:sp>
        <p:nvSpPr>
          <p:cNvPr id="119811" name="Rectangle 3"/>
          <p:cNvSpPr>
            <a:spLocks noGrp="1" noChangeArrowheads="1"/>
          </p:cNvSpPr>
          <p:nvPr>
            <p:ph type="body" idx="1"/>
          </p:nvPr>
        </p:nvSpPr>
        <p:spPr>
          <a:xfrm>
            <a:off x="1024127" y="1867786"/>
            <a:ext cx="9720073" cy="4023360"/>
          </a:xfrm>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p:txBody>
      </p:sp>
    </p:spTree>
    <p:extLst>
      <p:ext uri="{BB962C8B-B14F-4D97-AF65-F5344CB8AC3E}">
        <p14:creationId xmlns:p14="http://schemas.microsoft.com/office/powerpoint/2010/main" val="951371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Discount Rate – Example 2</a:t>
            </a:r>
          </a:p>
        </p:txBody>
      </p:sp>
      <p:sp>
        <p:nvSpPr>
          <p:cNvPr id="119811" name="Rectangle 3"/>
          <p:cNvSpPr>
            <a:spLocks noGrp="1" noChangeArrowheads="1"/>
          </p:cNvSpPr>
          <p:nvPr>
            <p:ph type="body" idx="1"/>
          </p:nvPr>
        </p:nvSpPr>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a:p>
            <a:pPr marL="0" indent="0">
              <a:buNone/>
            </a:pPr>
            <a:r>
              <a:rPr lang="en-US" dirty="0"/>
              <a:t>R = (</a:t>
            </a:r>
            <a:r>
              <a:rPr lang="en-US" dirty="0" err="1"/>
              <a:t>fv</a:t>
            </a:r>
            <a:r>
              <a:rPr lang="en-US" dirty="0"/>
              <a:t> / </a:t>
            </a:r>
            <a:r>
              <a:rPr lang="en-US" dirty="0" err="1"/>
              <a:t>pv</a:t>
            </a:r>
            <a:r>
              <a:rPr lang="en-US" dirty="0"/>
              <a:t> ) ^ 1/t – 1 = 17.27%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Discount Rate: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a:t>
            </a:r>
            <a:r>
              <a:rPr lang="en-US" dirty="0" err="1"/>
              <a:t>Nper</a:t>
            </a:r>
            <a:r>
              <a:rPr lang="en-US" dirty="0"/>
              <a:t>),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 RATE(</a:t>
            </a:r>
            <a:r>
              <a:rPr lang="en-US" dirty="0" err="1"/>
              <a:t>nper</a:t>
            </a:r>
            <a:r>
              <a:rPr lang="en-US" dirty="0"/>
              <a:t>, </a:t>
            </a:r>
            <a:r>
              <a:rPr lang="en-US" dirty="0" err="1"/>
              <a:t>pmt</a:t>
            </a:r>
            <a:r>
              <a:rPr lang="en-US" dirty="0"/>
              <a:t>, </a:t>
            </a:r>
            <a:r>
              <a:rPr lang="en-US" dirty="0" err="1"/>
              <a:t>pv</a:t>
            </a:r>
            <a:r>
              <a:rPr lang="en-US" dirty="0"/>
              <a:t>, </a:t>
            </a:r>
            <a:r>
              <a:rPr lang="en-US" dirty="0" err="1"/>
              <a:t>fv</a:t>
            </a:r>
            <a:r>
              <a:rPr lang="en-US" dirty="0"/>
              <a:t>, type, guess)</a:t>
            </a:r>
          </a:p>
        </p:txBody>
      </p:sp>
    </p:spTree>
    <p:extLst>
      <p:ext uri="{BB962C8B-B14F-4D97-AF65-F5344CB8AC3E}">
        <p14:creationId xmlns:p14="http://schemas.microsoft.com/office/powerpoint/2010/main" val="286173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Interest</a:t>
            </a:r>
          </a:p>
        </p:txBody>
      </p:sp>
      <p:sp>
        <p:nvSpPr>
          <p:cNvPr id="3" name="Content Placeholder 2"/>
          <p:cNvSpPr>
            <a:spLocks noGrp="1"/>
          </p:cNvSpPr>
          <p:nvPr>
            <p:ph idx="1"/>
          </p:nvPr>
        </p:nvSpPr>
        <p:spPr>
          <a:xfrm>
            <a:off x="1122100" y="1790700"/>
            <a:ext cx="9720073" cy="4023360"/>
          </a:xfrm>
        </p:spPr>
        <p:txBody>
          <a:bodyPr/>
          <a:lstStyle/>
          <a:p>
            <a:pPr>
              <a:lnSpc>
                <a:spcPct val="90000"/>
              </a:lnSpc>
            </a:pPr>
            <a:r>
              <a:rPr lang="en-US" sz="2800" dirty="0"/>
              <a:t>FV with simple interest</a:t>
            </a:r>
          </a:p>
          <a:p>
            <a:pPr lvl="1">
              <a:lnSpc>
                <a:spcPct val="90000"/>
              </a:lnSpc>
              <a:buNone/>
            </a:pPr>
            <a:r>
              <a:rPr lang="en-US" sz="2800" dirty="0"/>
              <a:t>The $1,000 investment accrues $50 each year for each of two years, So in  2 years you have:</a:t>
            </a:r>
          </a:p>
          <a:p>
            <a:pPr lvl="1">
              <a:lnSpc>
                <a:spcPct val="90000"/>
              </a:lnSpc>
              <a:buNone/>
            </a:pPr>
            <a:endParaRPr lang="en-US" sz="2800" dirty="0"/>
          </a:p>
          <a:p>
            <a:pPr lvl="1">
              <a:lnSpc>
                <a:spcPct val="90000"/>
              </a:lnSpc>
              <a:buNone/>
            </a:pPr>
            <a:r>
              <a:rPr lang="en-US" sz="2800" dirty="0"/>
              <a:t>1000 + 50 + 50 = 1,100</a:t>
            </a:r>
          </a:p>
          <a:p>
            <a:pPr lvl="1">
              <a:lnSpc>
                <a:spcPct val="90000"/>
              </a:lnSpc>
              <a:buNone/>
            </a:pPr>
            <a:endParaRPr lang="en-US" sz="2800" dirty="0"/>
          </a:p>
          <a:p>
            <a:endParaRPr lang="en-US" sz="28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05249CA-BF6C-4450-B4BA-4B3A45A210D1}"/>
                  </a:ext>
                </a:extLst>
              </p14:cNvPr>
              <p14:cNvContentPartPr/>
              <p14:nvPr/>
            </p14:nvContentPartPr>
            <p14:xfrm>
              <a:off x="11866052" y="1772626"/>
              <a:ext cx="2079720" cy="780480"/>
            </p14:xfrm>
          </p:contentPart>
        </mc:Choice>
        <mc:Fallback xmlns="">
          <p:pic>
            <p:nvPicPr>
              <p:cNvPr id="4" name="Ink 3">
                <a:extLst>
                  <a:ext uri="{FF2B5EF4-FFF2-40B4-BE49-F238E27FC236}">
                    <a16:creationId xmlns:a16="http://schemas.microsoft.com/office/drawing/2014/main" id="{605249CA-BF6C-4450-B4BA-4B3A45A210D1}"/>
                  </a:ext>
                </a:extLst>
              </p:cNvPr>
              <p:cNvPicPr/>
              <p:nvPr/>
            </p:nvPicPr>
            <p:blipFill>
              <a:blip r:embed="rId4"/>
              <a:stretch>
                <a:fillRect/>
              </a:stretch>
            </p:blipFill>
            <p:spPr>
              <a:xfrm>
                <a:off x="11848052" y="1754626"/>
                <a:ext cx="2115360" cy="816120"/>
              </a:xfrm>
              <a:prstGeom prst="rect">
                <a:avLst/>
              </a:prstGeom>
            </p:spPr>
          </p:pic>
        </mc:Fallback>
      </mc:AlternateContent>
    </p:spTree>
    <p:extLst>
      <p:ext uri="{BB962C8B-B14F-4D97-AF65-F5344CB8AC3E}">
        <p14:creationId xmlns:p14="http://schemas.microsoft.com/office/powerpoint/2010/main" val="2877758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a:p>
            <a:pPr marL="0" indent="0">
              <a:buNone/>
            </a:pPr>
            <a:r>
              <a:rPr lang="en-US" dirty="0"/>
              <a:t>PV = 300k, FV = 400k t = 5 I = (400/300) ^ 1/5 – 1 = 5.92%</a:t>
            </a:r>
          </a:p>
        </p:txBody>
      </p:sp>
    </p:spTree>
    <p:extLst>
      <p:ext uri="{BB962C8B-B14F-4D97-AF65-F5344CB8AC3E}">
        <p14:creationId xmlns:p14="http://schemas.microsoft.com/office/powerpoint/2010/main" val="1452049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p:txBody>
      </p:sp>
    </p:spTree>
    <p:extLst>
      <p:ext uri="{BB962C8B-B14F-4D97-AF65-F5344CB8AC3E}">
        <p14:creationId xmlns:p14="http://schemas.microsoft.com/office/powerpoint/2010/main" val="3941319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If you buy a stock for $32 and sell it for $33.60 one year later, what yearly interest rate did you earn?</a:t>
            </a:r>
          </a:p>
          <a:p>
            <a:pPr marL="0" indent="0">
              <a:buNone/>
            </a:pPr>
            <a:endParaRPr lang="en-US" dirty="0"/>
          </a:p>
          <a:p>
            <a:pPr marL="0" indent="0">
              <a:buNone/>
            </a:pPr>
            <a:r>
              <a:rPr lang="en-US" dirty="0"/>
              <a:t>33.60/32  - 1 = </a:t>
            </a:r>
          </a:p>
          <a:p>
            <a:pPr marL="0" indent="0">
              <a:buNone/>
            </a:pPr>
            <a:endParaRPr lang="en-US" dirty="0"/>
          </a:p>
          <a:p>
            <a:endParaRPr lang="en-US" dirty="0"/>
          </a:p>
        </p:txBody>
      </p:sp>
    </p:spTree>
    <p:extLst>
      <p:ext uri="{BB962C8B-B14F-4D97-AF65-F5344CB8AC3E}">
        <p14:creationId xmlns:p14="http://schemas.microsoft.com/office/powerpoint/2010/main" val="3971993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If you buy a stock for $32 and sell it for $33.60 one year later, what yearly interest rate did you earn?</a:t>
            </a:r>
          </a:p>
          <a:p>
            <a:pPr marL="0" indent="0">
              <a:buNone/>
            </a:pPr>
            <a:endParaRPr lang="en-US" dirty="0"/>
          </a:p>
          <a:p>
            <a:pPr marL="0" indent="0">
              <a:buNone/>
            </a:pPr>
            <a:r>
              <a:rPr lang="en-US" dirty="0"/>
              <a:t>I = 33.60 /32) ^1/1 – 1 = 5.0%</a:t>
            </a:r>
          </a:p>
          <a:p>
            <a:endParaRPr lang="en-US" dirty="0"/>
          </a:p>
        </p:txBody>
      </p:sp>
    </p:spTree>
    <p:extLst>
      <p:ext uri="{BB962C8B-B14F-4D97-AF65-F5344CB8AC3E}">
        <p14:creationId xmlns:p14="http://schemas.microsoft.com/office/powerpoint/2010/main" val="2256147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Number of Periods – Example 1</a:t>
            </a:r>
          </a:p>
        </p:txBody>
      </p:sp>
      <p:sp>
        <p:nvSpPr>
          <p:cNvPr id="125955" name="Rectangle 3"/>
          <p:cNvSpPr>
            <a:spLocks noGrp="1" noChangeArrowheads="1"/>
          </p:cNvSpPr>
          <p:nvPr>
            <p:ph type="body" idx="1"/>
          </p:nvPr>
        </p:nvSpPr>
        <p:spPr>
          <a:xfrm>
            <a:off x="1423056" y="1936376"/>
            <a:ext cx="9720073" cy="4023360"/>
          </a:xfrm>
        </p:spPr>
        <p:txBody>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p:txBody>
      </p:sp>
    </p:spTree>
    <p:extLst>
      <p:ext uri="{BB962C8B-B14F-4D97-AF65-F5344CB8AC3E}">
        <p14:creationId xmlns:p14="http://schemas.microsoft.com/office/powerpoint/2010/main" val="1160310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Number of Periods – Example 1</a:t>
            </a:r>
          </a:p>
        </p:txBody>
      </p:sp>
      <p:sp>
        <p:nvSpPr>
          <p:cNvPr id="125955" name="Rectangle 3"/>
          <p:cNvSpPr>
            <a:spLocks noGrp="1" noChangeArrowheads="1"/>
          </p:cNvSpPr>
          <p:nvPr>
            <p:ph type="body" idx="1"/>
          </p:nvPr>
        </p:nvSpPr>
        <p:spPr>
          <a:xfrm>
            <a:off x="1423056" y="1936376"/>
            <a:ext cx="9720073" cy="4023360"/>
          </a:xfrm>
        </p:spPr>
        <p:txBody>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a:p>
            <a:pPr marL="0" indent="0">
              <a:buNone/>
            </a:pPr>
            <a:r>
              <a:rPr lang="en-US" dirty="0"/>
              <a:t>FV = $20,000, r = 10%, PV=15,000 t=?</a:t>
            </a:r>
          </a:p>
          <a:p>
            <a:pPr marL="0" indent="0">
              <a:buNone/>
            </a:pPr>
            <a:r>
              <a:rPr lang="en-US" dirty="0"/>
              <a:t>FV = PV (1+i) ^t </a:t>
            </a:r>
          </a:p>
          <a:p>
            <a:pPr marL="0" indent="0">
              <a:buNone/>
            </a:pPr>
            <a:r>
              <a:rPr lang="en-US" dirty="0"/>
              <a:t>20/15 = 1.1^t </a:t>
            </a:r>
          </a:p>
          <a:p>
            <a:pPr marL="0" indent="0">
              <a:buNone/>
            </a:pPr>
            <a:r>
              <a:rPr lang="en-US" dirty="0"/>
              <a:t>Ln(20/15) = ln (1.i)^t)  ln (20/15)/ ln (1.1) = ln 1.1 / ln (1.1) = 3.02 years t =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Number of Time Periods</a:t>
            </a:r>
          </a:p>
        </p:txBody>
      </p:sp>
      <p:sp>
        <p:nvSpPr>
          <p:cNvPr id="123907" name="Rectangle 3"/>
          <p:cNvSpPr>
            <a:spLocks noGrp="1" noChangeArrowheads="1"/>
          </p:cNvSpPr>
          <p:nvPr>
            <p:ph type="body" idx="1"/>
          </p:nvPr>
        </p:nvSpPr>
        <p:spPr/>
        <p:txBody>
          <a:bodyPr/>
          <a:lstStyle/>
          <a:p>
            <a:r>
              <a:rPr lang="en-US" dirty="0"/>
              <a:t>Start with basic equation and solve for t (remember your logs)</a:t>
            </a:r>
          </a:p>
          <a:p>
            <a:pPr lvl="1">
              <a:buFont typeface="Wingdings" pitchFamily="2" charset="2"/>
              <a:buChar char="§"/>
            </a:pPr>
            <a:r>
              <a:rPr lang="en-US" dirty="0"/>
              <a:t>FV = PV(1 + r)</a:t>
            </a:r>
            <a:r>
              <a:rPr lang="en-US" baseline="30000" dirty="0"/>
              <a:t>t</a:t>
            </a:r>
          </a:p>
          <a:p>
            <a:pPr lvl="1">
              <a:buFont typeface="Wingdings" pitchFamily="2" charset="2"/>
              <a:buChar char="§"/>
            </a:pPr>
            <a:endParaRPr lang="en-US" baseline="30000" dirty="0"/>
          </a:p>
          <a:p>
            <a:pPr lvl="1">
              <a:buFont typeface="Wingdings" pitchFamily="2" charset="2"/>
              <a:buChar char="§"/>
            </a:pPr>
            <a:endParaRPr lang="en-US" dirty="0"/>
          </a:p>
        </p:txBody>
      </p:sp>
      <p:graphicFrame>
        <p:nvGraphicFramePr>
          <p:cNvPr id="4" name="Object 3"/>
          <p:cNvGraphicFramePr>
            <a:graphicFrameLocks noChangeAspect="1"/>
          </p:cNvGraphicFramePr>
          <p:nvPr/>
        </p:nvGraphicFramePr>
        <p:xfrm>
          <a:off x="4514850" y="3302000"/>
          <a:ext cx="2819400" cy="2237619"/>
        </p:xfrm>
        <a:graphic>
          <a:graphicData uri="http://schemas.openxmlformats.org/presentationml/2006/ole">
            <mc:AlternateContent xmlns:mc="http://schemas.openxmlformats.org/markup-compatibility/2006">
              <mc:Choice xmlns:v="urn:schemas-microsoft-com:vml" Requires="v">
                <p:oleObj name="Equation" r:id="rId3" imgW="799920" imgH="634680" progId="Equation.3">
                  <p:embed/>
                </p:oleObj>
              </mc:Choice>
              <mc:Fallback>
                <p:oleObj name="Equation" r:id="rId3" imgW="799920" imgH="63468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02000"/>
                        <a:ext cx="2819400" cy="2237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p:txBody>
      </p:sp>
    </p:spTree>
    <p:extLst>
      <p:ext uri="{BB962C8B-B14F-4D97-AF65-F5344CB8AC3E}">
        <p14:creationId xmlns:p14="http://schemas.microsoft.com/office/powerpoint/2010/main" val="1275216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a:p>
            <a:pPr marL="0" indent="0">
              <a:buNone/>
            </a:pPr>
            <a:r>
              <a:rPr lang="en-US" dirty="0"/>
              <a:t>PV = 25</a:t>
            </a:r>
          </a:p>
          <a:p>
            <a:pPr marL="0" indent="0">
              <a:buNone/>
            </a:pPr>
            <a:r>
              <a:rPr lang="en-US" dirty="0"/>
              <a:t>FV = 50</a:t>
            </a:r>
          </a:p>
          <a:p>
            <a:pPr marL="0" indent="0">
              <a:buNone/>
            </a:pPr>
            <a:r>
              <a:rPr lang="en-US" dirty="0"/>
              <a:t>I = 7.0%</a:t>
            </a:r>
          </a:p>
          <a:p>
            <a:pPr marL="0" indent="0">
              <a:buNone/>
            </a:pPr>
            <a:r>
              <a:rPr lang="en-US" dirty="0"/>
              <a:t>T = ?</a:t>
            </a:r>
          </a:p>
          <a:p>
            <a:pPr marL="0" indent="0">
              <a:buNone/>
            </a:pPr>
            <a:r>
              <a:rPr lang="en-US" dirty="0"/>
              <a:t>T = Ln (FV/PV) / ln (1+i) = ln (50/25) / ln (1.07) = 10.24 years</a:t>
            </a:r>
          </a:p>
        </p:txBody>
      </p:sp>
    </p:spTree>
    <p:extLst>
      <p:ext uri="{BB962C8B-B14F-4D97-AF65-F5344CB8AC3E}">
        <p14:creationId xmlns:p14="http://schemas.microsoft.com/office/powerpoint/2010/main" val="515614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 – Example 2</a:t>
            </a:r>
          </a:p>
        </p:txBody>
      </p:sp>
      <p:sp>
        <p:nvSpPr>
          <p:cNvPr id="6" name="Content Placeholder 5"/>
          <p:cNvSpPr>
            <a:spLocks noGrp="1"/>
          </p:cNvSpPr>
          <p:nvPr>
            <p:ph sz="quarter" idx="1"/>
          </p:nvPr>
        </p:nvSpPr>
        <p:spPr/>
        <p:txBody>
          <a:bodyPr/>
          <a:lstStyle/>
          <a:p>
            <a:pPr marL="0" indent="0">
              <a:buNone/>
            </a:pPr>
            <a:r>
              <a:rPr lang="en-US" dirty="0"/>
              <a:t>If you can earn 10% annual interest, how long does it take for your investment to double? </a:t>
            </a:r>
          </a:p>
          <a:p>
            <a:pPr marL="0" indent="0">
              <a:buNone/>
            </a:pPr>
            <a:r>
              <a:rPr lang="en-US" dirty="0" err="1"/>
              <a:t>Pv</a:t>
            </a:r>
            <a:r>
              <a:rPr lang="en-US" dirty="0"/>
              <a:t> = 1</a:t>
            </a:r>
          </a:p>
          <a:p>
            <a:pPr marL="0" indent="0">
              <a:buNone/>
            </a:pPr>
            <a:r>
              <a:rPr lang="en-US" dirty="0"/>
              <a:t>FV = 2 </a:t>
            </a:r>
          </a:p>
          <a:p>
            <a:pPr marL="0" indent="0">
              <a:buNone/>
            </a:pPr>
            <a:r>
              <a:rPr lang="en-US" dirty="0"/>
              <a:t>7.27 years rule of 72</a:t>
            </a:r>
          </a:p>
        </p:txBody>
      </p:sp>
    </p:spTree>
    <p:extLst>
      <p:ext uri="{BB962C8B-B14F-4D97-AF65-F5344CB8AC3E}">
        <p14:creationId xmlns:p14="http://schemas.microsoft.com/office/powerpoint/2010/main" val="238900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Interest</a:t>
            </a:r>
          </a:p>
        </p:txBody>
      </p:sp>
      <p:sp>
        <p:nvSpPr>
          <p:cNvPr id="3" name="Content Placeholder 2"/>
          <p:cNvSpPr>
            <a:spLocks noGrp="1"/>
          </p:cNvSpPr>
          <p:nvPr>
            <p:ph idx="1"/>
          </p:nvPr>
        </p:nvSpPr>
        <p:spPr>
          <a:xfrm>
            <a:off x="1122100" y="1790700"/>
            <a:ext cx="9720073" cy="4023360"/>
          </a:xfrm>
        </p:spPr>
        <p:txBody>
          <a:bodyPr/>
          <a:lstStyle/>
          <a:p>
            <a:pPr>
              <a:lnSpc>
                <a:spcPct val="90000"/>
              </a:lnSpc>
            </a:pPr>
            <a:r>
              <a:rPr lang="en-US" sz="2800" dirty="0"/>
              <a:t>FV with simple interest</a:t>
            </a:r>
          </a:p>
          <a:p>
            <a:pPr lvl="1">
              <a:lnSpc>
                <a:spcPct val="90000"/>
              </a:lnSpc>
              <a:buNone/>
            </a:pPr>
            <a:r>
              <a:rPr lang="en-US" sz="2800" dirty="0"/>
              <a:t>The $1,000 investment accrues $50 each year for each of two years, So in  2 years you </a:t>
            </a:r>
            <a:r>
              <a:rPr lang="en-US" sz="2800"/>
              <a:t>have:</a:t>
            </a:r>
          </a:p>
          <a:p>
            <a:pPr lvl="1">
              <a:lnSpc>
                <a:spcPct val="90000"/>
              </a:lnSpc>
              <a:buNone/>
            </a:pPr>
            <a:endParaRPr lang="en-US" sz="2800" dirty="0"/>
          </a:p>
          <a:p>
            <a:pPr lvl="1">
              <a:lnSpc>
                <a:spcPct val="90000"/>
              </a:lnSpc>
              <a:buNone/>
            </a:pPr>
            <a:r>
              <a:rPr lang="en-US" sz="2800" dirty="0"/>
              <a:t>Year 0 = (1,000)</a:t>
            </a:r>
          </a:p>
          <a:p>
            <a:pPr lvl="1">
              <a:lnSpc>
                <a:spcPct val="90000"/>
              </a:lnSpc>
              <a:buNone/>
            </a:pPr>
            <a:r>
              <a:rPr lang="en-US" sz="2800" dirty="0"/>
              <a:t>Year 1= 1000 + 50 = 1,050</a:t>
            </a:r>
          </a:p>
          <a:p>
            <a:pPr lvl="1">
              <a:lnSpc>
                <a:spcPct val="90000"/>
              </a:lnSpc>
              <a:buNone/>
            </a:pPr>
            <a:r>
              <a:rPr lang="en-US" sz="2800" dirty="0"/>
              <a:t>Year 2 = 1000 + 50 + 50 = 1,100</a:t>
            </a:r>
          </a:p>
          <a:p>
            <a:endParaRPr lang="en-US" sz="28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05249CA-BF6C-4450-B4BA-4B3A45A210D1}"/>
                  </a:ext>
                </a:extLst>
              </p14:cNvPr>
              <p14:cNvContentPartPr/>
              <p14:nvPr/>
            </p14:nvContentPartPr>
            <p14:xfrm>
              <a:off x="11866052" y="1772626"/>
              <a:ext cx="2079720" cy="780480"/>
            </p14:xfrm>
          </p:contentPart>
        </mc:Choice>
        <mc:Fallback xmlns="">
          <p:pic>
            <p:nvPicPr>
              <p:cNvPr id="4" name="Ink 3">
                <a:extLst>
                  <a:ext uri="{FF2B5EF4-FFF2-40B4-BE49-F238E27FC236}">
                    <a16:creationId xmlns:a16="http://schemas.microsoft.com/office/drawing/2014/main" id="{605249CA-BF6C-4450-B4BA-4B3A45A210D1}"/>
                  </a:ext>
                </a:extLst>
              </p:cNvPr>
              <p:cNvPicPr/>
              <p:nvPr/>
            </p:nvPicPr>
            <p:blipFill>
              <a:blip r:embed="rId4"/>
              <a:stretch>
                <a:fillRect/>
              </a:stretch>
            </p:blipFill>
            <p:spPr>
              <a:xfrm>
                <a:off x="11848052" y="1754626"/>
                <a:ext cx="2115360" cy="816120"/>
              </a:xfrm>
              <a:prstGeom prst="rect">
                <a:avLst/>
              </a:prstGeom>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Number of Periods: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=NPER(rate, </a:t>
            </a:r>
            <a:r>
              <a:rPr lang="en-US" dirty="0" err="1"/>
              <a:t>pmt</a:t>
            </a:r>
            <a:r>
              <a:rPr lang="en-US" dirty="0"/>
              <a:t>, </a:t>
            </a:r>
            <a:r>
              <a:rPr lang="en-US" dirty="0" err="1"/>
              <a:t>pv</a:t>
            </a:r>
            <a:r>
              <a:rPr lang="en-US" dirty="0"/>
              <a:t>, </a:t>
            </a:r>
            <a:r>
              <a:rPr lang="en-US" dirty="0" err="1"/>
              <a:t>fv</a:t>
            </a:r>
            <a:r>
              <a:rPr lang="en-US" dirty="0"/>
              <a:t>, type)</a:t>
            </a:r>
          </a:p>
        </p:txBody>
      </p:sp>
    </p:spTree>
    <p:extLst>
      <p:ext uri="{BB962C8B-B14F-4D97-AF65-F5344CB8AC3E}">
        <p14:creationId xmlns:p14="http://schemas.microsoft.com/office/powerpoint/2010/main" val="1408896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24128" y="650892"/>
            <a:ext cx="9720072" cy="1499616"/>
          </a:xfrm>
        </p:spPr>
        <p:txBody>
          <a:bodyPr/>
          <a:lstStyle/>
          <a:p>
            <a:r>
              <a:rPr lang="en-US" dirty="0"/>
              <a:t>Review</a:t>
            </a:r>
          </a:p>
        </p:txBody>
      </p:sp>
      <p:sp>
        <p:nvSpPr>
          <p:cNvPr id="3" name="Content Placeholder 2"/>
          <p:cNvSpPr>
            <a:spLocks noGrp="1"/>
          </p:cNvSpPr>
          <p:nvPr>
            <p:ph sz="quarter" idx="1"/>
          </p:nvPr>
        </p:nvSpPr>
        <p:spPr>
          <a:xfrm>
            <a:off x="1024128" y="1811119"/>
            <a:ext cx="9720073" cy="4023360"/>
          </a:xfrm>
        </p:spPr>
        <p:txBody>
          <a:bodyPr/>
          <a:lstStyle/>
          <a:p>
            <a:r>
              <a:rPr lang="en-US" sz="2800" dirty="0"/>
              <a:t>One-time Investment:</a:t>
            </a:r>
          </a:p>
          <a:p>
            <a:r>
              <a:rPr lang="en-US" sz="2800" dirty="0"/>
              <a:t> - 4 Variables:</a:t>
            </a:r>
          </a:p>
          <a:p>
            <a:pPr lvl="4"/>
            <a:r>
              <a:rPr lang="en-US" sz="2800" dirty="0"/>
              <a:t>Future Value</a:t>
            </a:r>
          </a:p>
          <a:p>
            <a:pPr lvl="4"/>
            <a:r>
              <a:rPr lang="en-US" sz="2800" dirty="0"/>
              <a:t>Present Value</a:t>
            </a:r>
          </a:p>
          <a:p>
            <a:pPr lvl="4"/>
            <a:r>
              <a:rPr lang="en-US" sz="2800" dirty="0"/>
              <a:t>Interest Rate</a:t>
            </a:r>
          </a:p>
          <a:p>
            <a:pPr lvl="4"/>
            <a:r>
              <a:rPr lang="en-US" sz="2800" dirty="0"/>
              <a:t>Time</a:t>
            </a:r>
          </a:p>
          <a:p>
            <a:endParaRPr lang="en-US" dirty="0"/>
          </a:p>
        </p:txBody>
      </p:sp>
    </p:spTree>
    <p:extLst>
      <p:ext uri="{BB962C8B-B14F-4D97-AF65-F5344CB8AC3E}">
        <p14:creationId xmlns:p14="http://schemas.microsoft.com/office/powerpoint/2010/main" val="1032779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3401"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1" y="762000"/>
                <a:ext cx="10972799" cy="5943600"/>
              </a:xfrm>
            </p:spPr>
            <p:txBody>
              <a:bodyPr>
                <a:normAutofit/>
              </a:bodyPr>
              <a:lstStyle/>
              <a:p>
                <a:pPr marL="0" indent="0">
                  <a:buNone/>
                </a:pPr>
                <a:r>
                  <a:rPr lang="en-US" b="1" u="sng" dirty="0"/>
                  <a:t>FUTURE VALUE</a:t>
                </a:r>
              </a:p>
              <a:p>
                <a:pPr marL="0" indent="0">
                  <a:buNone/>
                </a:pPr>
                <a:r>
                  <a:rPr lang="en-US" dirty="0"/>
                  <a:t>	</a:t>
                </a:r>
                <a:r>
                  <a:rPr lang="en-US" dirty="0">
                    <a:solidFill>
                      <a:srgbClr val="FF0000"/>
                    </a:solidFill>
                  </a:rPr>
                  <a:t>FV = PV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b="0">
                                <a:solidFill>
                                  <a:srgbClr val="FF0000"/>
                                </a:solidFill>
                                <a:latin typeface="Cambria Math" panose="02040503050406030204" pitchFamily="18" charset="0"/>
                              </a:rPr>
                              <m:t>1+</m:t>
                            </m:r>
                            <m:r>
                              <m:rPr>
                                <m:sty m:val="p"/>
                              </m:rPr>
                              <a:rPr lang="en-US" b="0">
                                <a:solidFill>
                                  <a:srgbClr val="FF0000"/>
                                </a:solidFill>
                                <a:latin typeface="Cambria Math" panose="02040503050406030204" pitchFamily="18" charset="0"/>
                              </a:rPr>
                              <m:t>i</m:t>
                            </m:r>
                          </m:e>
                        </m:d>
                      </m:e>
                      <m:sup>
                        <m:r>
                          <m:rPr>
                            <m:sty m:val="p"/>
                          </m:rPr>
                          <a:rPr lang="en-US" b="0">
                            <a:solidFill>
                              <a:srgbClr val="FF0000"/>
                            </a:solidFill>
                            <a:latin typeface="Cambria Math" panose="02040503050406030204" pitchFamily="18" charset="0"/>
                          </a:rPr>
                          <m:t>t</m:t>
                        </m:r>
                      </m:sup>
                    </m:sSup>
                  </m:oMath>
                </a14:m>
                <a:endParaRPr lang="en-US" dirty="0"/>
              </a:p>
              <a:p>
                <a:pPr marL="231775" lvl="1" indent="0">
                  <a:buNone/>
                </a:pPr>
                <a:r>
                  <a:rPr lang="en-US" dirty="0"/>
                  <a:t>where FV is the future value of the investment, PV is the present value of the investment or the initial investment, i is the expected interest rate or rate of return of the investment, and t is time to realize such investment. </a:t>
                </a:r>
              </a:p>
              <a:p>
                <a:pPr marL="231775" lvl="1" indent="0">
                  <a:buNone/>
                </a:pPr>
                <a:endParaRPr lang="en-US" dirty="0"/>
              </a:p>
              <a:p>
                <a:pPr marL="0" lvl="1" indent="0">
                  <a:spcBef>
                    <a:spcPts val="1800"/>
                  </a:spcBef>
                  <a:buNone/>
                </a:pPr>
                <a:r>
                  <a:rPr lang="en-US" sz="2400" b="1" u="sng" dirty="0"/>
                  <a:t>PRESENT  VALUE</a:t>
                </a:r>
              </a:p>
              <a:p>
                <a:pPr marL="0" indent="0">
                  <a:buNone/>
                </a:pPr>
                <a:r>
                  <a:rPr lang="en-US" dirty="0"/>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r>
                      <m:rPr>
                        <m:sty m:val="p"/>
                      </m:rPr>
                      <a:rPr lang="en-US" smtClean="0">
                        <a:solidFill>
                          <a:srgbClr val="FF0000"/>
                        </a:solidFill>
                        <a:latin typeface="Cambria Math" panose="02040503050406030204" pitchFamily="18" charset="0"/>
                      </a:rPr>
                      <m:t>PV</m:t>
                    </m:r>
                    <m:r>
                      <a:rPr lang="en-US"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m:rPr>
                            <m:sty m:val="p"/>
                          </m:rPr>
                          <a:rPr lang="en-US">
                            <a:solidFill>
                              <a:srgbClr val="FF0000"/>
                            </a:solidFill>
                            <a:latin typeface="Cambria Math" panose="02040503050406030204" pitchFamily="18" charset="0"/>
                          </a:rPr>
                          <m:t>FV</m:t>
                        </m:r>
                      </m:num>
                      <m:den>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1+</m:t>
                                </m:r>
                                <m:r>
                                  <m:rPr>
                                    <m:sty m:val="p"/>
                                  </m:rPr>
                                  <a:rPr lang="en-US">
                                    <a:solidFill>
                                      <a:srgbClr val="FF0000"/>
                                    </a:solidFill>
                                    <a:latin typeface="Cambria Math" panose="02040503050406030204" pitchFamily="18" charset="0"/>
                                  </a:rPr>
                                  <m:t>i</m:t>
                                </m:r>
                              </m:e>
                            </m:d>
                          </m:e>
                          <m:sup>
                            <m:r>
                              <m:rPr>
                                <m:sty m:val="p"/>
                              </m:rPr>
                              <a:rPr lang="en-US">
                                <a:solidFill>
                                  <a:srgbClr val="FF0000"/>
                                </a:solidFill>
                                <a:latin typeface="Cambria Math" panose="02040503050406030204" pitchFamily="18" charset="0"/>
                              </a:rPr>
                              <m:t>t</m:t>
                            </m:r>
                          </m:sup>
                        </m:sSup>
                      </m:den>
                    </m:f>
                  </m:oMath>
                </a14:m>
                <a:r>
                  <a:rPr lang="en-US" b="1" i="1" dirty="0"/>
                  <a:t> </a:t>
                </a:r>
              </a:p>
              <a:p>
                <a:pPr marL="0" indent="0">
                  <a:buNone/>
                </a:pPr>
                <a:r>
                  <a:rPr lang="en-US" dirty="0"/>
                  <a:t>As an example, assuming the investor targets an investment that is expected to receive $133.10 in 3 years, representing a 10% interest or expected return (sometimes referred to as the discount rate), the investment required today will be calculated as follows:</a:t>
                </a:r>
              </a:p>
              <a:p>
                <a:r>
                  <a:rPr lang="en-US" dirty="0"/>
                  <a:t> </a:t>
                </a:r>
                <a14:m>
                  <m:oMath xmlns:m="http://schemas.openxmlformats.org/officeDocument/2006/math">
                    <m:r>
                      <m:rPr>
                        <m:sty m:val="p"/>
                      </m:rPr>
                      <a:rPr lang="en-US">
                        <a:latin typeface="Cambria Math" panose="02040503050406030204" pitchFamily="18" charset="0"/>
                      </a:rPr>
                      <m:t>PV</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1.331</m:t>
                        </m:r>
                      </m:den>
                    </m:f>
                    <m:r>
                      <a:rPr lang="en-US">
                        <a:latin typeface="Cambria Math" panose="02040503050406030204" pitchFamily="18" charset="0"/>
                      </a:rPr>
                      <m:t>=100</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1" y="762000"/>
                <a:ext cx="10972799" cy="5943600"/>
              </a:xfrm>
              <a:blipFill>
                <a:blip r:embed="rId2"/>
                <a:stretch>
                  <a:fillRect l="-1278" t="-1231" r="-1222"/>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3401"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1" y="762000"/>
                <a:ext cx="10972799" cy="5791200"/>
              </a:xfrm>
            </p:spPr>
            <p:txBody>
              <a:bodyPr>
                <a:normAutofit/>
              </a:bodyPr>
              <a:lstStyle/>
              <a:p>
                <a:pPr marL="0" indent="0">
                  <a:buNone/>
                </a:pPr>
                <a:r>
                  <a:rPr lang="en-US" b="1" u="sng" dirty="0"/>
                  <a:t>INTEREST RATES</a:t>
                </a:r>
              </a:p>
              <a:p>
                <a:pPr marL="0" indent="0">
                  <a:buNone/>
                </a:pPr>
                <a:r>
                  <a:rPr lang="en-US"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buNone/>
                </a:pPr>
                <a:r>
                  <a:rPr lang="en-US" dirty="0"/>
                  <a:t>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 and </a:t>
                </a:r>
              </a:p>
              <a:p>
                <a:pPr marL="0" indent="0">
                  <a:buNone/>
                </a:pPr>
                <a:r>
                  <a:rPr lang="en-US" sz="3200" dirty="0">
                    <a:solidFill>
                      <a:srgbClr val="FFFF00"/>
                    </a:solidFill>
                  </a:rPr>
                  <a:t>			</a:t>
                </a:r>
                <a14:m>
                  <m:oMath xmlns:m="http://schemas.openxmlformats.org/officeDocument/2006/math">
                    <m:r>
                      <m:rPr>
                        <m:sty m:val="p"/>
                      </m:rPr>
                      <a:rPr lang="en-US" sz="3200" smtClean="0">
                        <a:solidFill>
                          <a:srgbClr val="FF0000"/>
                        </a:solidFill>
                        <a:latin typeface="Cambria Math" panose="02040503050406030204" pitchFamily="18" charset="0"/>
                      </a:rPr>
                      <m:t>i</m:t>
                    </m:r>
                  </m:oMath>
                </a14:m>
                <a:r>
                  <a:rPr lang="en-US" sz="3200" b="1" dirty="0">
                    <a:solidFill>
                      <a:srgbClr val="FF0000"/>
                    </a:solidFill>
                  </a:rPr>
                  <a:t> = </a:t>
                </a:r>
                <a14:m>
                  <m:oMath xmlns:m="http://schemas.openxmlformats.org/officeDocument/2006/math">
                    <m:r>
                      <a:rPr lang="en-US" sz="320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𝐹𝑉</m:t>
                            </m:r>
                          </m:num>
                          <m:den>
                            <m:r>
                              <a:rPr lang="en-US" sz="3200" i="1">
                                <a:solidFill>
                                  <a:srgbClr val="FF0000"/>
                                </a:solidFill>
                                <a:latin typeface="Cambria Math" panose="02040503050406030204" pitchFamily="18" charset="0"/>
                              </a:rPr>
                              <m:t>𝑃𝑉</m:t>
                            </m:r>
                          </m:den>
                        </m:f>
                        <m:r>
                          <a:rPr lang="en-US" sz="3200" i="1">
                            <a:solidFill>
                              <a:srgbClr val="FF0000"/>
                            </a:solidFill>
                            <a:latin typeface="Cambria Math" panose="02040503050406030204" pitchFamily="18" charset="0"/>
                          </a:rPr>
                          <m:t>)</m:t>
                        </m:r>
                      </m:e>
                      <m:sup>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1</m:t>
                            </m:r>
                          </m:num>
                          <m:den>
                            <m:r>
                              <a:rPr lang="en-US" sz="3200" i="1">
                                <a:solidFill>
                                  <a:srgbClr val="FF0000"/>
                                </a:solidFill>
                                <a:latin typeface="Cambria Math" panose="02040503050406030204" pitchFamily="18" charset="0"/>
                              </a:rPr>
                              <m:t>𝑡</m:t>
                            </m:r>
                          </m:den>
                        </m:f>
                      </m:sup>
                    </m:sSup>
                  </m:oMath>
                </a14:m>
                <a:r>
                  <a:rPr lang="en-US" sz="3200" b="1" dirty="0">
                    <a:solidFill>
                      <a:srgbClr val="FF0000"/>
                    </a:solidFill>
                  </a:rPr>
                  <a:t> – 1 </a:t>
                </a:r>
                <a:endParaRPr lang="en-US" sz="3200" dirty="0">
                  <a:solidFill>
                    <a:srgbClr val="FFFF00"/>
                  </a:solidFill>
                </a:endParaRPr>
              </a:p>
              <a:p>
                <a:pPr marL="0" indent="0">
                  <a:buNone/>
                </a:pPr>
                <a:r>
                  <a:rPr lang="en-US" dirty="0"/>
                  <a:t>As an example, let’s assume the investor invests $100 today and targets an investment that expects to receive $133.10 in 3 years. What will the annual rate of return be on such an investment? </a:t>
                </a:r>
              </a:p>
              <a:p>
                <a:pPr marL="0" indent="0">
                  <a:buNone/>
                </a:pPr>
                <a:r>
                  <a:rPr lang="en-US" dirty="0"/>
                  <a:t>	</a:t>
                </a:r>
                <a14:m>
                  <m:oMath xmlns:m="http://schemas.openxmlformats.org/officeDocument/2006/math">
                    <m:r>
                      <m:rPr>
                        <m:sty m:val="p"/>
                      </m:rPr>
                      <a:rPr lang="en-US">
                        <a:latin typeface="Cambria Math" panose="02040503050406030204" pitchFamily="18" charset="0"/>
                      </a:rPr>
                      <m:t>i</m:t>
                    </m:r>
                  </m:oMath>
                </a14:m>
                <a:r>
                  <a:rPr lang="en-US" dirty="0"/>
                  <a:t> =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133.10</m:t>
                            </m:r>
                          </m:num>
                          <m:den>
                            <m:r>
                              <a:rPr lang="en-US" i="1">
                                <a:latin typeface="Cambria Math" panose="02040503050406030204" pitchFamily="18" charset="0"/>
                              </a:rPr>
                              <m:t>100</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1.331)</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 1.10 – 1 = 0.10 = 10%</a:t>
                </a:r>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1" y="762000"/>
                <a:ext cx="10972799" cy="5791200"/>
              </a:xfrm>
              <a:blipFill>
                <a:blip r:embed="rId2"/>
                <a:stretch>
                  <a:fillRect l="-1111" t="-1263"/>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3401"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1" y="762000"/>
                <a:ext cx="10972799" cy="5791200"/>
              </a:xfrm>
            </p:spPr>
            <p:txBody>
              <a:bodyPr>
                <a:normAutofit lnSpcReduction="10000"/>
              </a:bodyPr>
              <a:lstStyle/>
              <a:p>
                <a:pPr marL="0" indent="0">
                  <a:buNone/>
                </a:pPr>
                <a:r>
                  <a:rPr lang="en-US" b="1" u="sng" dirty="0"/>
                  <a:t>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0000"/>
                        </a:solidFill>
                        <a:latin typeface="Cambria Math" panose="02040503050406030204" pitchFamily="18" charset="0"/>
                      </a:rPr>
                      <m:t>t</m:t>
                    </m:r>
                  </m:oMath>
                </a14:m>
                <a:r>
                  <a:rPr lang="en-US" sz="3600" b="1" dirty="0">
                    <a:solidFill>
                      <a:srgbClr val="FF0000"/>
                    </a:solidFill>
                  </a:rPr>
                  <a:t> =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 (</m:t>
                        </m:r>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𝐹𝑉</m:t>
                            </m:r>
                          </m:num>
                          <m:den>
                            <m:r>
                              <a:rPr lang="en-US" sz="3600" i="1">
                                <a:solidFill>
                                  <a:srgbClr val="FF0000"/>
                                </a:solidFill>
                                <a:latin typeface="Cambria Math" panose="02040503050406030204" pitchFamily="18" charset="0"/>
                              </a:rPr>
                              <m:t>𝑃𝑉</m:t>
                            </m:r>
                          </m:den>
                        </m:f>
                        <m:r>
                          <a:rPr lang="en-US" sz="3600">
                            <a:solidFill>
                              <a:srgbClr val="FF0000"/>
                            </a:solidFill>
                            <a:latin typeface="Cambria Math" panose="02040503050406030204" pitchFamily="18" charset="0"/>
                          </a:rPr>
                          <m:t>)</m:t>
                        </m:r>
                      </m:num>
                      <m:den>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⁡(1+</m:t>
                        </m:r>
                        <m:r>
                          <a:rPr lang="en-US" sz="3600" i="1">
                            <a:solidFill>
                              <a:srgbClr val="FF0000"/>
                            </a:solidFill>
                            <a:latin typeface="Cambria Math" panose="02040503050406030204" pitchFamily="18" charset="0"/>
                          </a:rPr>
                          <m:t>𝑖</m:t>
                        </m:r>
                        <m:r>
                          <a:rPr lang="en-US" sz="3600">
                            <a:solidFill>
                              <a:srgbClr val="FF00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1" y="762000"/>
                <a:ext cx="10972799" cy="5791200"/>
              </a:xfrm>
              <a:blipFill>
                <a:blip r:embed="rId2"/>
                <a:stretch>
                  <a:fillRect l="-1111" t="-1789" r="-167" b="-105"/>
                </a:stretch>
              </a:blipFill>
            </p:spPr>
            <p:txBody>
              <a:bodyPr/>
              <a:lstStyle/>
              <a:p>
                <a:r>
                  <a:rPr lang="en-US">
                    <a:noFill/>
                  </a:rPr>
                  <a:t> </a:t>
                </a:r>
              </a:p>
            </p:txBody>
          </p:sp>
        </mc:Fallback>
      </mc:AlternateContent>
    </p:spTree>
    <p:extLst>
      <p:ext uri="{BB962C8B-B14F-4D97-AF65-F5344CB8AC3E}">
        <p14:creationId xmlns:p14="http://schemas.microsoft.com/office/powerpoint/2010/main" val="29080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4002" y="381000"/>
            <a:ext cx="9144001" cy="685800"/>
          </a:xfrm>
        </p:spPr>
        <p:txBody>
          <a:bodyPr>
            <a:normAutofit fontScale="90000"/>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685801" y="1524001"/>
            <a:ext cx="9962982" cy="4114801"/>
          </a:xfrm>
        </p:spPr>
        <p:txBody>
          <a:bodyPr>
            <a:normAutofit/>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r>
              <a:rPr lang="en-US" dirty="0"/>
              <a:t>= PV (rate, years, payment, future value) or </a:t>
            </a:r>
            <a:r>
              <a:rPr lang="en-US" dirty="0">
                <a:solidFill>
                  <a:srgbClr val="FF0000"/>
                </a:solidFill>
              </a:rPr>
              <a:t>=</a:t>
            </a:r>
            <a:r>
              <a:rPr lang="en-US" i="1" dirty="0" err="1">
                <a:solidFill>
                  <a:srgbClr val="FF0000"/>
                </a:solidFill>
              </a:rPr>
              <a:t>pv</a:t>
            </a:r>
            <a:r>
              <a:rPr lang="en-US" i="1" dirty="0">
                <a:solidFill>
                  <a:srgbClr val="FF0000"/>
                </a:solidFill>
              </a:rPr>
              <a:t>(</a:t>
            </a:r>
            <a:r>
              <a:rPr lang="en-US" i="1" dirty="0" err="1">
                <a:solidFill>
                  <a:srgbClr val="FF0000"/>
                </a:solidFill>
              </a:rPr>
              <a:t>rate,nper,pmt,fv</a:t>
            </a:r>
            <a:r>
              <a:rPr lang="en-US" i="1" dirty="0">
                <a:solidFill>
                  <a:srgbClr val="FF0000"/>
                </a:solidFill>
              </a:rPr>
              <a:t>)</a:t>
            </a:r>
            <a:endParaRPr lang="en-US" dirty="0">
              <a:solidFill>
                <a:srgbClr val="FF0000"/>
              </a:solidFill>
            </a:endParaRPr>
          </a:p>
          <a:p>
            <a:pPr marL="0" indent="0">
              <a:buNone/>
            </a:pPr>
            <a:r>
              <a:rPr lang="en-US" dirty="0"/>
              <a:t> =FV (rate, years, payment, -present value) or </a:t>
            </a:r>
            <a:r>
              <a:rPr lang="en-US" dirty="0">
                <a:solidFill>
                  <a:srgbClr val="FF0000"/>
                </a:solidFill>
              </a:rPr>
              <a:t>=</a:t>
            </a:r>
            <a:r>
              <a:rPr lang="en-US" i="1" dirty="0" err="1">
                <a:solidFill>
                  <a:srgbClr val="FF0000"/>
                </a:solidFill>
              </a:rPr>
              <a:t>fv</a:t>
            </a:r>
            <a:r>
              <a:rPr lang="en-US" i="1" dirty="0">
                <a:solidFill>
                  <a:srgbClr val="FF0000"/>
                </a:solidFill>
              </a:rPr>
              <a:t>(</a:t>
            </a:r>
            <a:r>
              <a:rPr lang="en-US" i="1" dirty="0" err="1">
                <a:solidFill>
                  <a:srgbClr val="FF0000"/>
                </a:solidFill>
              </a:rPr>
              <a:t>rate,nper,pmt,pv</a:t>
            </a:r>
            <a:r>
              <a:rPr lang="en-US" i="1" dirty="0">
                <a:solidFill>
                  <a:srgbClr val="FF0000"/>
                </a:solidFill>
              </a:rPr>
              <a:t>)</a:t>
            </a:r>
            <a:endParaRPr lang="en-US" dirty="0">
              <a:solidFill>
                <a:srgbClr val="FF0000"/>
              </a:solidFill>
            </a:endParaRPr>
          </a:p>
          <a:p>
            <a:pPr marL="0" indent="0">
              <a:buNone/>
            </a:pPr>
            <a:r>
              <a:rPr lang="en-US" dirty="0"/>
              <a:t>=Rate (years, payment, - present value, future value) or </a:t>
            </a:r>
            <a:r>
              <a:rPr lang="en-US" dirty="0">
                <a:solidFill>
                  <a:srgbClr val="FF0000"/>
                </a:solidFill>
              </a:rPr>
              <a:t>=</a:t>
            </a:r>
            <a:r>
              <a:rPr lang="en-US" i="1" dirty="0">
                <a:solidFill>
                  <a:srgbClr val="FF0000"/>
                </a:solidFill>
              </a:rPr>
              <a:t>rate(</a:t>
            </a:r>
            <a:r>
              <a:rPr lang="en-US" i="1" dirty="0" err="1">
                <a:solidFill>
                  <a:srgbClr val="FF0000"/>
                </a:solidFill>
              </a:rPr>
              <a:t>nper,pmt,pv,fv</a:t>
            </a:r>
            <a:r>
              <a:rPr lang="en-US" i="1" dirty="0">
                <a:solidFill>
                  <a:srgbClr val="FF0000"/>
                </a:solidFill>
              </a:rPr>
              <a:t>)</a:t>
            </a:r>
            <a:endParaRPr lang="en-US" dirty="0">
              <a:solidFill>
                <a:srgbClr val="FF0000"/>
              </a:solidFill>
            </a:endParaRPr>
          </a:p>
          <a:p>
            <a:pPr marL="0" indent="0">
              <a:buNone/>
            </a:pPr>
            <a:r>
              <a:rPr lang="en-US" dirty="0"/>
              <a:t>=</a:t>
            </a:r>
            <a:r>
              <a:rPr lang="en-US" dirty="0" err="1"/>
              <a:t>Nper</a:t>
            </a:r>
            <a:r>
              <a:rPr lang="en-US" dirty="0"/>
              <a:t> (rate, payment, - present value, future value) or </a:t>
            </a:r>
            <a:r>
              <a:rPr lang="en-US" dirty="0">
                <a:solidFill>
                  <a:srgbClr val="FF0000"/>
                </a:solidFill>
              </a:rPr>
              <a:t>=</a:t>
            </a:r>
            <a:r>
              <a:rPr lang="en-US" i="1" dirty="0" err="1">
                <a:solidFill>
                  <a:srgbClr val="FF0000"/>
                </a:solidFill>
              </a:rPr>
              <a:t>nper</a:t>
            </a:r>
            <a:r>
              <a:rPr lang="en-US" i="1" dirty="0">
                <a:solidFill>
                  <a:srgbClr val="FF0000"/>
                </a:solidFill>
              </a:rPr>
              <a:t>(</a:t>
            </a:r>
            <a:r>
              <a:rPr lang="en-US" i="1" dirty="0" err="1">
                <a:solidFill>
                  <a:srgbClr val="FF0000"/>
                </a:solidFill>
              </a:rPr>
              <a:t>rate,pmt,pv,fv</a:t>
            </a:r>
            <a:r>
              <a:rPr lang="en-US" i="1" dirty="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2360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lstStyle/>
          <a:p>
            <a:r>
              <a:rPr lang="en-US" dirty="0"/>
              <a:t>Annuity – a finite series of equal payments that occur at regular intervals</a:t>
            </a:r>
          </a:p>
          <a:p>
            <a:r>
              <a:rPr lang="en-US" dirty="0"/>
              <a:t>Examples</a:t>
            </a:r>
          </a:p>
        </p:txBody>
      </p:sp>
      <p:sp>
        <p:nvSpPr>
          <p:cNvPr id="6" name="Title 5"/>
          <p:cNvSpPr>
            <a:spLocks noGrp="1"/>
          </p:cNvSpPr>
          <p:nvPr>
            <p:ph type="title"/>
          </p:nvPr>
        </p:nvSpPr>
        <p:spPr/>
        <p:txBody>
          <a:bodyPr/>
          <a:lstStyle/>
          <a:p>
            <a:r>
              <a:rPr lang="en-US" dirty="0"/>
              <a:t>Annuities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6775" y="228600"/>
            <a:ext cx="8153400" cy="990600"/>
          </a:xfrm>
        </p:spPr>
        <p:txBody>
          <a:bodyPr/>
          <a:lstStyle/>
          <a:p>
            <a:pPr eaLnBrk="1" hangingPunct="1"/>
            <a:r>
              <a:rPr lang="en-US" dirty="0"/>
              <a:t>Drawing Timelines</a:t>
            </a:r>
          </a:p>
        </p:txBody>
      </p:sp>
      <p:grpSp>
        <p:nvGrpSpPr>
          <p:cNvPr id="2" name="Group 49"/>
          <p:cNvGrpSpPr>
            <a:grpSpLocks/>
          </p:cNvGrpSpPr>
          <p:nvPr/>
        </p:nvGrpSpPr>
        <p:grpSpPr bwMode="auto">
          <a:xfrm>
            <a:off x="2343151" y="4002088"/>
            <a:ext cx="7096125" cy="2303462"/>
            <a:chOff x="576" y="2640"/>
            <a:chExt cx="4470" cy="1451"/>
          </a:xfrm>
        </p:grpSpPr>
        <p:sp>
          <p:nvSpPr>
            <p:cNvPr id="20495" name="Rectangle 5"/>
            <p:cNvSpPr>
              <a:spLocks noChangeArrowheads="1"/>
            </p:cNvSpPr>
            <p:nvPr/>
          </p:nvSpPr>
          <p:spPr bwMode="auto">
            <a:xfrm>
              <a:off x="1858" y="3751"/>
              <a:ext cx="502"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100</a:t>
              </a:r>
            </a:p>
          </p:txBody>
        </p:sp>
        <p:sp>
          <p:nvSpPr>
            <p:cNvPr id="20496" name="Rectangle 6"/>
            <p:cNvSpPr>
              <a:spLocks noChangeArrowheads="1"/>
            </p:cNvSpPr>
            <p:nvPr/>
          </p:nvSpPr>
          <p:spPr bwMode="auto">
            <a:xfrm>
              <a:off x="4544" y="3751"/>
              <a:ext cx="502"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100</a:t>
              </a:r>
            </a:p>
          </p:txBody>
        </p:sp>
        <p:grpSp>
          <p:nvGrpSpPr>
            <p:cNvPr id="3" name="Group 7"/>
            <p:cNvGrpSpPr>
              <a:grpSpLocks/>
            </p:cNvGrpSpPr>
            <p:nvPr/>
          </p:nvGrpSpPr>
          <p:grpSpPr bwMode="auto">
            <a:xfrm>
              <a:off x="730" y="3363"/>
              <a:ext cx="4080" cy="411"/>
              <a:chOff x="768" y="2270"/>
              <a:chExt cx="4080" cy="411"/>
            </a:xfrm>
          </p:grpSpPr>
          <p:sp>
            <p:nvSpPr>
              <p:cNvPr id="20505" name="Line 8"/>
              <p:cNvSpPr>
                <a:spLocks noChangeShapeType="1"/>
              </p:cNvSpPr>
              <p:nvPr/>
            </p:nvSpPr>
            <p:spPr bwMode="auto">
              <a:xfrm>
                <a:off x="768" y="227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506" name="Line 9"/>
              <p:cNvSpPr>
                <a:spLocks noChangeShapeType="1"/>
              </p:cNvSpPr>
              <p:nvPr/>
            </p:nvSpPr>
            <p:spPr bwMode="auto">
              <a:xfrm>
                <a:off x="2160" y="227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507" name="Line 10"/>
              <p:cNvSpPr>
                <a:spLocks noChangeShapeType="1"/>
              </p:cNvSpPr>
              <p:nvPr/>
            </p:nvSpPr>
            <p:spPr bwMode="auto">
              <a:xfrm>
                <a:off x="3408" y="227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508" name="Line 11"/>
              <p:cNvSpPr>
                <a:spLocks noChangeShapeType="1"/>
              </p:cNvSpPr>
              <p:nvPr/>
            </p:nvSpPr>
            <p:spPr bwMode="auto">
              <a:xfrm>
                <a:off x="4848" y="2270"/>
                <a:ext cx="0" cy="411"/>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509" name="Line 12"/>
              <p:cNvSpPr>
                <a:spLocks noChangeShapeType="1"/>
              </p:cNvSpPr>
              <p:nvPr/>
            </p:nvSpPr>
            <p:spPr bwMode="auto">
              <a:xfrm>
                <a:off x="769" y="2476"/>
                <a:ext cx="4079" cy="0"/>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grpSp>
        <p:sp>
          <p:nvSpPr>
            <p:cNvPr id="20498" name="Rectangle 13"/>
            <p:cNvSpPr>
              <a:spLocks noChangeArrowheads="1"/>
            </p:cNvSpPr>
            <p:nvPr/>
          </p:nvSpPr>
          <p:spPr bwMode="auto">
            <a:xfrm>
              <a:off x="3106" y="3751"/>
              <a:ext cx="502"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100</a:t>
              </a:r>
            </a:p>
          </p:txBody>
        </p:sp>
        <p:sp>
          <p:nvSpPr>
            <p:cNvPr id="20499" name="Rectangle 14"/>
            <p:cNvSpPr>
              <a:spLocks noChangeArrowheads="1"/>
            </p:cNvSpPr>
            <p:nvPr/>
          </p:nvSpPr>
          <p:spPr bwMode="auto">
            <a:xfrm>
              <a:off x="586" y="3049"/>
              <a:ext cx="245"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0</a:t>
              </a:r>
            </a:p>
          </p:txBody>
        </p:sp>
        <p:sp>
          <p:nvSpPr>
            <p:cNvPr id="20500" name="Rectangle 15"/>
            <p:cNvSpPr>
              <a:spLocks noChangeArrowheads="1"/>
            </p:cNvSpPr>
            <p:nvPr/>
          </p:nvSpPr>
          <p:spPr bwMode="auto">
            <a:xfrm>
              <a:off x="2001" y="3049"/>
              <a:ext cx="245"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1</a:t>
              </a:r>
            </a:p>
          </p:txBody>
        </p:sp>
        <p:sp>
          <p:nvSpPr>
            <p:cNvPr id="20501" name="Rectangle 16"/>
            <p:cNvSpPr>
              <a:spLocks noChangeArrowheads="1"/>
            </p:cNvSpPr>
            <p:nvPr/>
          </p:nvSpPr>
          <p:spPr bwMode="auto">
            <a:xfrm>
              <a:off x="3249" y="3049"/>
              <a:ext cx="245"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2</a:t>
              </a:r>
            </a:p>
          </p:txBody>
        </p:sp>
        <p:sp>
          <p:nvSpPr>
            <p:cNvPr id="20502" name="Rectangle 17"/>
            <p:cNvSpPr>
              <a:spLocks noChangeArrowheads="1"/>
            </p:cNvSpPr>
            <p:nvPr/>
          </p:nvSpPr>
          <p:spPr bwMode="auto">
            <a:xfrm>
              <a:off x="4687" y="3049"/>
              <a:ext cx="245" cy="340"/>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3</a:t>
              </a:r>
            </a:p>
          </p:txBody>
        </p:sp>
        <p:sp>
          <p:nvSpPr>
            <p:cNvPr id="20503" name="Rectangle 18"/>
            <p:cNvSpPr>
              <a:spLocks noChangeArrowheads="1"/>
            </p:cNvSpPr>
            <p:nvPr/>
          </p:nvSpPr>
          <p:spPr bwMode="auto">
            <a:xfrm>
              <a:off x="1104" y="3262"/>
              <a:ext cx="338" cy="311"/>
            </a:xfrm>
            <a:prstGeom prst="rect">
              <a:avLst/>
            </a:prstGeom>
            <a:noFill/>
            <a:ln w="9525">
              <a:noFill/>
              <a:miter lim="800000"/>
              <a:headEnd/>
              <a:tailEnd/>
            </a:ln>
          </p:spPr>
          <p:txBody>
            <a:bodyPr wrap="none" lIns="92075" tIns="46038" rIns="92075" bIns="46038">
              <a:spAutoFit/>
            </a:bodyPr>
            <a:lstStyle/>
            <a:p>
              <a:pPr>
                <a:defRPr/>
              </a:pPr>
              <a:r>
                <a:rPr lang="en-US" sz="2600" dirty="0">
                  <a:solidFill>
                    <a:schemeClr val="accent1">
                      <a:lumMod val="50000"/>
                    </a:schemeClr>
                  </a:solidFill>
                </a:rPr>
                <a:t>I%</a:t>
              </a:r>
            </a:p>
          </p:txBody>
        </p:sp>
        <p:sp>
          <p:nvSpPr>
            <p:cNvPr id="20504" name="Text Box 44"/>
            <p:cNvSpPr txBox="1">
              <a:spLocks noChangeArrowheads="1"/>
            </p:cNvSpPr>
            <p:nvPr/>
          </p:nvSpPr>
          <p:spPr bwMode="auto">
            <a:xfrm>
              <a:off x="576" y="2640"/>
              <a:ext cx="3168" cy="339"/>
            </a:xfrm>
            <a:prstGeom prst="rect">
              <a:avLst/>
            </a:prstGeom>
            <a:noFill/>
            <a:ln w="9525">
              <a:noFill/>
              <a:miter lim="800000"/>
              <a:headEnd/>
              <a:tailEnd/>
            </a:ln>
          </p:spPr>
          <p:txBody>
            <a:bodyPr>
              <a:spAutoFit/>
            </a:bodyPr>
            <a:lstStyle/>
            <a:p>
              <a:pPr>
                <a:spcBef>
                  <a:spcPct val="50000"/>
                </a:spcBef>
                <a:defRPr/>
              </a:pPr>
              <a:r>
                <a:rPr lang="en-US" sz="2900" dirty="0">
                  <a:solidFill>
                    <a:schemeClr val="accent1">
                      <a:lumMod val="50000"/>
                    </a:schemeClr>
                  </a:solidFill>
                </a:rPr>
                <a:t>3 year $100 ordinary annuity</a:t>
              </a:r>
            </a:p>
          </p:txBody>
        </p:sp>
      </p:grpSp>
      <p:grpSp>
        <p:nvGrpSpPr>
          <p:cNvPr id="4" name="Group 31"/>
          <p:cNvGrpSpPr>
            <a:grpSpLocks/>
          </p:cNvGrpSpPr>
          <p:nvPr/>
        </p:nvGrpSpPr>
        <p:grpSpPr bwMode="auto">
          <a:xfrm>
            <a:off x="2400300" y="1711326"/>
            <a:ext cx="6242050" cy="2291851"/>
            <a:chOff x="914400" y="1710548"/>
            <a:chExt cx="6700345" cy="2291852"/>
          </a:xfrm>
        </p:grpSpPr>
        <p:sp>
          <p:nvSpPr>
            <p:cNvPr id="20485" name="Rectangle 35"/>
            <p:cNvSpPr>
              <a:spLocks noChangeArrowheads="1"/>
            </p:cNvSpPr>
            <p:nvPr/>
          </p:nvSpPr>
          <p:spPr bwMode="auto">
            <a:xfrm>
              <a:off x="5302343" y="3463149"/>
              <a:ext cx="860348" cy="539251"/>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100</a:t>
              </a:r>
            </a:p>
          </p:txBody>
        </p:sp>
        <p:sp>
          <p:nvSpPr>
            <p:cNvPr id="20486" name="Rectangle 36"/>
            <p:cNvSpPr>
              <a:spLocks noChangeArrowheads="1"/>
            </p:cNvSpPr>
            <p:nvPr/>
          </p:nvSpPr>
          <p:spPr bwMode="auto">
            <a:xfrm>
              <a:off x="958705" y="2280461"/>
              <a:ext cx="419850" cy="539251"/>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0</a:t>
              </a:r>
            </a:p>
          </p:txBody>
        </p:sp>
        <p:sp>
          <p:nvSpPr>
            <p:cNvPr id="20487" name="Rectangle 37"/>
            <p:cNvSpPr>
              <a:spLocks noChangeArrowheads="1"/>
            </p:cNvSpPr>
            <p:nvPr/>
          </p:nvSpPr>
          <p:spPr bwMode="auto">
            <a:xfrm>
              <a:off x="3209763" y="2280461"/>
              <a:ext cx="419850" cy="539251"/>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1</a:t>
              </a:r>
            </a:p>
          </p:txBody>
        </p:sp>
        <p:sp>
          <p:nvSpPr>
            <p:cNvPr id="20488" name="Rectangle 38"/>
            <p:cNvSpPr>
              <a:spLocks noChangeArrowheads="1"/>
            </p:cNvSpPr>
            <p:nvPr/>
          </p:nvSpPr>
          <p:spPr bwMode="auto">
            <a:xfrm>
              <a:off x="5511941" y="2280461"/>
              <a:ext cx="419850" cy="539251"/>
            </a:xfrm>
            <a:prstGeom prst="rect">
              <a:avLst/>
            </a:prstGeom>
            <a:noFill/>
            <a:ln w="9525">
              <a:noFill/>
              <a:miter lim="800000"/>
              <a:headEnd/>
              <a:tailEnd/>
            </a:ln>
          </p:spPr>
          <p:txBody>
            <a:bodyPr wrap="none" lIns="92075" tIns="46038" rIns="92075" bIns="46038">
              <a:spAutoFit/>
            </a:bodyPr>
            <a:lstStyle/>
            <a:p>
              <a:pPr>
                <a:defRPr/>
              </a:pPr>
              <a:r>
                <a:rPr lang="en-US" sz="2900" dirty="0">
                  <a:solidFill>
                    <a:schemeClr val="accent1">
                      <a:lumMod val="50000"/>
                    </a:schemeClr>
                  </a:solidFill>
                </a:rPr>
                <a:t>2</a:t>
              </a:r>
            </a:p>
          </p:txBody>
        </p:sp>
        <p:sp>
          <p:nvSpPr>
            <p:cNvPr id="20489" name="Line 39"/>
            <p:cNvSpPr>
              <a:spLocks noChangeShapeType="1"/>
            </p:cNvSpPr>
            <p:nvPr/>
          </p:nvSpPr>
          <p:spPr bwMode="auto">
            <a:xfrm flipH="1">
              <a:off x="1137632" y="3136124"/>
              <a:ext cx="4548123" cy="0"/>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490" name="Rectangle 40"/>
            <p:cNvSpPr>
              <a:spLocks noChangeArrowheads="1"/>
            </p:cNvSpPr>
            <p:nvPr/>
          </p:nvSpPr>
          <p:spPr bwMode="auto">
            <a:xfrm>
              <a:off x="1853335" y="2632886"/>
              <a:ext cx="576433" cy="493085"/>
            </a:xfrm>
            <a:prstGeom prst="rect">
              <a:avLst/>
            </a:prstGeom>
            <a:noFill/>
            <a:ln w="9525">
              <a:noFill/>
              <a:miter lim="800000"/>
              <a:headEnd/>
              <a:tailEnd/>
            </a:ln>
          </p:spPr>
          <p:txBody>
            <a:bodyPr wrap="none" lIns="92075" tIns="46038" rIns="92075" bIns="46038">
              <a:spAutoFit/>
            </a:bodyPr>
            <a:lstStyle/>
            <a:p>
              <a:pPr>
                <a:defRPr/>
              </a:pPr>
              <a:r>
                <a:rPr lang="en-US" sz="2600" dirty="0">
                  <a:solidFill>
                    <a:schemeClr val="accent1">
                      <a:lumMod val="50000"/>
                    </a:schemeClr>
                  </a:solidFill>
                </a:rPr>
                <a:t>I%</a:t>
              </a:r>
            </a:p>
          </p:txBody>
        </p:sp>
        <p:sp>
          <p:nvSpPr>
            <p:cNvPr id="20491" name="Line 41"/>
            <p:cNvSpPr>
              <a:spLocks noChangeShapeType="1"/>
            </p:cNvSpPr>
            <p:nvPr/>
          </p:nvSpPr>
          <p:spPr bwMode="auto">
            <a:xfrm>
              <a:off x="1130816" y="2788461"/>
              <a:ext cx="0" cy="608012"/>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492" name="Line 42"/>
            <p:cNvSpPr>
              <a:spLocks noChangeShapeType="1"/>
            </p:cNvSpPr>
            <p:nvPr/>
          </p:nvSpPr>
          <p:spPr bwMode="auto">
            <a:xfrm>
              <a:off x="5689163" y="2788461"/>
              <a:ext cx="0" cy="608012"/>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493" name="Line 43"/>
            <p:cNvSpPr>
              <a:spLocks noChangeShapeType="1"/>
            </p:cNvSpPr>
            <p:nvPr/>
          </p:nvSpPr>
          <p:spPr bwMode="auto">
            <a:xfrm>
              <a:off x="3412545" y="2788461"/>
              <a:ext cx="0" cy="608012"/>
            </a:xfrm>
            <a:prstGeom prst="line">
              <a:avLst/>
            </a:prstGeom>
            <a:noFill/>
            <a:ln w="25400">
              <a:solidFill>
                <a:schemeClr val="tx2"/>
              </a:solidFill>
              <a:round/>
              <a:headEnd type="none" w="sm" len="sm"/>
              <a:tailEnd type="none" w="sm" len="sm"/>
            </a:ln>
          </p:spPr>
          <p:txBody>
            <a:bodyPr wrap="none" anchor="ctr"/>
            <a:lstStyle/>
            <a:p>
              <a:pPr>
                <a:defRPr/>
              </a:pPr>
              <a:endParaRPr lang="en-US" sz="2900" dirty="0">
                <a:solidFill>
                  <a:schemeClr val="accent1">
                    <a:lumMod val="50000"/>
                  </a:schemeClr>
                </a:solidFill>
              </a:endParaRPr>
            </a:p>
          </p:txBody>
        </p:sp>
        <p:sp>
          <p:nvSpPr>
            <p:cNvPr id="20494" name="Text Box 46"/>
            <p:cNvSpPr txBox="1">
              <a:spLocks noChangeArrowheads="1"/>
            </p:cNvSpPr>
            <p:nvPr/>
          </p:nvSpPr>
          <p:spPr bwMode="auto">
            <a:xfrm>
              <a:off x="914400" y="1710548"/>
              <a:ext cx="6700345" cy="538163"/>
            </a:xfrm>
            <a:prstGeom prst="rect">
              <a:avLst/>
            </a:prstGeom>
            <a:noFill/>
            <a:ln w="9525">
              <a:noFill/>
              <a:miter lim="800000"/>
              <a:headEnd/>
              <a:tailEnd/>
            </a:ln>
          </p:spPr>
          <p:txBody>
            <a:bodyPr>
              <a:spAutoFit/>
            </a:bodyPr>
            <a:lstStyle/>
            <a:p>
              <a:pPr>
                <a:spcBef>
                  <a:spcPct val="50000"/>
                </a:spcBef>
                <a:defRPr/>
              </a:pPr>
              <a:r>
                <a:rPr lang="en-US" sz="2900" dirty="0">
                  <a:solidFill>
                    <a:schemeClr val="accent1">
                      <a:lumMod val="50000"/>
                    </a:schemeClr>
                  </a:solidFill>
                </a:rPr>
                <a:t>$100 lump sum due in 2 years</a:t>
              </a:r>
            </a:p>
          </p:txBody>
        </p:sp>
      </p:gr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BC56F03-23E5-4C9A-9EC6-706D60A9CE12}"/>
                  </a:ext>
                </a:extLst>
              </p14:cNvPr>
              <p14:cNvContentPartPr/>
              <p14:nvPr/>
            </p14:nvContentPartPr>
            <p14:xfrm>
              <a:off x="11566892" y="7016026"/>
              <a:ext cx="4016880" cy="397440"/>
            </p14:xfrm>
          </p:contentPart>
        </mc:Choice>
        <mc:Fallback xmlns="">
          <p:pic>
            <p:nvPicPr>
              <p:cNvPr id="5" name="Ink 4">
                <a:extLst>
                  <a:ext uri="{FF2B5EF4-FFF2-40B4-BE49-F238E27FC236}">
                    <a16:creationId xmlns:a16="http://schemas.microsoft.com/office/drawing/2014/main" id="{DBC56F03-23E5-4C9A-9EC6-706D60A9CE12}"/>
                  </a:ext>
                </a:extLst>
              </p:cNvPr>
              <p:cNvPicPr/>
              <p:nvPr/>
            </p:nvPicPr>
            <p:blipFill>
              <a:blip r:embed="rId4"/>
              <a:stretch>
                <a:fillRect/>
              </a:stretch>
            </p:blipFill>
            <p:spPr>
              <a:xfrm>
                <a:off x="11557892" y="7007386"/>
                <a:ext cx="4034520" cy="415080"/>
              </a:xfrm>
              <a:prstGeom prst="rect">
                <a:avLst/>
              </a:prstGeom>
            </p:spPr>
          </p:pic>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6776" y="228600"/>
            <a:ext cx="8531225" cy="990600"/>
          </a:xfrm>
        </p:spPr>
        <p:txBody>
          <a:bodyPr>
            <a:normAutofit/>
          </a:bodyPr>
          <a:lstStyle/>
          <a:p>
            <a:pPr eaLnBrk="1" hangingPunct="1">
              <a:defRPr/>
            </a:pPr>
            <a:r>
              <a:rPr lang="en-US" sz="3600" dirty="0"/>
              <a:t>FV of an Ordinary Annuity - Example</a:t>
            </a:r>
          </a:p>
        </p:txBody>
      </p:sp>
      <p:sp>
        <p:nvSpPr>
          <p:cNvPr id="17411" name="Rectangle 3"/>
          <p:cNvSpPr>
            <a:spLocks noGrp="1" noChangeArrowheads="1"/>
          </p:cNvSpPr>
          <p:nvPr>
            <p:ph sz="quarter" idx="1"/>
          </p:nvPr>
        </p:nvSpPr>
        <p:spPr>
          <a:xfrm>
            <a:off x="1534892" y="1357130"/>
            <a:ext cx="8153400" cy="2918143"/>
          </a:xfrm>
        </p:spPr>
        <p:txBody>
          <a:bodyPr/>
          <a:lstStyle/>
          <a:p>
            <a:pPr marL="0" indent="0">
              <a:buNone/>
              <a:defRPr/>
            </a:pPr>
            <a:r>
              <a:rPr lang="en-US" sz="2800" dirty="0"/>
              <a:t>How much will an ordinary annuity be worth in 3 years, if it pays $100 per year and earns 10% annual interest?</a:t>
            </a:r>
          </a:p>
          <a:p>
            <a:pPr marL="0" indent="0">
              <a:buNone/>
              <a:defRPr/>
            </a:pPr>
            <a:r>
              <a:rPr lang="en-US" sz="2800" dirty="0"/>
              <a:t>100 , 100 , 100</a:t>
            </a:r>
          </a:p>
          <a:p>
            <a:pPr marL="0" indent="0">
              <a:buNone/>
              <a:defRPr/>
            </a:pPr>
            <a:r>
              <a:rPr lang="en-US" sz="2800" dirty="0"/>
              <a:t>FV = ?  100 (1.1)^2 + 100 (1.1) + 100 = 331</a:t>
            </a:r>
          </a:p>
        </p:txBody>
      </p:sp>
    </p:spTree>
    <p:extLst>
      <p:ext uri="{BB962C8B-B14F-4D97-AF65-F5344CB8AC3E}">
        <p14:creationId xmlns:p14="http://schemas.microsoft.com/office/powerpoint/2010/main" val="1281531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6776" y="228600"/>
            <a:ext cx="8531225" cy="990600"/>
          </a:xfrm>
        </p:spPr>
        <p:txBody>
          <a:bodyPr>
            <a:normAutofit/>
          </a:bodyPr>
          <a:lstStyle/>
          <a:p>
            <a:pPr eaLnBrk="1" hangingPunct="1">
              <a:defRPr/>
            </a:pPr>
            <a:r>
              <a:rPr lang="en-US" sz="3600" dirty="0"/>
              <a:t>FV of an Ordinary Annuity - Example</a:t>
            </a:r>
          </a:p>
        </p:txBody>
      </p:sp>
      <p:sp>
        <p:nvSpPr>
          <p:cNvPr id="17411" name="Rectangle 3"/>
          <p:cNvSpPr>
            <a:spLocks noGrp="1" noChangeArrowheads="1"/>
          </p:cNvSpPr>
          <p:nvPr>
            <p:ph sz="quarter" idx="1"/>
          </p:nvPr>
        </p:nvSpPr>
        <p:spPr>
          <a:xfrm>
            <a:off x="1534892" y="1357130"/>
            <a:ext cx="8153400" cy="2918143"/>
          </a:xfrm>
        </p:spPr>
        <p:txBody>
          <a:bodyPr/>
          <a:lstStyle/>
          <a:p>
            <a:pPr marL="0" indent="0">
              <a:buNone/>
              <a:defRPr/>
            </a:pPr>
            <a:r>
              <a:rPr lang="en-US" sz="2800" dirty="0"/>
              <a:t>How much will an ordinary annuity be worth in 3 years, if it pays $100 per year and earns 10% annual interest?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Compound Interest</a:t>
            </a:r>
            <a:endParaRPr lang="en-US" dirty="0"/>
          </a:p>
        </p:txBody>
      </p:sp>
      <p:sp>
        <p:nvSpPr>
          <p:cNvPr id="3" name="Content Placeholder 2"/>
          <p:cNvSpPr>
            <a:spLocks noGrp="1"/>
          </p:cNvSpPr>
          <p:nvPr>
            <p:ph idx="1"/>
          </p:nvPr>
        </p:nvSpPr>
        <p:spPr>
          <a:xfrm>
            <a:off x="1024127" y="1709057"/>
            <a:ext cx="9720073" cy="4023360"/>
          </a:xfrm>
        </p:spPr>
        <p:txBody>
          <a:bodyPr/>
          <a:lstStyle/>
          <a:p>
            <a:pPr marL="0" indent="0">
              <a:buNone/>
            </a:pPr>
            <a:r>
              <a:rPr lang="en-US" sz="2800" dirty="0"/>
              <a:t>What is the future value of $1,000 after 2 years if the interest rate is 5% compounded annually?</a:t>
            </a:r>
          </a:p>
          <a:p>
            <a:pPr marL="0" indent="0">
              <a:buNone/>
            </a:pPr>
            <a:endParaRPr lang="en-US" sz="2800" dirty="0"/>
          </a:p>
          <a:p>
            <a:pPr marL="0" indent="0">
              <a:buNone/>
            </a:pPr>
            <a:r>
              <a:rPr lang="en-US" sz="2800" dirty="0"/>
              <a:t>1000 + 50 = 1,050</a:t>
            </a:r>
          </a:p>
          <a:p>
            <a:pPr marL="0" indent="0">
              <a:buNone/>
            </a:pPr>
            <a:r>
              <a:rPr lang="en-US" sz="2800" dirty="0"/>
              <a:t>1,050 (1.05) = </a:t>
            </a:r>
          </a:p>
          <a:p>
            <a:endParaRPr lang="en-US" dirty="0"/>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2F9D3F46-A6A5-48B9-A0F0-1848C130BF66}"/>
                  </a:ext>
                </a:extLst>
              </p14:cNvPr>
              <p14:cNvContentPartPr/>
              <p14:nvPr/>
            </p14:nvContentPartPr>
            <p14:xfrm>
              <a:off x="8285470" y="3356491"/>
              <a:ext cx="360" cy="360"/>
            </p14:xfrm>
          </p:contentPart>
        </mc:Choice>
        <mc:Fallback xmlns="">
          <p:pic>
            <p:nvPicPr>
              <p:cNvPr id="13" name="Ink 12">
                <a:extLst>
                  <a:ext uri="{FF2B5EF4-FFF2-40B4-BE49-F238E27FC236}">
                    <a16:creationId xmlns:a16="http://schemas.microsoft.com/office/drawing/2014/main" id="{2F9D3F46-A6A5-48B9-A0F0-1848C130BF66}"/>
                  </a:ext>
                </a:extLst>
              </p:cNvPr>
              <p:cNvPicPr/>
              <p:nvPr/>
            </p:nvPicPr>
            <p:blipFill>
              <a:blip r:embed="rId4"/>
              <a:stretch>
                <a:fillRect/>
              </a:stretch>
            </p:blipFill>
            <p:spPr>
              <a:xfrm>
                <a:off x="8267830" y="333849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759B68DE-4FC2-40A2-ACE6-5E896AF8F19D}"/>
                  </a:ext>
                </a:extLst>
              </p14:cNvPr>
              <p14:cNvContentPartPr/>
              <p14:nvPr/>
            </p14:nvContentPartPr>
            <p14:xfrm>
              <a:off x="7872190" y="2909731"/>
              <a:ext cx="360" cy="360"/>
            </p14:xfrm>
          </p:contentPart>
        </mc:Choice>
        <mc:Fallback xmlns="">
          <p:pic>
            <p:nvPicPr>
              <p:cNvPr id="14" name="Ink 13">
                <a:extLst>
                  <a:ext uri="{FF2B5EF4-FFF2-40B4-BE49-F238E27FC236}">
                    <a16:creationId xmlns:a16="http://schemas.microsoft.com/office/drawing/2014/main" id="{759B68DE-4FC2-40A2-ACE6-5E896AF8F19D}"/>
                  </a:ext>
                </a:extLst>
              </p:cNvPr>
              <p:cNvPicPr/>
              <p:nvPr/>
            </p:nvPicPr>
            <p:blipFill>
              <a:blip r:embed="rId4"/>
              <a:stretch>
                <a:fillRect/>
              </a:stretch>
            </p:blipFill>
            <p:spPr>
              <a:xfrm>
                <a:off x="7854190" y="289209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4462596D-F6A3-4151-87A6-216A6BD9F2F6}"/>
                  </a:ext>
                </a:extLst>
              </p14:cNvPr>
              <p14:cNvContentPartPr/>
              <p14:nvPr/>
            </p14:nvContentPartPr>
            <p14:xfrm>
              <a:off x="7962190" y="2999011"/>
              <a:ext cx="360" cy="360"/>
            </p14:xfrm>
          </p:contentPart>
        </mc:Choice>
        <mc:Fallback xmlns="">
          <p:pic>
            <p:nvPicPr>
              <p:cNvPr id="15" name="Ink 14">
                <a:extLst>
                  <a:ext uri="{FF2B5EF4-FFF2-40B4-BE49-F238E27FC236}">
                    <a16:creationId xmlns:a16="http://schemas.microsoft.com/office/drawing/2014/main" id="{4462596D-F6A3-4151-87A6-216A6BD9F2F6}"/>
                  </a:ext>
                </a:extLst>
              </p:cNvPr>
              <p:cNvPicPr/>
              <p:nvPr/>
            </p:nvPicPr>
            <p:blipFill>
              <a:blip r:embed="rId4"/>
              <a:stretch>
                <a:fillRect/>
              </a:stretch>
            </p:blipFill>
            <p:spPr>
              <a:xfrm>
                <a:off x="7944550" y="2981011"/>
                <a:ext cx="36000" cy="36000"/>
              </a:xfrm>
              <a:prstGeom prst="rect">
                <a:avLst/>
              </a:prstGeom>
            </p:spPr>
          </p:pic>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44767" y="381000"/>
            <a:ext cx="11327277" cy="1676400"/>
          </a:xfrm>
        </p:spPr>
        <p:txBody>
          <a:bodyPr>
            <a:normAutofit fontScale="90000"/>
          </a:bodyPr>
          <a:lstStyle/>
          <a:p>
            <a:r>
              <a:rPr lang="en-US" b="1" dirty="0"/>
              <a:t>Annuities or Even Annual Cash flows</a:t>
            </a:r>
            <a:br>
              <a:rPr lang="en-US" b="1" dirty="0"/>
            </a:b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0" y="1219200"/>
                <a:ext cx="10668000" cy="5105400"/>
              </a:xfrm>
            </p:spPr>
            <p:txBody>
              <a:bodyPr>
                <a:normAutofit/>
              </a:bodyPr>
              <a:lstStyle/>
              <a:p>
                <a:pPr marL="0" indent="0">
                  <a:buNone/>
                </a:pPr>
                <a:r>
                  <a:rPr lang="en-US" b="1" u="sng" dirty="0"/>
                  <a:t>FUTURE VALUE</a:t>
                </a:r>
              </a:p>
              <a:p>
                <a:pPr marL="0" indent="0">
                  <a:buNone/>
                </a:pPr>
                <a:r>
                  <a:rPr lang="en-US" dirty="0"/>
                  <a:t>	</a:t>
                </a:r>
                <a:r>
                  <a:rPr lang="en-US" dirty="0">
                    <a:solidFill>
                      <a:srgbClr val="FF0000"/>
                    </a:solidFill>
                  </a:rPr>
                  <a:t>FVA = CF + CF (1 + i) + CF (1 + i) (1 + i), or FVA = CF (</a:t>
                </a:r>
                <a:r>
                  <a:rPr lang="en-US" b="1" dirty="0">
                    <a:solidFill>
                      <a:srgbClr val="FF0000"/>
                    </a:solidFill>
                  </a:rPr>
                  <a:t> </a:t>
                </a:r>
                <a14:m>
                  <m:oMath xmlns:m="http://schemas.openxmlformats.org/officeDocument/2006/math">
                    <m:f>
                      <m:fPr>
                        <m:ctrlPr>
                          <a:rPr lang="en-US" b="1" i="1">
                            <a:solidFill>
                              <a:srgbClr val="FF0000"/>
                            </a:solidFill>
                            <a:latin typeface="Cambria Math" panose="02040503050406030204" pitchFamily="18" charset="0"/>
                          </a:rPr>
                        </m:ctrlPr>
                      </m:fPr>
                      <m:num>
                        <m:sSup>
                          <m:sSupPr>
                            <m:ctrlPr>
                              <a:rPr lang="en-US"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𝒊</m:t>
                            </m:r>
                            <m:r>
                              <a:rPr lang="en-US" b="1" i="1">
                                <a:solidFill>
                                  <a:srgbClr val="FF0000"/>
                                </a:solidFill>
                                <a:latin typeface="Cambria Math" panose="02040503050406030204" pitchFamily="18" charset="0"/>
                              </a:rPr>
                              <m:t>)</m:t>
                            </m:r>
                          </m:e>
                          <m:sup>
                            <m:r>
                              <a:rPr lang="en-US" b="1" i="1">
                                <a:solidFill>
                                  <a:srgbClr val="FF0000"/>
                                </a:solidFill>
                                <a:latin typeface="Cambria Math" panose="02040503050406030204" pitchFamily="18" charset="0"/>
                              </a:rPr>
                              <m:t>𝒕</m:t>
                            </m:r>
                          </m:sup>
                        </m:sSup>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𝟏</m:t>
                        </m:r>
                      </m:num>
                      <m:den>
                        <m:r>
                          <a:rPr lang="en-US" b="1" i="1">
                            <a:solidFill>
                              <a:srgbClr val="FF0000"/>
                            </a:solidFill>
                            <a:latin typeface="Cambria Math" panose="02040503050406030204" pitchFamily="18" charset="0"/>
                          </a:rPr>
                          <m:t>𝒊</m:t>
                        </m:r>
                      </m:den>
                    </m:f>
                    <m:r>
                      <a:rPr lang="en-US" b="1" i="1">
                        <a:solidFill>
                          <a:srgbClr val="FF0000"/>
                        </a:solidFill>
                        <a:latin typeface="Cambria Math" panose="02040503050406030204" pitchFamily="18" charset="0"/>
                      </a:rPr>
                      <m:t> )</m:t>
                    </m:r>
                  </m:oMath>
                </a14:m>
                <a:endParaRPr lang="en-US" dirty="0">
                  <a:solidFill>
                    <a:srgbClr val="FF0000"/>
                  </a:solidFill>
                </a:endParaRPr>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0" y="1219200"/>
                <a:ext cx="10668000" cy="5105400"/>
              </a:xfrm>
              <a:blipFill>
                <a:blip r:embed="rId2"/>
                <a:stretch>
                  <a:fillRect l="-1143" t="-1432"/>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FV of an Ordinary Annuity: Formula</a:t>
            </a:r>
          </a:p>
        </p:txBody>
      </p:sp>
      <p:graphicFrame>
        <p:nvGraphicFramePr>
          <p:cNvPr id="8" name="Content Placeholder 7"/>
          <p:cNvGraphicFramePr>
            <a:graphicFrameLocks noGrp="1" noChangeAspect="1"/>
          </p:cNvGraphicFramePr>
          <p:nvPr>
            <p:ph sz="quarter" idx="1"/>
          </p:nvPr>
        </p:nvGraphicFramePr>
        <p:xfrm>
          <a:off x="3600450" y="2195514"/>
          <a:ext cx="4578350" cy="2846387"/>
        </p:xfrm>
        <a:graphic>
          <a:graphicData uri="http://schemas.openxmlformats.org/presentationml/2006/ole">
            <mc:AlternateContent xmlns:mc="http://schemas.openxmlformats.org/markup-compatibility/2006">
              <mc:Choice xmlns:v="urn:schemas-microsoft-com:vml" Requires="v">
                <p:oleObj name="Equation" r:id="rId2" imgW="1511280" imgH="939600" progId="Equation.3">
                  <p:embed/>
                </p:oleObj>
              </mc:Choice>
              <mc:Fallback>
                <p:oleObj name="Equation" r:id="rId2" imgW="1511280" imgH="939600" progId="Equation.3">
                  <p:embed/>
                  <p:pic>
                    <p:nvPicPr>
                      <p:cNvPr id="8" name="Content Placeholder 7"/>
                      <p:cNvPicPr>
                        <a:picLocks noChangeAspect="1" noChangeArrowheads="1"/>
                      </p:cNvPicPr>
                      <p:nvPr/>
                    </p:nvPicPr>
                    <p:blipFill>
                      <a:blip r:embed="rId3"/>
                      <a:srcRect/>
                      <a:stretch>
                        <a:fillRect/>
                      </a:stretch>
                    </p:blipFill>
                    <p:spPr bwMode="auto">
                      <a:xfrm>
                        <a:off x="3600450" y="2195514"/>
                        <a:ext cx="4578350" cy="2846387"/>
                      </a:xfrm>
                      <a:prstGeom prst="rect">
                        <a:avLst/>
                      </a:prstGeom>
                      <a:noFill/>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a:t>FV of an Ordinary Annuity - Example</a:t>
            </a:r>
          </a:p>
        </p:txBody>
      </p:sp>
      <p:sp>
        <p:nvSpPr>
          <p:cNvPr id="17411" name="Rectangle 3"/>
          <p:cNvSpPr>
            <a:spLocks noGrp="1" noChangeArrowheads="1"/>
          </p:cNvSpPr>
          <p:nvPr>
            <p:ph sz="quarter" idx="1"/>
          </p:nvPr>
        </p:nvSpPr>
        <p:spPr/>
        <p:txBody>
          <a:bodyPr/>
          <a:lstStyle/>
          <a:p>
            <a:pPr marL="0" indent="0">
              <a:buNone/>
            </a:pPr>
            <a:r>
              <a:rPr lang="en-US" dirty="0"/>
              <a:t>How much will an ordinary annuity be worth in 3 years, if it pays $100 per year and earns 10% interest? (Use the formula)</a:t>
            </a:r>
          </a:p>
          <a:p>
            <a:pPr marL="0" indent="0">
              <a:buNone/>
            </a:pPr>
            <a:r>
              <a:rPr lang="en-US" dirty="0"/>
              <a:t>CF = 100, t = 3 years , FV = </a:t>
            </a:r>
          </a:p>
          <a:p>
            <a:pPr marL="0" indent="0">
              <a:buNone/>
            </a:pPr>
            <a:r>
              <a:rPr lang="en-US" dirty="0"/>
              <a:t>I = 10%, PV = 0</a:t>
            </a:r>
          </a:p>
          <a:p>
            <a:pPr marL="0" indent="0">
              <a:buNone/>
            </a:pPr>
            <a:endParaRPr lang="en-US" dirty="0"/>
          </a:p>
          <a:p>
            <a:pPr marL="0" indent="0">
              <a:buNone/>
            </a:pPr>
            <a:r>
              <a:rPr lang="en-US" dirty="0"/>
              <a:t>FV = CF ((1+i)^t ) -1 ) / r</a:t>
            </a:r>
          </a:p>
          <a:p>
            <a:pPr marL="0" indent="0">
              <a:buNone/>
            </a:pPr>
            <a:r>
              <a:rPr lang="en-US" dirty="0"/>
              <a:t>FV = 100 ((1+i)^2 – 1) / 0.10 </a:t>
            </a:r>
          </a:p>
          <a:p>
            <a:pPr marL="0" indent="0">
              <a:buNone/>
            </a:pPr>
            <a:r>
              <a:rPr lang="en-US" dirty="0"/>
              <a:t>FV = 331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215811" y="1615850"/>
          <a:ext cx="7988979" cy="5114213"/>
        </p:xfrm>
        <a:graphic>
          <a:graphicData uri="http://schemas.openxmlformats.org/presentationml/2006/ole">
            <mc:AlternateContent xmlns:mc="http://schemas.openxmlformats.org/markup-compatibility/2006">
              <mc:Choice xmlns:v="urn:schemas-microsoft-com:vml" Requires="v">
                <p:oleObj name="Worksheet" r:id="rId3" imgW="4998532" imgH="3200139" progId="Excel.Sheet.8">
                  <p:embed/>
                </p:oleObj>
              </mc:Choice>
              <mc:Fallback>
                <p:oleObj name="Worksheet" r:id="rId3" imgW="4998532" imgH="3200139" progId="Excel.Sheet.8">
                  <p:embed/>
                  <p:pic>
                    <p:nvPicPr>
                      <p:cNvPr id="5" name="Object 4"/>
                      <p:cNvPicPr/>
                      <p:nvPr/>
                    </p:nvPicPr>
                    <p:blipFill>
                      <a:blip r:embed="rId4"/>
                      <a:stretch>
                        <a:fillRect/>
                      </a:stretch>
                    </p:blipFill>
                    <p:spPr>
                      <a:xfrm>
                        <a:off x="2215811" y="1615850"/>
                        <a:ext cx="7988979" cy="5114213"/>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sz="3600" dirty="0"/>
              <a:t>FV of an Ordinary Annuity - Example</a:t>
            </a:r>
          </a:p>
        </p:txBody>
      </p:sp>
    </p:spTree>
    <p:extLst>
      <p:ext uri="{BB962C8B-B14F-4D97-AF65-F5344CB8AC3E}">
        <p14:creationId xmlns:p14="http://schemas.microsoft.com/office/powerpoint/2010/main" val="1371947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775" y="228600"/>
            <a:ext cx="8153400" cy="990600"/>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111424" y="1056190"/>
            <a:ext cx="10654529" cy="4495800"/>
          </a:xfrm>
        </p:spPr>
        <p:txBody>
          <a:bodyPr/>
          <a:lstStyle/>
          <a:p>
            <a:pPr marL="0" indent="0">
              <a:buNone/>
              <a:defRPr/>
            </a:pPr>
            <a:r>
              <a:rPr lang="en-US" sz="2400"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400" dirty="0"/>
          </a:p>
        </p:txBody>
      </p:sp>
    </p:spTree>
    <p:extLst>
      <p:ext uri="{BB962C8B-B14F-4D97-AF65-F5344CB8AC3E}">
        <p14:creationId xmlns:p14="http://schemas.microsoft.com/office/powerpoint/2010/main" val="2758193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775" y="228600"/>
            <a:ext cx="8153400" cy="990600"/>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015438" y="1056190"/>
            <a:ext cx="10886917" cy="4495800"/>
          </a:xfrm>
        </p:spPr>
        <p:txBody>
          <a:bodyPr/>
          <a:lstStyle/>
          <a:p>
            <a:pPr marL="0" indent="0">
              <a:buNone/>
              <a:defRPr/>
            </a:pPr>
            <a:r>
              <a:rPr lang="en-US" sz="2400"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r>
              <a:rPr lang="en-US" sz="2400" dirty="0"/>
              <a:t>CF = 10,095 , FV = ? , T= 45 years, PV = 0</a:t>
            </a:r>
          </a:p>
          <a:p>
            <a:pPr marL="0" indent="0">
              <a:buNone/>
              <a:defRPr/>
            </a:pPr>
            <a:r>
              <a:rPr lang="en-US" sz="2400" dirty="0"/>
              <a:t>FV = CF ((1+r)^t – 1) / r </a:t>
            </a:r>
          </a:p>
          <a:p>
            <a:pPr marL="0" indent="0">
              <a:buNone/>
              <a:defRPr/>
            </a:pPr>
            <a:r>
              <a:rPr lang="en-US" sz="2400" dirty="0"/>
              <a:t>FV = 1095 ((1+.12)^45 – 1 / .12</a:t>
            </a:r>
          </a:p>
          <a:p>
            <a:pPr marL="0" indent="0">
              <a:buNone/>
              <a:defRPr/>
            </a:pPr>
            <a:r>
              <a:rPr lang="en-US" sz="2400" dirty="0"/>
              <a:t>$1,487,261.89</a:t>
            </a:r>
          </a:p>
          <a:p>
            <a:pPr marL="0" indent="0">
              <a:buNone/>
              <a:defRPr/>
            </a:pPr>
            <a:endParaRPr lang="en-US"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585216"/>
            <a:ext cx="9720072" cy="931068"/>
          </a:xfrm>
        </p:spPr>
        <p:txBody>
          <a:bodyPr/>
          <a:lstStyle/>
          <a:p>
            <a:r>
              <a:rPr lang="en-US" dirty="0"/>
              <a:t>More Examples</a:t>
            </a:r>
          </a:p>
        </p:txBody>
      </p:sp>
      <p:sp>
        <p:nvSpPr>
          <p:cNvPr id="6" name="Content Placeholder 5"/>
          <p:cNvSpPr>
            <a:spLocks noGrp="1"/>
          </p:cNvSpPr>
          <p:nvPr>
            <p:ph sz="quarter" idx="1"/>
          </p:nvPr>
        </p:nvSpPr>
        <p:spPr>
          <a:xfrm>
            <a:off x="1024128" y="1753565"/>
            <a:ext cx="9720073" cy="4023360"/>
          </a:xfrm>
        </p:spPr>
        <p:txBody>
          <a:bodyPr/>
          <a:lstStyle/>
          <a:p>
            <a:r>
              <a:rPr lang="en-US" dirty="0"/>
              <a:t>If you invest $100 at 5% interest how much money will you have in 8 years? </a:t>
            </a:r>
          </a:p>
          <a:p>
            <a:endParaRPr lang="en-US" dirty="0"/>
          </a:p>
          <a:p>
            <a:r>
              <a:rPr lang="en-US" dirty="0"/>
              <a:t>If you invest $100 </a:t>
            </a:r>
            <a:r>
              <a:rPr lang="en-US" u="sng" dirty="0"/>
              <a:t>per year</a:t>
            </a:r>
            <a:r>
              <a:rPr lang="en-US" dirty="0"/>
              <a:t> at 5% interest, how much money will you have in 8 years? </a:t>
            </a:r>
          </a:p>
          <a:p>
            <a:pPr marL="0" indent="0">
              <a:buNone/>
            </a:pPr>
            <a:endParaRPr lang="en-US" dirty="0"/>
          </a:p>
        </p:txBody>
      </p:sp>
    </p:spTree>
    <p:extLst>
      <p:ext uri="{BB962C8B-B14F-4D97-AF65-F5344CB8AC3E}">
        <p14:creationId xmlns:p14="http://schemas.microsoft.com/office/powerpoint/2010/main" val="1297633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585216"/>
            <a:ext cx="9720072" cy="931068"/>
          </a:xfrm>
        </p:spPr>
        <p:txBody>
          <a:bodyPr/>
          <a:lstStyle/>
          <a:p>
            <a:r>
              <a:rPr lang="en-US" dirty="0"/>
              <a:t>More Examples</a:t>
            </a:r>
          </a:p>
        </p:txBody>
      </p:sp>
      <p:sp>
        <p:nvSpPr>
          <p:cNvPr id="6" name="Content Placeholder 5"/>
          <p:cNvSpPr>
            <a:spLocks noGrp="1"/>
          </p:cNvSpPr>
          <p:nvPr>
            <p:ph sz="quarter" idx="1"/>
          </p:nvPr>
        </p:nvSpPr>
        <p:spPr>
          <a:xfrm>
            <a:off x="1024128" y="1753565"/>
            <a:ext cx="9720073" cy="4023360"/>
          </a:xfrm>
        </p:spPr>
        <p:txBody>
          <a:bodyPr/>
          <a:lstStyle/>
          <a:p>
            <a:r>
              <a:rPr lang="en-US" dirty="0"/>
              <a:t>If you invest $100 at 5% interest how much money will you have in 8 years? </a:t>
            </a:r>
          </a:p>
          <a:p>
            <a:r>
              <a:rPr lang="en-US" dirty="0"/>
              <a:t>FV = PV (1+r)^t  = 100 (1.05)^8 = $147.75</a:t>
            </a:r>
          </a:p>
          <a:p>
            <a:endParaRPr lang="en-US" dirty="0"/>
          </a:p>
          <a:p>
            <a:r>
              <a:rPr lang="en-US" dirty="0"/>
              <a:t>If you invest $100 </a:t>
            </a:r>
            <a:r>
              <a:rPr lang="en-US" u="sng" dirty="0"/>
              <a:t>per year</a:t>
            </a:r>
            <a:r>
              <a:rPr lang="en-US" dirty="0"/>
              <a:t> at 5% interest, how much money will you have in 8 years? </a:t>
            </a:r>
          </a:p>
          <a:p>
            <a:endParaRPr lang="en-US" dirty="0"/>
          </a:p>
          <a:p>
            <a:r>
              <a:rPr lang="en-US" dirty="0"/>
              <a:t>FV = CF [ ((1+i)^t) – 1 ]/ r  = 100 ((1.05)^8 – 1) / 0.05 = $954.91</a:t>
            </a:r>
          </a:p>
        </p:txBody>
      </p:sp>
    </p:spTree>
    <p:extLst>
      <p:ext uri="{BB962C8B-B14F-4D97-AF65-F5344CB8AC3E}">
        <p14:creationId xmlns:p14="http://schemas.microsoft.com/office/powerpoint/2010/main" val="26521675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Cash Flow</a:t>
            </a:r>
          </a:p>
        </p:txBody>
      </p:sp>
      <p:sp>
        <p:nvSpPr>
          <p:cNvPr id="3" name="Content Placeholder 2"/>
          <p:cNvSpPr>
            <a:spLocks noGrp="1"/>
          </p:cNvSpPr>
          <p:nvPr>
            <p:ph sz="quarter" idx="1"/>
          </p:nvPr>
        </p:nvSpPr>
        <p:spPr>
          <a:xfrm>
            <a:off x="1024127" y="1811438"/>
            <a:ext cx="9720073" cy="4023360"/>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38663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4128" y="1799863"/>
            <a:ext cx="9720073" cy="4023360"/>
          </a:xfrm>
        </p:spPr>
        <p:txBody>
          <a:bodyPr/>
          <a:lstStyle/>
          <a:p>
            <a:pPr marL="0" indent="0">
              <a:buNone/>
            </a:pPr>
            <a:r>
              <a:rPr lang="en-US" dirty="0"/>
              <a:t>How much money do you need to save each year to be a millionaire by the time you are 65 if you can earn an interest rate of 8% and you start saving when you are</a:t>
            </a:r>
          </a:p>
          <a:p>
            <a:pPr marL="0" indent="0">
              <a:buNone/>
            </a:pPr>
            <a:endParaRPr lang="en-US" dirty="0"/>
          </a:p>
          <a:p>
            <a:pPr marL="0" indent="0">
              <a:buNone/>
            </a:pPr>
            <a:r>
              <a:rPr lang="en-US" dirty="0"/>
              <a:t>20 years old:</a:t>
            </a:r>
          </a:p>
          <a:p>
            <a:pPr marL="0" indent="0">
              <a:buNone/>
            </a:pPr>
            <a:r>
              <a:rPr lang="en-US" dirty="0"/>
              <a:t>30 years old:</a:t>
            </a:r>
          </a:p>
          <a:p>
            <a:pPr marL="0" indent="0">
              <a:buNone/>
            </a:pPr>
            <a:r>
              <a:rPr lang="en-US" dirty="0"/>
              <a:t>40 years old</a:t>
            </a:r>
          </a:p>
          <a:p>
            <a:pPr marL="0" indent="0">
              <a:buNone/>
            </a:pPr>
            <a:r>
              <a:rPr lang="en-US" dirty="0"/>
              <a:t>When you are born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271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99" y="389273"/>
            <a:ext cx="9720072" cy="1499616"/>
          </a:xfrm>
        </p:spPr>
        <p:txBody>
          <a:bodyPr/>
          <a:lstStyle/>
          <a:p>
            <a:r>
              <a:rPr lang="en-US" dirty="0"/>
              <a:t>Compound Interest</a:t>
            </a:r>
          </a:p>
        </p:txBody>
      </p:sp>
      <p:sp>
        <p:nvSpPr>
          <p:cNvPr id="3" name="Content Placeholder 2"/>
          <p:cNvSpPr>
            <a:spLocks noGrp="1"/>
          </p:cNvSpPr>
          <p:nvPr>
            <p:ph idx="1"/>
          </p:nvPr>
        </p:nvSpPr>
        <p:spPr>
          <a:xfrm>
            <a:off x="904386" y="1785257"/>
            <a:ext cx="9720073" cy="4023360"/>
          </a:xfrm>
        </p:spPr>
        <p:txBody>
          <a:bodyPr/>
          <a:lstStyle/>
          <a:p>
            <a:pPr marL="0" indent="0">
              <a:buNone/>
            </a:pPr>
            <a:r>
              <a:rPr lang="en-US" sz="2800" dirty="0"/>
              <a:t>What is the future value of $1,000 after 3 years if the interest rate is 5% compounded annually?</a:t>
            </a:r>
          </a:p>
          <a:p>
            <a:pPr marL="0" indent="0">
              <a:buNone/>
            </a:pPr>
            <a:endParaRPr lang="en-US" sz="28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8" y="6670426"/>
              <a:ext cx="5760"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7908" y="6652426"/>
                <a:ext cx="41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32" y="6701026"/>
              <a:ext cx="76320" cy="15480"/>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5092" y="6683386"/>
                <a:ext cx="111960" cy="51120"/>
              </a:xfrm>
              <a:prstGeom prst="rect">
                <a:avLst/>
              </a:prstGeom>
            </p:spPr>
          </p:pic>
        </mc:Fallback>
      </mc:AlternateContent>
    </p:spTree>
    <p:extLst>
      <p:ext uri="{BB962C8B-B14F-4D97-AF65-F5344CB8AC3E}">
        <p14:creationId xmlns:p14="http://schemas.microsoft.com/office/powerpoint/2010/main" val="38007543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4128" y="1799863"/>
            <a:ext cx="9720073" cy="4023360"/>
          </a:xfrm>
        </p:spPr>
        <p:txBody>
          <a:bodyPr/>
          <a:lstStyle/>
          <a:p>
            <a:pPr marL="0" indent="0">
              <a:buNone/>
            </a:pPr>
            <a:r>
              <a:rPr lang="en-US" dirty="0"/>
              <a:t>How much money do you need to save each year to be a millionaire by the time you are 65 if you can earn an interest rate of 8% and you start saving when you are </a:t>
            </a:r>
          </a:p>
        </p:txBody>
      </p:sp>
      <p:sp>
        <p:nvSpPr>
          <p:cNvPr id="5" name="TextBox 4"/>
          <p:cNvSpPr txBox="1"/>
          <p:nvPr/>
        </p:nvSpPr>
        <p:spPr>
          <a:xfrm>
            <a:off x="1024128" y="3020407"/>
            <a:ext cx="9720072" cy="3046988"/>
          </a:xfrm>
          <a:prstGeom prst="rect">
            <a:avLst/>
          </a:prstGeom>
          <a:noFill/>
        </p:spPr>
        <p:txBody>
          <a:bodyPr wrap="square" numCol="2" rtlCol="0">
            <a:spAutoFit/>
          </a:bodyPr>
          <a:lstStyle/>
          <a:p>
            <a:pPr lvl="1"/>
            <a:r>
              <a:rPr lang="en-US" sz="3200" dirty="0"/>
              <a:t>45? $21,852.21   </a:t>
            </a:r>
          </a:p>
          <a:p>
            <a:pPr lvl="1"/>
            <a:r>
              <a:rPr lang="en-US" sz="3200" dirty="0"/>
              <a:t>30? $5,803.26</a:t>
            </a:r>
          </a:p>
          <a:p>
            <a:pPr lvl="1"/>
            <a:r>
              <a:rPr lang="en-US" sz="3200" dirty="0"/>
              <a:t>20? $2,587.28</a:t>
            </a:r>
          </a:p>
          <a:p>
            <a:pPr lvl="1"/>
            <a:r>
              <a:rPr lang="en-US" sz="3200" dirty="0"/>
              <a:t>Born?	 $541.35</a:t>
            </a:r>
          </a:p>
          <a:p>
            <a:pPr lvl="1"/>
            <a:endParaRPr lang="en-US" sz="3200" dirty="0"/>
          </a:p>
          <a:p>
            <a:pPr lvl="1"/>
            <a:endParaRPr lang="en-US" sz="3200" dirty="0"/>
          </a:p>
          <a:p>
            <a:pPr lvl="1"/>
            <a:r>
              <a:rPr lang="en-US" sz="3200" dirty="0"/>
              <a:t>FV=$1 mm</a:t>
            </a:r>
          </a:p>
          <a:p>
            <a:pPr lvl="1"/>
            <a:r>
              <a:rPr lang="en-US" sz="3200" dirty="0"/>
              <a:t>PV = 0</a:t>
            </a:r>
          </a:p>
          <a:p>
            <a:pPr lvl="1"/>
            <a:r>
              <a:rPr lang="en-US" sz="3200" dirty="0"/>
              <a:t>t =65-45 = 20 years</a:t>
            </a:r>
          </a:p>
          <a:p>
            <a:pPr lvl="1"/>
            <a:r>
              <a:rPr lang="en-US" sz="3200" dirty="0"/>
              <a:t>R = 8.0% </a:t>
            </a:r>
          </a:p>
          <a:p>
            <a:pPr lvl="1"/>
            <a:r>
              <a:rPr lang="en-US" sz="3200" dirty="0"/>
              <a:t>=</a:t>
            </a:r>
            <a:r>
              <a:rPr lang="en-US" sz="3200" dirty="0" err="1"/>
              <a:t>pmt</a:t>
            </a:r>
            <a:r>
              <a:rPr lang="en-US" sz="3200" dirty="0"/>
              <a:t>(</a:t>
            </a:r>
          </a:p>
          <a:p>
            <a:pPr lvl="1"/>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Time</a:t>
            </a:r>
          </a:p>
        </p:txBody>
      </p:sp>
      <p:sp>
        <p:nvSpPr>
          <p:cNvPr id="3" name="Content Placeholder 2"/>
          <p:cNvSpPr>
            <a:spLocks noGrp="1"/>
          </p:cNvSpPr>
          <p:nvPr>
            <p:ph sz="quarter" idx="1"/>
          </p:nvPr>
        </p:nvSpPr>
        <p:spPr>
          <a:xfrm>
            <a:off x="1024127" y="1660967"/>
            <a:ext cx="9720073" cy="4023360"/>
          </a:xfrm>
        </p:spPr>
        <p:txBody>
          <a:bodyPr/>
          <a:lstStyle/>
          <a:p>
            <a:pPr marL="0" indent="0">
              <a:buNone/>
            </a:pPr>
            <a:r>
              <a:rPr lang="en-US" dirty="0"/>
              <a:t>You want to buy a $40,000 antique car. If you contribute $1200 per year to a savings account which earn 11% interest how long will it take before you can buy the car?</a:t>
            </a:r>
          </a:p>
        </p:txBody>
      </p:sp>
    </p:spTree>
    <p:extLst>
      <p:ext uri="{BB962C8B-B14F-4D97-AF65-F5344CB8AC3E}">
        <p14:creationId xmlns:p14="http://schemas.microsoft.com/office/powerpoint/2010/main" val="7053215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Number of Periods: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=NPER(rate, </a:t>
            </a:r>
            <a:r>
              <a:rPr lang="en-US" dirty="0" err="1"/>
              <a:t>pmt</a:t>
            </a:r>
            <a:r>
              <a:rPr lang="en-US" dirty="0"/>
              <a:t>, </a:t>
            </a:r>
            <a:r>
              <a:rPr lang="en-US" dirty="0" err="1"/>
              <a:t>pv</a:t>
            </a:r>
            <a:r>
              <a:rPr lang="en-US" dirty="0"/>
              <a:t>, </a:t>
            </a:r>
            <a:r>
              <a:rPr lang="en-US" dirty="0" err="1"/>
              <a:t>fv</a:t>
            </a:r>
            <a:r>
              <a:rPr lang="en-US" dirty="0"/>
              <a:t>, type)</a:t>
            </a:r>
          </a:p>
        </p:txBody>
      </p:sp>
    </p:spTree>
    <p:extLst>
      <p:ext uri="{BB962C8B-B14F-4D97-AF65-F5344CB8AC3E}">
        <p14:creationId xmlns:p14="http://schemas.microsoft.com/office/powerpoint/2010/main" val="40670202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Time</a:t>
            </a:r>
          </a:p>
        </p:txBody>
      </p:sp>
      <p:sp>
        <p:nvSpPr>
          <p:cNvPr id="3" name="Content Placeholder 2"/>
          <p:cNvSpPr>
            <a:spLocks noGrp="1"/>
          </p:cNvSpPr>
          <p:nvPr>
            <p:ph sz="quarter" idx="1"/>
          </p:nvPr>
        </p:nvSpPr>
        <p:spPr>
          <a:xfrm>
            <a:off x="1024127" y="1857737"/>
            <a:ext cx="9720073" cy="4023360"/>
          </a:xfrm>
        </p:spPr>
        <p:txBody>
          <a:bodyPr/>
          <a:lstStyle/>
          <a:p>
            <a:pPr marL="0" indent="0">
              <a:buNone/>
            </a:pPr>
            <a:r>
              <a:rPr lang="en-US" dirty="0"/>
              <a:t>You want to buy a $40,000 antique car. If you contribute $1200 per year to a savings account which earn 11% interest how long will it take before you can buy the car?</a:t>
            </a:r>
          </a:p>
          <a:p>
            <a:pPr marL="0" indent="0">
              <a:buNone/>
            </a:pPr>
            <a:endParaRPr lang="en-US" dirty="0"/>
          </a:p>
        </p:txBody>
      </p:sp>
    </p:spTree>
    <p:extLst>
      <p:ext uri="{BB962C8B-B14F-4D97-AF65-F5344CB8AC3E}">
        <p14:creationId xmlns:p14="http://schemas.microsoft.com/office/powerpoint/2010/main" val="1805058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Time</a:t>
            </a:r>
          </a:p>
        </p:txBody>
      </p:sp>
      <p:sp>
        <p:nvSpPr>
          <p:cNvPr id="3" name="Content Placeholder 2"/>
          <p:cNvSpPr>
            <a:spLocks noGrp="1"/>
          </p:cNvSpPr>
          <p:nvPr>
            <p:ph sz="quarter" idx="1"/>
          </p:nvPr>
        </p:nvSpPr>
        <p:spPr>
          <a:xfrm>
            <a:off x="1024127" y="1857737"/>
            <a:ext cx="9720073" cy="4023360"/>
          </a:xfrm>
        </p:spPr>
        <p:txBody>
          <a:bodyPr/>
          <a:lstStyle/>
          <a:p>
            <a:pPr marL="0" indent="0">
              <a:buNone/>
            </a:pPr>
            <a:r>
              <a:rPr lang="en-US" dirty="0"/>
              <a:t>You want to buy a $40,000 antique car. If you contribute $1200 per year to a savings account which earn 11% interest how long will it take before you can buy the car?</a:t>
            </a:r>
          </a:p>
          <a:p>
            <a:pPr marL="0" indent="0">
              <a:buNone/>
            </a:pPr>
            <a:r>
              <a:rPr lang="en-US" dirty="0"/>
              <a:t>t= ? 14.75 years</a:t>
            </a:r>
          </a:p>
          <a:p>
            <a:pPr marL="0" indent="0">
              <a:buNone/>
            </a:pPr>
            <a:endParaRPr lang="en-US" dirty="0"/>
          </a:p>
        </p:txBody>
      </p:sp>
    </p:spTree>
    <p:extLst>
      <p:ext uri="{BB962C8B-B14F-4D97-AF65-F5344CB8AC3E}">
        <p14:creationId xmlns:p14="http://schemas.microsoft.com/office/powerpoint/2010/main" val="37317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4128" y="1857737"/>
            <a:ext cx="9720073" cy="4023360"/>
          </a:xfrm>
        </p:spPr>
        <p:txBody>
          <a:bodyPr/>
          <a:lstStyle/>
          <a:p>
            <a:pPr marL="0" indent="0">
              <a:buNone/>
            </a:pPr>
            <a:r>
              <a:rPr lang="en-US" dirty="0"/>
              <a:t>What interest rate must you earn in order to have $500,000 in a savings account in 20 years in you contribute $2400 per year? </a:t>
            </a:r>
          </a:p>
        </p:txBody>
      </p:sp>
    </p:spTree>
    <p:extLst>
      <p:ext uri="{BB962C8B-B14F-4D97-AF65-F5344CB8AC3E}">
        <p14:creationId xmlns:p14="http://schemas.microsoft.com/office/powerpoint/2010/main" val="128937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4128" y="1857737"/>
            <a:ext cx="9720073" cy="4023360"/>
          </a:xfrm>
        </p:spPr>
        <p:txBody>
          <a:bodyPr/>
          <a:lstStyle/>
          <a:p>
            <a:pPr marL="0" indent="0">
              <a:buNone/>
            </a:pPr>
            <a:r>
              <a:rPr lang="en-US" dirty="0"/>
              <a:t>What interest rate must you earn in order to have $500,000 in a savings account in 20 years in you contribute $2400 per year? </a:t>
            </a:r>
          </a:p>
          <a:p>
            <a:pPr marL="0" indent="0">
              <a:buNone/>
            </a:pPr>
            <a:r>
              <a:rPr lang="en-US" dirty="0"/>
              <a:t>R = ? , PV = o, FV = $500,000 , t=20 , CF = $2,400 </a:t>
            </a:r>
          </a:p>
          <a:p>
            <a:pPr marL="0" indent="0">
              <a:buNone/>
            </a:pPr>
            <a:endParaRPr lang="en-US" dirty="0"/>
          </a:p>
          <a:p>
            <a:pPr marL="0" indent="0">
              <a:buNone/>
            </a:pPr>
            <a:r>
              <a:rPr lang="en-US" dirty="0"/>
              <a:t>FV = CF (I1+r)^t – 1) / r </a:t>
            </a:r>
          </a:p>
          <a:p>
            <a:pPr marL="0" indent="0">
              <a:buNone/>
            </a:pPr>
            <a:r>
              <a:rPr lang="en-US" dirty="0"/>
              <a:t>USE EXCEL </a:t>
            </a:r>
          </a:p>
          <a:p>
            <a:pPr marL="0" indent="0">
              <a:buNone/>
            </a:pPr>
            <a:r>
              <a:rPr lang="en-US" dirty="0"/>
              <a:t>20.90%</a:t>
            </a:r>
          </a:p>
        </p:txBody>
      </p:sp>
    </p:spTree>
    <p:extLst>
      <p:ext uri="{BB962C8B-B14F-4D97-AF65-F5344CB8AC3E}">
        <p14:creationId xmlns:p14="http://schemas.microsoft.com/office/powerpoint/2010/main" val="409183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Discount Rate: Using Excel</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a:t>
            </a:r>
            <a:r>
              <a:rPr lang="en-US" dirty="0" err="1"/>
              <a:t>Nper</a:t>
            </a:r>
            <a:r>
              <a:rPr lang="en-US" dirty="0"/>
              <a:t>), periodic payments (</a:t>
            </a:r>
            <a:r>
              <a:rPr lang="en-US" dirty="0" err="1"/>
              <a:t>Pmt</a:t>
            </a:r>
            <a:r>
              <a:rPr lang="en-US" dirty="0"/>
              <a:t>), present value (</a:t>
            </a:r>
            <a:r>
              <a:rPr lang="en-US" dirty="0" err="1"/>
              <a:t>pv</a:t>
            </a:r>
            <a:r>
              <a:rPr lang="en-US" dirty="0"/>
              <a:t>), and future value (</a:t>
            </a:r>
            <a:r>
              <a:rPr lang="en-US" dirty="0" err="1"/>
              <a:t>Fv</a:t>
            </a:r>
            <a:r>
              <a:rPr lang="en-US" dirty="0"/>
              <a:t>). Click OK.</a:t>
            </a:r>
          </a:p>
          <a:p>
            <a:r>
              <a:rPr lang="en-US" dirty="0"/>
              <a:t>Type the function</a:t>
            </a:r>
          </a:p>
          <a:p>
            <a:pPr lvl="1"/>
            <a:r>
              <a:rPr lang="en-US" dirty="0"/>
              <a:t>= RATE(</a:t>
            </a:r>
            <a:r>
              <a:rPr lang="en-US" dirty="0" err="1"/>
              <a:t>nper</a:t>
            </a:r>
            <a:r>
              <a:rPr lang="en-US" dirty="0"/>
              <a:t>, </a:t>
            </a:r>
            <a:r>
              <a:rPr lang="en-US" dirty="0" err="1"/>
              <a:t>pmt</a:t>
            </a:r>
            <a:r>
              <a:rPr lang="en-US" dirty="0"/>
              <a:t>, </a:t>
            </a:r>
            <a:r>
              <a:rPr lang="en-US" dirty="0" err="1"/>
              <a:t>pv</a:t>
            </a:r>
            <a:r>
              <a:rPr lang="en-US" dirty="0"/>
              <a:t>, </a:t>
            </a:r>
            <a:r>
              <a:rPr lang="en-US" dirty="0" err="1"/>
              <a:t>fv</a:t>
            </a:r>
            <a:r>
              <a:rPr lang="en-US" dirty="0"/>
              <a:t>, type, guess)</a:t>
            </a:r>
          </a:p>
        </p:txBody>
      </p:sp>
    </p:spTree>
    <p:extLst>
      <p:ext uri="{BB962C8B-B14F-4D97-AF65-F5344CB8AC3E}">
        <p14:creationId xmlns:p14="http://schemas.microsoft.com/office/powerpoint/2010/main" val="3532902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235963" y="2084832"/>
            <a:ext cx="9720073" cy="4023360"/>
          </a:xfrm>
        </p:spPr>
        <p:txBody>
          <a:bodyPr/>
          <a:lstStyle/>
          <a:p>
            <a:pPr marL="0" indent="0">
              <a:buNone/>
            </a:pPr>
            <a:r>
              <a:rPr lang="en-US" dirty="0"/>
              <a:t>HPR vs Interest Rate same as IRR</a:t>
            </a:r>
          </a:p>
          <a:p>
            <a:pPr marL="0" indent="0">
              <a:buNone/>
            </a:pPr>
            <a:endParaRPr lang="en-US" dirty="0"/>
          </a:p>
          <a:p>
            <a:pPr marL="0" indent="0">
              <a:buNone/>
            </a:pPr>
            <a:r>
              <a:rPr lang="en-US" dirty="0"/>
              <a:t>What interest rate must you earn in order to have $500,000 in a savings account in 20 years in you contribute $2400 per year? </a:t>
            </a:r>
          </a:p>
          <a:p>
            <a:pPr marL="0" indent="0">
              <a:buNone/>
            </a:pPr>
            <a:endParaRPr lang="en-US" dirty="0"/>
          </a:p>
          <a:p>
            <a:pPr marL="0" indent="0">
              <a:buNone/>
            </a:pPr>
            <a:r>
              <a:rPr lang="en-US" dirty="0"/>
              <a:t>=Rate (</a:t>
            </a:r>
            <a:r>
              <a:rPr lang="en-US" dirty="0" err="1"/>
              <a:t>nper</a:t>
            </a:r>
            <a:r>
              <a:rPr lang="en-US" dirty="0"/>
              <a:t>, </a:t>
            </a:r>
            <a:r>
              <a:rPr lang="en-US" dirty="0" err="1"/>
              <a:t>pmt</a:t>
            </a:r>
            <a:r>
              <a:rPr lang="en-US" dirty="0"/>
              <a:t>, </a:t>
            </a:r>
            <a:r>
              <a:rPr lang="en-US" dirty="0" err="1"/>
              <a:t>pv</a:t>
            </a:r>
            <a:r>
              <a:rPr lang="en-US" dirty="0"/>
              <a:t>, </a:t>
            </a:r>
            <a:r>
              <a:rPr lang="en-US" dirty="0" err="1"/>
              <a:t>fv</a:t>
            </a:r>
            <a:r>
              <a:rPr lang="en-US" dirty="0"/>
              <a:t>, type, guess)</a:t>
            </a:r>
          </a:p>
          <a:p>
            <a:pPr marL="0" indent="0">
              <a:buNone/>
            </a:pPr>
            <a:endParaRPr lang="en-US" dirty="0"/>
          </a:p>
          <a:p>
            <a:pPr marL="0" indent="0">
              <a:buNone/>
            </a:pPr>
            <a:r>
              <a:rPr lang="en-US" dirty="0"/>
              <a:t>20.90%</a:t>
            </a:r>
          </a:p>
        </p:txBody>
      </p:sp>
    </p:spTree>
    <p:extLst>
      <p:ext uri="{BB962C8B-B14F-4D97-AF65-F5344CB8AC3E}">
        <p14:creationId xmlns:p14="http://schemas.microsoft.com/office/powerpoint/2010/main" val="23210078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6776" y="228600"/>
            <a:ext cx="8531225" cy="990600"/>
          </a:xfrm>
        </p:spPr>
        <p:txBody>
          <a:bodyPr>
            <a:normAutofit/>
          </a:bodyPr>
          <a:lstStyle/>
          <a:p>
            <a:pPr eaLnBrk="1" hangingPunct="1">
              <a:defRPr/>
            </a:pPr>
            <a:r>
              <a:rPr lang="en-US" sz="3600" b="1" dirty="0"/>
              <a:t>Present</a:t>
            </a:r>
            <a:r>
              <a:rPr lang="en-US" sz="3600" dirty="0"/>
              <a:t> Value of an Annuity</a:t>
            </a:r>
          </a:p>
        </p:txBody>
      </p:sp>
      <p:sp>
        <p:nvSpPr>
          <p:cNvPr id="18435" name="Rectangle 3"/>
          <p:cNvSpPr>
            <a:spLocks noGrp="1" noChangeArrowheads="1"/>
          </p:cNvSpPr>
          <p:nvPr>
            <p:ph sz="quarter" idx="1"/>
          </p:nvPr>
        </p:nvSpPr>
        <p:spPr>
          <a:xfrm>
            <a:off x="2136775" y="1600199"/>
            <a:ext cx="8153400" cy="3955649"/>
          </a:xfrm>
        </p:spPr>
        <p:txBody>
          <a:bodyPr/>
          <a:lstStyle/>
          <a:p>
            <a:pPr marL="0" indent="0">
              <a:buNone/>
              <a:defRPr/>
            </a:pPr>
            <a:r>
              <a:rPr lang="en-US" sz="3200" dirty="0"/>
              <a:t>How much is an ordinary annuity </a:t>
            </a:r>
            <a:r>
              <a:rPr lang="en-US" sz="3200" b="1" u="sng" dirty="0"/>
              <a:t>currently</a:t>
            </a:r>
            <a:r>
              <a:rPr lang="en-US" sz="3200" dirty="0"/>
              <a:t> worth, if it pays $100 per year for 3 years and earns 10% interest?</a:t>
            </a:r>
          </a:p>
          <a:p>
            <a:pPr marL="0" indent="0">
              <a:buNone/>
              <a:defRPr/>
            </a:pPr>
            <a:endParaRPr lang="en-US" sz="3200" dirty="0"/>
          </a:p>
          <a:p>
            <a:pPr marL="0" indent="0">
              <a:buNone/>
              <a:defRPr/>
            </a:pPr>
            <a:r>
              <a:rPr lang="en-US" sz="3200" dirty="0"/>
              <a:t>$248.68 = 100 /(1.1)^1 + 100 / (1.1)^2 + 100 / (1.1)^3 = </a:t>
            </a:r>
          </a:p>
          <a:p>
            <a:pPr marL="0" indent="0">
              <a:buNone/>
              <a:defRPr/>
            </a:pPr>
            <a:r>
              <a:rPr lang="en-US" sz="3200" dirty="0" err="1"/>
              <a:t>Cf</a:t>
            </a:r>
            <a:r>
              <a:rPr lang="en-US" sz="3200" dirty="0"/>
              <a:t> / (1+r)^1, CF /(1+r)^2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6776" y="228600"/>
            <a:ext cx="8531225" cy="990600"/>
          </a:xfrm>
        </p:spPr>
        <p:txBody>
          <a:bodyPr>
            <a:normAutofit/>
          </a:bodyPr>
          <a:lstStyle/>
          <a:p>
            <a:pPr eaLnBrk="1" hangingPunct="1">
              <a:defRPr/>
            </a:pPr>
            <a:r>
              <a:rPr lang="en-US" sz="3600" dirty="0"/>
              <a:t>FV: Formula Methods</a:t>
            </a:r>
          </a:p>
        </p:txBody>
      </p:sp>
      <p:sp>
        <p:nvSpPr>
          <p:cNvPr id="36867" name="Rectangle 3"/>
          <p:cNvSpPr>
            <a:spLocks noGrp="1" noChangeArrowheads="1"/>
          </p:cNvSpPr>
          <p:nvPr>
            <p:ph sz="quarter" idx="1"/>
          </p:nvPr>
        </p:nvSpPr>
        <p:spPr>
          <a:xfrm>
            <a:off x="1744890" y="1181100"/>
            <a:ext cx="8531225" cy="5410200"/>
          </a:xfrm>
        </p:spPr>
        <p:txBody>
          <a:bodyPr>
            <a:normAutofit/>
          </a:bodyPr>
          <a:lstStyle/>
          <a:p>
            <a:pPr>
              <a:spcAft>
                <a:spcPts val="600"/>
              </a:spcAft>
              <a:defRPr/>
            </a:pPr>
            <a:r>
              <a:rPr lang="en-US" dirty="0"/>
              <a:t>After 1 year:</a:t>
            </a:r>
          </a:p>
          <a:p>
            <a:pPr marL="914400" lvl="1" indent="-3175">
              <a:spcAft>
                <a:spcPts val="1800"/>
              </a:spcAft>
              <a:buNone/>
              <a:tabLst>
                <a:tab pos="1600200" algn="l"/>
              </a:tabLst>
              <a:defRPr/>
            </a:pPr>
            <a:r>
              <a:rPr lang="en-US" sz="2900" dirty="0"/>
              <a:t>FV</a:t>
            </a:r>
            <a:r>
              <a:rPr lang="en-US" sz="2900" baseline="-25000" dirty="0"/>
              <a:t>1</a:t>
            </a:r>
            <a:r>
              <a:rPr lang="en-US" sz="2900" dirty="0"/>
              <a:t>	= PV(1 + r) = $1,000(1.05) = $1,050.00</a:t>
            </a:r>
          </a:p>
          <a:p>
            <a:pPr>
              <a:spcAft>
                <a:spcPts val="600"/>
              </a:spcAft>
              <a:defRPr/>
            </a:pPr>
            <a:r>
              <a:rPr lang="en-US" dirty="0"/>
              <a:t>After 2 years:</a:t>
            </a:r>
          </a:p>
          <a:p>
            <a:pPr marL="911225" lvl="1" indent="3175">
              <a:spcAft>
                <a:spcPts val="1800"/>
              </a:spcAft>
              <a:buNone/>
              <a:tabLst>
                <a:tab pos="1600200" algn="l"/>
              </a:tabLst>
              <a:defRPr/>
            </a:pPr>
            <a:r>
              <a:rPr lang="en-US" sz="2900" dirty="0"/>
              <a:t>FV</a:t>
            </a:r>
            <a:r>
              <a:rPr lang="en-US" sz="2900" baseline="-25000" dirty="0"/>
              <a:t>2</a:t>
            </a:r>
            <a:r>
              <a:rPr lang="en-US" sz="2900" dirty="0"/>
              <a:t>	= $1,050.00(1.05) = $1,102.50 or           FV</a:t>
            </a:r>
            <a:r>
              <a:rPr lang="en-US" sz="2900" baseline="-25000" dirty="0"/>
              <a:t>2</a:t>
            </a:r>
            <a:r>
              <a:rPr lang="en-US" sz="2900" dirty="0"/>
              <a:t>	= PV(1 + r)</a:t>
            </a:r>
            <a:r>
              <a:rPr lang="en-US" sz="2900" baseline="30000" dirty="0"/>
              <a:t>2 </a:t>
            </a:r>
            <a:r>
              <a:rPr lang="en-US" sz="2900" dirty="0"/>
              <a:t>= $1,000(1.05)</a:t>
            </a:r>
            <a:r>
              <a:rPr lang="en-US" sz="2900" baseline="30000" dirty="0"/>
              <a:t>2</a:t>
            </a:r>
            <a:r>
              <a:rPr lang="en-US" sz="2900" dirty="0"/>
              <a:t> = $1,102.50</a:t>
            </a:r>
          </a:p>
          <a:p>
            <a:pPr>
              <a:spcAft>
                <a:spcPts val="600"/>
              </a:spcAft>
              <a:defRPr/>
            </a:pPr>
            <a:r>
              <a:rPr lang="en-US" dirty="0"/>
              <a:t>After 3 years:</a:t>
            </a:r>
          </a:p>
          <a:p>
            <a:pPr marL="911225" lvl="1" indent="3175">
              <a:spcAft>
                <a:spcPts val="1800"/>
              </a:spcAft>
              <a:buNone/>
              <a:tabLst>
                <a:tab pos="1600200" algn="l"/>
              </a:tabLst>
              <a:defRPr/>
            </a:pPr>
            <a:r>
              <a:rPr lang="en-US" sz="2900" dirty="0"/>
              <a:t>FV</a:t>
            </a:r>
            <a:r>
              <a:rPr lang="en-US" sz="2900" baseline="-25000" dirty="0"/>
              <a:t>3</a:t>
            </a:r>
            <a:r>
              <a:rPr lang="en-US" sz="2900" dirty="0"/>
              <a:t>	=  1,102.50(1.05) = $1,157.63                FV</a:t>
            </a:r>
            <a:r>
              <a:rPr lang="en-US" sz="2900" baseline="-25000" dirty="0"/>
              <a:t>3</a:t>
            </a:r>
            <a:r>
              <a:rPr lang="en-US" sz="2900" dirty="0"/>
              <a:t>	= PV(1 + r)</a:t>
            </a:r>
            <a:r>
              <a:rPr lang="en-US" sz="2900" baseline="30000" dirty="0"/>
              <a:t>3 </a:t>
            </a:r>
            <a:r>
              <a:rPr lang="en-US" sz="2900" dirty="0"/>
              <a:t>= $1,000(1.05)</a:t>
            </a:r>
            <a:r>
              <a:rPr lang="en-US" sz="2900" baseline="30000" dirty="0"/>
              <a:t>3</a:t>
            </a:r>
            <a:r>
              <a:rPr lang="en-US" sz="2900" dirty="0"/>
              <a:t> = $1,157.63</a:t>
            </a:r>
          </a:p>
          <a:p>
            <a:pPr>
              <a:spcAft>
                <a:spcPts val="600"/>
              </a:spcAft>
              <a:defRPr/>
            </a:pPr>
            <a:r>
              <a:rPr lang="en-US" dirty="0"/>
              <a:t>After t years (general case):</a:t>
            </a:r>
          </a:p>
          <a:p>
            <a:pPr marL="911225" lvl="1" indent="3175">
              <a:buNone/>
              <a:tabLst>
                <a:tab pos="1600200" algn="l"/>
              </a:tabLst>
              <a:defRPr/>
            </a:pPr>
            <a:r>
              <a:rPr lang="en-US" sz="2900" dirty="0" err="1"/>
              <a:t>FV</a:t>
            </a:r>
            <a:r>
              <a:rPr lang="en-US" sz="2900" baseline="-25000" dirty="0" err="1"/>
              <a:t>t</a:t>
            </a:r>
            <a:r>
              <a:rPr lang="en-US" sz="2900" dirty="0"/>
              <a:t>	= PV(1 + r)</a:t>
            </a:r>
            <a:r>
              <a:rPr lang="en-US" sz="2900" baseline="30000" dirty="0"/>
              <a:t>t</a:t>
            </a:r>
            <a:endParaRPr lang="en-US" sz="29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 Annuity: Formula</a:t>
            </a:r>
          </a:p>
        </p:txBody>
      </p:sp>
      <p:graphicFrame>
        <p:nvGraphicFramePr>
          <p:cNvPr id="3" name="Object 2"/>
          <p:cNvGraphicFramePr>
            <a:graphicFrameLocks noChangeAspect="1"/>
          </p:cNvGraphicFramePr>
          <p:nvPr/>
        </p:nvGraphicFramePr>
        <p:xfrm>
          <a:off x="3562350" y="1868488"/>
          <a:ext cx="4495800" cy="3994150"/>
        </p:xfrm>
        <a:graphic>
          <a:graphicData uri="http://schemas.openxmlformats.org/presentationml/2006/ole">
            <mc:AlternateContent xmlns:mc="http://schemas.openxmlformats.org/markup-compatibility/2006">
              <mc:Choice xmlns:v="urn:schemas-microsoft-com:vml" Requires="v">
                <p:oleObj name="Equation" r:id="rId3" imgW="1485720" imgH="1320480" progId="Equation.3">
                  <p:embed/>
                </p:oleObj>
              </mc:Choice>
              <mc:Fallback>
                <p:oleObj name="Equation" r:id="rId3" imgW="1485720" imgH="1320480" progId="Equation.3">
                  <p:embed/>
                  <p:pic>
                    <p:nvPicPr>
                      <p:cNvPr id="3" name="Object 2"/>
                      <p:cNvPicPr>
                        <a:picLocks noChangeAspect="1" noChangeArrowheads="1"/>
                      </p:cNvPicPr>
                      <p:nvPr/>
                    </p:nvPicPr>
                    <p:blipFill>
                      <a:blip r:embed="rId4"/>
                      <a:srcRect/>
                      <a:stretch>
                        <a:fillRect/>
                      </a:stretch>
                    </p:blipFill>
                    <p:spPr bwMode="auto">
                      <a:xfrm>
                        <a:off x="3562350" y="1868488"/>
                        <a:ext cx="4495800" cy="3994150"/>
                      </a:xfrm>
                      <a:prstGeom prst="rect">
                        <a:avLst/>
                      </a:prstGeom>
                      <a:noFill/>
                      <a:ln>
                        <a:noFill/>
                      </a:ln>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36776" y="228600"/>
            <a:ext cx="8531225" cy="990600"/>
          </a:xfrm>
        </p:spPr>
        <p:txBody>
          <a:bodyPr>
            <a:normAutofit/>
          </a:bodyPr>
          <a:lstStyle/>
          <a:p>
            <a:pPr eaLnBrk="1" hangingPunct="1">
              <a:defRPr/>
            </a:pPr>
            <a:r>
              <a:rPr lang="en-US" sz="3600" dirty="0"/>
              <a:t>PV of an Ordinary Annuity - Example</a:t>
            </a:r>
          </a:p>
        </p:txBody>
      </p:sp>
      <p:sp>
        <p:nvSpPr>
          <p:cNvPr id="18435" name="Rectangle 3"/>
          <p:cNvSpPr>
            <a:spLocks noGrp="1" noChangeArrowheads="1"/>
          </p:cNvSpPr>
          <p:nvPr>
            <p:ph sz="quarter" idx="1"/>
          </p:nvPr>
        </p:nvSpPr>
        <p:spPr>
          <a:xfrm>
            <a:off x="2019300" y="1219200"/>
            <a:ext cx="8153400" cy="4394522"/>
          </a:xfrm>
        </p:spPr>
        <p:txBody>
          <a:bodyPr/>
          <a:lstStyle/>
          <a:p>
            <a:pPr marL="0" indent="0">
              <a:buNone/>
              <a:defRPr/>
            </a:pPr>
            <a:r>
              <a:rPr lang="en-US" sz="3200" dirty="0"/>
              <a:t>How much is an ordinary annuity currently worth, if it pays $100 per year for 3 years and earns 10% interest? (Use the formula)</a:t>
            </a:r>
          </a:p>
          <a:p>
            <a:pPr marL="0" indent="0">
              <a:buNone/>
              <a:defRPr/>
            </a:pPr>
            <a:r>
              <a:rPr lang="en-US" sz="3200" dirty="0"/>
              <a:t>PV = CF (1 – ( (1 / (1+r) ^ t)) / r</a:t>
            </a:r>
          </a:p>
          <a:p>
            <a:pPr marL="0" indent="0">
              <a:buNone/>
              <a:defRPr/>
            </a:pPr>
            <a:endParaRPr lang="en-US" sz="3200" dirty="0"/>
          </a:p>
          <a:p>
            <a:pPr marL="0" indent="0">
              <a:buNone/>
              <a:defRPr/>
            </a:pPr>
            <a:r>
              <a:rPr lang="en-US" sz="3200" dirty="0"/>
              <a:t>PV = 100 (1 – (1/(1+.1)^3 ) / 0.10</a:t>
            </a:r>
          </a:p>
          <a:p>
            <a:pPr marL="0" indent="0">
              <a:buNone/>
              <a:defRPr/>
            </a:pPr>
            <a:r>
              <a:rPr lang="en-US" sz="3200" dirty="0"/>
              <a:t>PV = $248.68</a:t>
            </a:r>
          </a:p>
          <a:p>
            <a:pPr marL="0" indent="0">
              <a:buNone/>
              <a:defRPr/>
            </a:pPr>
            <a:endParaRPr lang="en-US" sz="3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 Value of an Annuity</a:t>
            </a:r>
          </a:p>
        </p:txBody>
      </p:sp>
      <p:sp>
        <p:nvSpPr>
          <p:cNvPr id="6" name="Content Placeholder 5"/>
          <p:cNvSpPr>
            <a:spLocks noGrp="1"/>
          </p:cNvSpPr>
          <p:nvPr>
            <p:ph sz="quarter" idx="1"/>
          </p:nvPr>
        </p:nvSpPr>
        <p:spPr>
          <a:xfrm>
            <a:off x="1024128" y="1880886"/>
            <a:ext cx="9720073" cy="4023360"/>
          </a:xfrm>
        </p:spPr>
        <p:txBody>
          <a:bodyPr>
            <a:normAutofit/>
          </a:bodyPr>
          <a:lstStyle/>
          <a:p>
            <a:pPr marL="0" indent="0">
              <a:buNone/>
            </a:pPr>
            <a:r>
              <a:rPr lang="en-US" dirty="0"/>
              <a:t>How large a mortgage can you get if you can afford payments of $8000 per year for the next 30 years and the interest rate is 4.68%?</a:t>
            </a:r>
          </a:p>
          <a:p>
            <a:pPr marL="0" indent="0">
              <a:buNone/>
            </a:pPr>
            <a:endParaRPr lang="en-US" dirty="0"/>
          </a:p>
          <a:p>
            <a:pPr marL="0" indent="0">
              <a:buNone/>
            </a:pPr>
            <a:r>
              <a:rPr lang="en-US"/>
              <a:t> </a:t>
            </a:r>
            <a:endParaRPr lang="en-US" dirty="0"/>
          </a:p>
        </p:txBody>
      </p:sp>
    </p:spTree>
    <p:extLst>
      <p:ext uri="{BB962C8B-B14F-4D97-AF65-F5344CB8AC3E}">
        <p14:creationId xmlns:p14="http://schemas.microsoft.com/office/powerpoint/2010/main" val="626527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PV: Using Excel Technology</a:t>
            </a:r>
          </a:p>
        </p:txBody>
      </p:sp>
      <p:sp>
        <p:nvSpPr>
          <p:cNvPr id="3" name="Content Placeholder 2"/>
          <p:cNvSpPr>
            <a:spLocks noGrp="1"/>
          </p:cNvSpPr>
          <p:nvPr>
            <p:ph sz="quarter" idx="1"/>
          </p:nvPr>
        </p:nvSpPr>
        <p:spPr/>
        <p:txBody>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a:t>
            </a:r>
            <a:r>
              <a:rPr lang="en-US" dirty="0" err="1"/>
              <a:t>Nper</a:t>
            </a:r>
            <a:r>
              <a:rPr lang="en-US" dirty="0"/>
              <a:t>), periodic payments (</a:t>
            </a:r>
            <a:r>
              <a:rPr lang="en-US" dirty="0" err="1"/>
              <a:t>Pmt</a:t>
            </a:r>
            <a:r>
              <a:rPr lang="en-US" dirty="0"/>
              <a:t>), and future value (</a:t>
            </a:r>
            <a:r>
              <a:rPr lang="en-US" dirty="0" err="1"/>
              <a:t>Fv</a:t>
            </a:r>
            <a:r>
              <a:rPr lang="en-US" dirty="0"/>
              <a:t>). Click OK.</a:t>
            </a:r>
          </a:p>
          <a:p>
            <a:r>
              <a:rPr lang="en-US" dirty="0"/>
              <a:t>Type the function</a:t>
            </a:r>
          </a:p>
          <a:p>
            <a:pPr lvl="1"/>
            <a:r>
              <a:rPr lang="en-US" dirty="0"/>
              <a:t>=PV(rate, </a:t>
            </a:r>
            <a:r>
              <a:rPr lang="en-US" dirty="0" err="1"/>
              <a:t>nper</a:t>
            </a:r>
            <a:r>
              <a:rPr lang="en-US" dirty="0"/>
              <a:t>, </a:t>
            </a:r>
            <a:r>
              <a:rPr lang="en-US" dirty="0" err="1"/>
              <a:t>pmt</a:t>
            </a:r>
            <a:r>
              <a:rPr lang="en-US" dirty="0"/>
              <a:t>, </a:t>
            </a:r>
            <a:r>
              <a:rPr lang="en-US" dirty="0" err="1"/>
              <a:t>fv</a:t>
            </a:r>
            <a:r>
              <a:rPr lang="en-US" dirty="0"/>
              <a:t>, type)</a:t>
            </a:r>
          </a:p>
        </p:txBody>
      </p:sp>
    </p:spTree>
    <p:extLst>
      <p:ext uri="{BB962C8B-B14F-4D97-AF65-F5344CB8AC3E}">
        <p14:creationId xmlns:p14="http://schemas.microsoft.com/office/powerpoint/2010/main" val="21740019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9" y="308118"/>
            <a:ext cx="9720072" cy="1499616"/>
          </a:xfrm>
        </p:spPr>
        <p:txBody>
          <a:bodyPr/>
          <a:lstStyle/>
          <a:p>
            <a:r>
              <a:rPr lang="en-US" dirty="0"/>
              <a:t>Retirement</a:t>
            </a:r>
          </a:p>
        </p:txBody>
      </p:sp>
      <p:sp>
        <p:nvSpPr>
          <p:cNvPr id="6" name="Content Placeholder 5"/>
          <p:cNvSpPr>
            <a:spLocks noGrp="1"/>
          </p:cNvSpPr>
          <p:nvPr>
            <p:ph sz="quarter" idx="1"/>
          </p:nvPr>
        </p:nvSpPr>
        <p:spPr>
          <a:xfrm>
            <a:off x="1024129" y="1614668"/>
            <a:ext cx="9720073" cy="4023360"/>
          </a:xfrm>
        </p:spPr>
        <p:txBody>
          <a:bodyPr/>
          <a:lstStyle/>
          <a:p>
            <a:pPr marL="0" indent="0">
              <a:buNone/>
            </a:pPr>
            <a:r>
              <a:rPr lang="en-US" dirty="0"/>
              <a:t>After you retire, you want to withdraw $50,000 a year from your savings account which earns 4% annual interest for 30 years. How much money do you need in your saving account when you retire? </a:t>
            </a:r>
          </a:p>
        </p:txBody>
      </p:sp>
    </p:spTree>
    <p:extLst>
      <p:ext uri="{BB962C8B-B14F-4D97-AF65-F5344CB8AC3E}">
        <p14:creationId xmlns:p14="http://schemas.microsoft.com/office/powerpoint/2010/main" val="1993145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Time </a:t>
            </a:r>
          </a:p>
        </p:txBody>
      </p:sp>
      <p:sp>
        <p:nvSpPr>
          <p:cNvPr id="3" name="Content Placeholder 2"/>
          <p:cNvSpPr>
            <a:spLocks noGrp="1"/>
          </p:cNvSpPr>
          <p:nvPr>
            <p:ph sz="quarter" idx="1"/>
          </p:nvPr>
        </p:nvSpPr>
        <p:spPr>
          <a:xfrm>
            <a:off x="1024127" y="1811438"/>
            <a:ext cx="9720073" cy="4023360"/>
          </a:xfrm>
        </p:spPr>
        <p:txBody>
          <a:bodyPr/>
          <a:lstStyle/>
          <a:p>
            <a:pPr marL="0" indent="0">
              <a:buNone/>
            </a:pPr>
            <a:r>
              <a:rPr lang="en-US" dirty="0"/>
              <a:t>If you borrow $60,000 in student loans at an interest rate of 7.5% and you can afford to pay $4,800 per year how long will it take you to pay off your loans?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9810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105151" y="1765139"/>
            <a:ext cx="9720073" cy="4023360"/>
          </a:xfrm>
        </p:spPr>
        <p:txBody>
          <a:bodyPr/>
          <a:lstStyle/>
          <a:p>
            <a:pPr marL="0" indent="0">
              <a:buNone/>
            </a:pPr>
            <a:r>
              <a:rPr lang="en-US" dirty="0"/>
              <a:t>At retirement you have $750,000 in your savings account. You intend to withdraw $65,000 per year. What interest rate must you earn to make your money last for the next 30 years? </a:t>
            </a:r>
          </a:p>
          <a:p>
            <a:pPr marL="0" indent="0">
              <a:buNone/>
            </a:pPr>
            <a:r>
              <a:rPr lang="en-US" dirty="0"/>
              <a:t>PV = $750,000, PMT = $65,000, t = 30, FV = 0, r = ?</a:t>
            </a:r>
          </a:p>
          <a:p>
            <a:pPr marL="0" indent="0">
              <a:buNone/>
            </a:pPr>
            <a:r>
              <a:rPr lang="en-US" dirty="0"/>
              <a:t>Rate = ? = 7.74%</a:t>
            </a:r>
          </a:p>
          <a:p>
            <a:pPr marL="0" indent="0">
              <a:buNone/>
            </a:pPr>
            <a:endParaRPr lang="en-US" dirty="0"/>
          </a:p>
        </p:txBody>
      </p:sp>
    </p:spTree>
    <p:extLst>
      <p:ext uri="{BB962C8B-B14F-4D97-AF65-F5344CB8AC3E}">
        <p14:creationId xmlns:p14="http://schemas.microsoft.com/office/powerpoint/2010/main" val="12055117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Annuity - Recap</a:t>
            </a:r>
          </a:p>
        </p:txBody>
      </p:sp>
      <p:sp>
        <p:nvSpPr>
          <p:cNvPr id="6" name="Content Placeholder 5"/>
          <p:cNvSpPr>
            <a:spLocks noGrp="1"/>
          </p:cNvSpPr>
          <p:nvPr>
            <p:ph sz="quarter" idx="1"/>
          </p:nvPr>
        </p:nvSpPr>
        <p:spPr>
          <a:xfrm>
            <a:off x="1024127" y="1788288"/>
            <a:ext cx="9720073" cy="4023360"/>
          </a:xfrm>
        </p:spPr>
        <p:txBody>
          <a:bodyPr/>
          <a:lstStyle/>
          <a:p>
            <a:r>
              <a:rPr lang="en-US" dirty="0"/>
              <a:t>An annuity is a financial security which consists of a finite series of equal payments that occur at regular intervals.</a:t>
            </a:r>
          </a:p>
          <a:p>
            <a:r>
              <a:rPr lang="en-US" dirty="0"/>
              <a:t>You can find the future value of an annuity by:</a:t>
            </a:r>
          </a:p>
          <a:p>
            <a:pPr lvl="1"/>
            <a:r>
              <a:rPr lang="en-US" dirty="0"/>
              <a:t>Adding the future values of each payment.</a:t>
            </a:r>
          </a:p>
          <a:p>
            <a:pPr lvl="1"/>
            <a:r>
              <a:rPr lang="en-US" dirty="0"/>
              <a:t>Using the formula.</a:t>
            </a:r>
          </a:p>
          <a:p>
            <a:pPr lvl="1"/>
            <a:r>
              <a:rPr lang="en-US" dirty="0"/>
              <a:t>Using Excel.</a:t>
            </a:r>
          </a:p>
        </p:txBody>
      </p:sp>
    </p:spTree>
    <p:extLst>
      <p:ext uri="{BB962C8B-B14F-4D97-AF65-F5344CB8AC3E}">
        <p14:creationId xmlns:p14="http://schemas.microsoft.com/office/powerpoint/2010/main" val="533609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6386" y="152400"/>
            <a:ext cx="8153401" cy="1066800"/>
          </a:xfrm>
        </p:spPr>
        <p:txBody>
          <a:bodyPr>
            <a:normAutofit/>
          </a:bodyPr>
          <a:lstStyle/>
          <a:p>
            <a:r>
              <a:rPr lang="en-US" b="1" dirty="0"/>
              <a:t>Uneven Annual Cash Flows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852093" y="1128265"/>
                <a:ext cx="10668000" cy="5105400"/>
              </a:xfrm>
            </p:spPr>
            <p:txBody>
              <a:bodyPr>
                <a:normAutofit/>
              </a:bodyPr>
              <a:lstStyle/>
              <a:p>
                <a:r>
                  <a:rPr lang="en-US"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r>
                  <a:rPr lang="en-US" dirty="0">
                    <a:solidFill>
                      <a:srgbClr val="FF0000"/>
                    </a:solidFill>
                  </a:rPr>
                  <a:t>PV = </a:t>
                </a:r>
                <a14:m>
                  <m:oMath xmlns:m="http://schemas.openxmlformats.org/officeDocument/2006/math">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a:solidFill>
                                  <a:srgbClr val="FF0000"/>
                                </a:solidFill>
                                <a:latin typeface="Cambria Math" panose="02040503050406030204" pitchFamily="18" charset="0"/>
                              </a:rPr>
                              <m:t>1</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a:solidFill>
                                  <a:srgbClr val="FF0000"/>
                                </a:solidFill>
                                <a:latin typeface="Cambria Math" panose="02040503050406030204" pitchFamily="18" charset="0"/>
                              </a:rPr>
                              <m:t>1</m:t>
                            </m:r>
                          </m:sup>
                        </m:sSup>
                      </m:den>
                    </m:f>
                    <m:r>
                      <a:rPr lang="en-US">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a:solidFill>
                                  <a:srgbClr val="FF0000"/>
                                </a:solidFill>
                                <a:latin typeface="Cambria Math" panose="02040503050406030204" pitchFamily="18" charset="0"/>
                              </a:rPr>
                              <m:t>2</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a:solidFill>
                                  <a:srgbClr val="FF0000"/>
                                </a:solidFill>
                                <a:latin typeface="Cambria Math" panose="02040503050406030204" pitchFamily="18" charset="0"/>
                              </a:rPr>
                              <m:t>2</m:t>
                            </m:r>
                          </m:sup>
                        </m:sSup>
                      </m:den>
                    </m:f>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a:solidFill>
                                  <a:srgbClr val="FF0000"/>
                                </a:solidFill>
                                <a:latin typeface="Cambria Math" panose="02040503050406030204" pitchFamily="18" charset="0"/>
                              </a:rPr>
                              <m:t>3</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a:solidFill>
                                  <a:srgbClr val="FF0000"/>
                                </a:solidFill>
                                <a:latin typeface="Cambria Math" panose="02040503050406030204" pitchFamily="18" charset="0"/>
                              </a:rPr>
                              <m:t>3</m:t>
                            </m:r>
                          </m:sup>
                        </m:sSup>
                      </m:den>
                    </m:f>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i="1">
                                <a:solidFill>
                                  <a:srgbClr val="FF0000"/>
                                </a:solidFill>
                                <a:latin typeface="Cambria Math" panose="02040503050406030204" pitchFamily="18" charset="0"/>
                              </a:rPr>
                              <m:t>𝑡</m:t>
                            </m:r>
                          </m:sub>
                        </m:sSub>
                      </m:num>
                      <m:den>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e>
                            </m:d>
                          </m:e>
                          <m:sup>
                            <m:r>
                              <a:rPr lang="en-US" i="1">
                                <a:solidFill>
                                  <a:srgbClr val="FF0000"/>
                                </a:solidFill>
                                <a:latin typeface="Cambria Math" panose="02040503050406030204" pitchFamily="18" charset="0"/>
                              </a:rPr>
                              <m:t>𝑡</m:t>
                            </m:r>
                          </m:sup>
                        </m:sSup>
                      </m:den>
                    </m:f>
                    <m:r>
                      <a:rPr lang="en-US">
                        <a:solidFill>
                          <a:srgbClr val="FF0000"/>
                        </a:solidFill>
                        <a:latin typeface="Cambria Math" panose="02040503050406030204" pitchFamily="18" charset="0"/>
                      </a:rPr>
                      <m:t> …. </m:t>
                    </m:r>
                    <m:r>
                      <a:rPr lang="en-US" i="1">
                        <a:solidFill>
                          <a:srgbClr val="FF0000"/>
                        </a:solidFill>
                        <a:latin typeface="Cambria Math" panose="02040503050406030204" pitchFamily="18" charset="0"/>
                      </a:rPr>
                      <m:t>𝑃𝑉</m:t>
                    </m:r>
                    <m:r>
                      <a:rPr lang="en-US">
                        <a:solidFill>
                          <a:srgbClr val="FF0000"/>
                        </a:solidFill>
                        <a:latin typeface="Cambria Math" panose="02040503050406030204" pitchFamily="18" charset="0"/>
                      </a:rPr>
                      <m:t>= </m:t>
                    </m:r>
                    <m:nary>
                      <m:naryPr>
                        <m:chr m:val="∑"/>
                        <m:limLoc m:val="undOvr"/>
                        <m:subHide m:val="on"/>
                        <m:supHide m:val="on"/>
                        <m:ctrlPr>
                          <a:rPr lang="en-US" i="1">
                            <a:solidFill>
                              <a:srgbClr val="FF0000"/>
                            </a:solidFill>
                            <a:latin typeface="Cambria Math" panose="02040503050406030204" pitchFamily="18" charset="0"/>
                          </a:rPr>
                        </m:ctrlPr>
                      </m:naryPr>
                      <m:sub/>
                      <m:sup/>
                      <m:e>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i="1">
                                    <a:solidFill>
                                      <a:srgbClr val="FF0000"/>
                                    </a:solidFill>
                                    <a:latin typeface="Cambria Math" panose="02040503050406030204" pitchFamily="18" charset="0"/>
                                  </a:rPr>
                                  <m:t>𝑡</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i="1">
                                    <a:solidFill>
                                      <a:srgbClr val="FF0000"/>
                                    </a:solidFill>
                                    <a:latin typeface="Cambria Math" panose="02040503050406030204" pitchFamily="18" charset="0"/>
                                  </a:rPr>
                                  <m:t>𝑡</m:t>
                                </m:r>
                              </m:sup>
                            </m:sSup>
                          </m:den>
                        </m:f>
                      </m:e>
                    </m:nary>
                  </m:oMath>
                </a14:m>
                <a:endParaRPr lang="en-US" dirty="0"/>
              </a:p>
              <a:p>
                <a:r>
                  <a:rPr lang="en-US"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r>
                  <a:rPr lang="en-US" dirty="0"/>
                  <a:t>PV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1</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2</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3</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95</m:t>
                        </m:r>
                      </m:num>
                      <m:den>
                        <m:sSup>
                          <m:sSupPr>
                            <m:ctrlPr>
                              <a:rPr lang="en-US" i="1">
                                <a:latin typeface="Cambria Math" panose="02040503050406030204" pitchFamily="18" charset="0"/>
                              </a:rPr>
                            </m:ctrlPr>
                          </m:sSupPr>
                          <m:e>
                            <m:r>
                              <a:rPr lang="en-US">
                                <a:latin typeface="Cambria Math" panose="02040503050406030204" pitchFamily="18" charset="0"/>
                              </a:rPr>
                              <m:t>(1+0.10)</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92</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105</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3</m:t>
                            </m:r>
                          </m:sup>
                        </m:sSup>
                      </m:den>
                    </m:f>
                    <m:r>
                      <a:rPr lang="en-US">
                        <a:latin typeface="Cambria Math" panose="02040503050406030204" pitchFamily="18" charset="0"/>
                      </a:rPr>
                      <m:t>=</m:t>
                    </m:r>
                  </m:oMath>
                </a14:m>
                <a:endParaRPr lang="en-US" dirty="0"/>
              </a:p>
              <a:p>
                <a14:m>
                  <m:oMath xmlns:m="http://schemas.openxmlformats.org/officeDocument/2006/math">
                    <m:r>
                      <a:rPr lang="en-US">
                        <a:latin typeface="Cambria Math" panose="02040503050406030204" pitchFamily="18" charset="0"/>
                      </a:rPr>
                      <m:t>86.36+76.03+78.89=241.28</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852093" y="1128265"/>
                <a:ext cx="10668000" cy="5105400"/>
              </a:xfrm>
              <a:blipFill>
                <a:blip r:embed="rId2"/>
                <a:stretch>
                  <a:fillRect l="-1200" t="-1432" r="-400"/>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4002" y="381000"/>
            <a:ext cx="9144001" cy="685800"/>
          </a:xfrm>
        </p:spPr>
        <p:txBody>
          <a:bodyPr>
            <a:normAutofit fontScale="90000"/>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1064696" y="1195625"/>
            <a:ext cx="9962982" cy="4114801"/>
          </a:xfrm>
        </p:spPr>
        <p:txBody>
          <a:bodyPr>
            <a:normAutofit/>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r>
              <a:rPr lang="en-US" dirty="0"/>
              <a:t>= PV (rate, years, payment, future value) or </a:t>
            </a:r>
            <a:r>
              <a:rPr lang="en-US" dirty="0">
                <a:solidFill>
                  <a:srgbClr val="FF0000"/>
                </a:solidFill>
              </a:rPr>
              <a:t>=</a:t>
            </a:r>
            <a:r>
              <a:rPr lang="en-US" i="1" dirty="0" err="1">
                <a:solidFill>
                  <a:srgbClr val="FF0000"/>
                </a:solidFill>
              </a:rPr>
              <a:t>pv</a:t>
            </a:r>
            <a:r>
              <a:rPr lang="en-US" i="1" dirty="0">
                <a:solidFill>
                  <a:srgbClr val="FF0000"/>
                </a:solidFill>
              </a:rPr>
              <a:t>(</a:t>
            </a:r>
            <a:r>
              <a:rPr lang="en-US" i="1" dirty="0" err="1">
                <a:solidFill>
                  <a:srgbClr val="FF0000"/>
                </a:solidFill>
              </a:rPr>
              <a:t>rate,nper,pmt,fv</a:t>
            </a:r>
            <a:r>
              <a:rPr lang="en-US" i="1" dirty="0">
                <a:solidFill>
                  <a:srgbClr val="FF0000"/>
                </a:solidFill>
              </a:rPr>
              <a:t>)</a:t>
            </a:r>
            <a:endParaRPr lang="en-US" dirty="0">
              <a:solidFill>
                <a:srgbClr val="FF0000"/>
              </a:solidFill>
            </a:endParaRPr>
          </a:p>
          <a:p>
            <a:pPr marL="0" indent="0">
              <a:buNone/>
            </a:pPr>
            <a:r>
              <a:rPr lang="en-US" dirty="0"/>
              <a:t> =FV (rate, years, payment, -present value) or </a:t>
            </a:r>
            <a:r>
              <a:rPr lang="en-US" dirty="0">
                <a:solidFill>
                  <a:srgbClr val="FF0000"/>
                </a:solidFill>
              </a:rPr>
              <a:t>=</a:t>
            </a:r>
            <a:r>
              <a:rPr lang="en-US" i="1" dirty="0" err="1">
                <a:solidFill>
                  <a:srgbClr val="FF0000"/>
                </a:solidFill>
              </a:rPr>
              <a:t>fv</a:t>
            </a:r>
            <a:r>
              <a:rPr lang="en-US" i="1" dirty="0">
                <a:solidFill>
                  <a:srgbClr val="FF0000"/>
                </a:solidFill>
              </a:rPr>
              <a:t>(</a:t>
            </a:r>
            <a:r>
              <a:rPr lang="en-US" i="1" dirty="0" err="1">
                <a:solidFill>
                  <a:srgbClr val="FF0000"/>
                </a:solidFill>
              </a:rPr>
              <a:t>rate,nper,pmt,pv</a:t>
            </a:r>
            <a:r>
              <a:rPr lang="en-US" i="1" dirty="0">
                <a:solidFill>
                  <a:srgbClr val="FF0000"/>
                </a:solidFill>
              </a:rPr>
              <a:t>)</a:t>
            </a:r>
            <a:endParaRPr lang="en-US" dirty="0">
              <a:solidFill>
                <a:srgbClr val="FF0000"/>
              </a:solidFill>
            </a:endParaRPr>
          </a:p>
          <a:p>
            <a:pPr marL="0" indent="0">
              <a:buNone/>
            </a:pPr>
            <a:r>
              <a:rPr lang="en-US" dirty="0"/>
              <a:t>=Rate (years, payment, - present value, future value) or </a:t>
            </a:r>
            <a:r>
              <a:rPr lang="en-US" dirty="0">
                <a:solidFill>
                  <a:srgbClr val="FF0000"/>
                </a:solidFill>
              </a:rPr>
              <a:t>=</a:t>
            </a:r>
            <a:r>
              <a:rPr lang="en-US" i="1" dirty="0">
                <a:solidFill>
                  <a:srgbClr val="FF0000"/>
                </a:solidFill>
              </a:rPr>
              <a:t>rate(</a:t>
            </a:r>
            <a:r>
              <a:rPr lang="en-US" i="1" dirty="0" err="1">
                <a:solidFill>
                  <a:srgbClr val="FF0000"/>
                </a:solidFill>
              </a:rPr>
              <a:t>nper,pmt,pv,fv</a:t>
            </a:r>
            <a:r>
              <a:rPr lang="en-US" i="1" dirty="0">
                <a:solidFill>
                  <a:srgbClr val="FF0000"/>
                </a:solidFill>
              </a:rPr>
              <a:t>)</a:t>
            </a:r>
            <a:endParaRPr lang="en-US" dirty="0">
              <a:solidFill>
                <a:srgbClr val="FF0000"/>
              </a:solidFill>
            </a:endParaRPr>
          </a:p>
          <a:p>
            <a:pPr marL="0" indent="0">
              <a:buNone/>
            </a:pPr>
            <a:r>
              <a:rPr lang="en-US" dirty="0"/>
              <a:t>=</a:t>
            </a:r>
            <a:r>
              <a:rPr lang="en-US" dirty="0" err="1"/>
              <a:t>Nper</a:t>
            </a:r>
            <a:r>
              <a:rPr lang="en-US" dirty="0"/>
              <a:t> (rate, payment, - present value, future value) or </a:t>
            </a:r>
            <a:r>
              <a:rPr lang="en-US" dirty="0">
                <a:solidFill>
                  <a:srgbClr val="FF0000"/>
                </a:solidFill>
              </a:rPr>
              <a:t>=</a:t>
            </a:r>
            <a:r>
              <a:rPr lang="en-US" i="1" dirty="0" err="1">
                <a:solidFill>
                  <a:srgbClr val="FF0000"/>
                </a:solidFill>
              </a:rPr>
              <a:t>nper</a:t>
            </a:r>
            <a:r>
              <a:rPr lang="en-US" i="1" dirty="0">
                <a:solidFill>
                  <a:srgbClr val="FF0000"/>
                </a:solidFill>
              </a:rPr>
              <a:t>(</a:t>
            </a:r>
            <a:r>
              <a:rPr lang="en-US" i="1" dirty="0" err="1">
                <a:solidFill>
                  <a:srgbClr val="FF0000"/>
                </a:solidFill>
              </a:rPr>
              <a:t>rate,pmt,pv,fv</a:t>
            </a:r>
            <a:r>
              <a:rPr lang="en-US" i="1" dirty="0">
                <a:solidFill>
                  <a:srgbClr val="FF0000"/>
                </a:solidFill>
              </a:rPr>
              <a:t>)</a:t>
            </a:r>
            <a:endParaRPr lang="en-US" dirty="0">
              <a:solidFill>
                <a:srgbClr val="FF0000"/>
              </a:solidFill>
            </a:endParaRPr>
          </a:p>
          <a:p>
            <a:pPr marL="0" indent="0">
              <a:buNone/>
            </a:pPr>
            <a:r>
              <a:rPr lang="en-US" dirty="0"/>
              <a:t>= </a:t>
            </a:r>
            <a:r>
              <a:rPr lang="en-US" dirty="0" err="1"/>
              <a:t>Pmt</a:t>
            </a:r>
            <a:r>
              <a:rPr lang="en-US" dirty="0"/>
              <a:t> (rate, years, -present value, future value) or </a:t>
            </a:r>
            <a:r>
              <a:rPr lang="en-US" dirty="0">
                <a:solidFill>
                  <a:srgbClr val="FF0000"/>
                </a:solidFill>
              </a:rPr>
              <a:t>=</a:t>
            </a:r>
            <a:r>
              <a:rPr lang="en-US" i="1" dirty="0" err="1">
                <a:solidFill>
                  <a:srgbClr val="FF0000"/>
                </a:solidFill>
              </a:rPr>
              <a:t>pmt</a:t>
            </a:r>
            <a:r>
              <a:rPr lang="en-US" i="1" dirty="0">
                <a:solidFill>
                  <a:srgbClr val="FF0000"/>
                </a:solidFill>
              </a:rPr>
              <a:t>(</a:t>
            </a:r>
            <a:r>
              <a:rPr lang="en-US" i="1" dirty="0" err="1">
                <a:solidFill>
                  <a:srgbClr val="FF0000"/>
                </a:solidFill>
              </a:rPr>
              <a:t>rate,nper,pv,fv</a:t>
            </a:r>
            <a:r>
              <a:rPr lang="en-US" i="1" dirty="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2299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6468</TotalTime>
  <Words>5973</Words>
  <Application>Microsoft Office PowerPoint</Application>
  <PresentationFormat>Widescreen</PresentationFormat>
  <Paragraphs>586</Paragraphs>
  <Slides>106</Slides>
  <Notes>87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16" baseType="lpstr">
      <vt:lpstr>Arial</vt:lpstr>
      <vt:lpstr>Calibri</vt:lpstr>
      <vt:lpstr>Cambria Math</vt:lpstr>
      <vt:lpstr>Tw Cen MT</vt:lpstr>
      <vt:lpstr>Tw Cen MT Condensed</vt:lpstr>
      <vt:lpstr>Wingdings</vt:lpstr>
      <vt:lpstr>Wingdings 3</vt:lpstr>
      <vt:lpstr>Integral</vt:lpstr>
      <vt:lpstr>Worksheet</vt:lpstr>
      <vt:lpstr>Equation</vt:lpstr>
      <vt:lpstr>Time Value of Money</vt:lpstr>
      <vt:lpstr>Time value concepts</vt:lpstr>
      <vt:lpstr>Timelines</vt:lpstr>
      <vt:lpstr>Simple vs. Compound Interest</vt:lpstr>
      <vt:lpstr>Simple Interest</vt:lpstr>
      <vt:lpstr>Simple Interest</vt:lpstr>
      <vt:lpstr>Compound Interest</vt:lpstr>
      <vt:lpstr>Compound Interest</vt:lpstr>
      <vt:lpstr>FV: Formula Methods</vt:lpstr>
      <vt:lpstr>Future Values: General Formula</vt:lpstr>
      <vt:lpstr>Future Values – Example 2</vt:lpstr>
      <vt:lpstr>Future Value – Example 3</vt:lpstr>
      <vt:lpstr>FV: Using Excel’s Financial Technology</vt:lpstr>
      <vt:lpstr>FV: Excel Dialogue Box Technology</vt:lpstr>
      <vt:lpstr>FV: Excel Formula</vt:lpstr>
      <vt:lpstr>Future Value – one more example</vt:lpstr>
      <vt:lpstr>Future Value – one more example</vt:lpstr>
      <vt:lpstr>Future Value – another example</vt:lpstr>
      <vt:lpstr>Future Value – another example</vt:lpstr>
      <vt:lpstr>Future Value – One more example</vt:lpstr>
      <vt:lpstr>Future Value – One more example</vt:lpstr>
      <vt:lpstr>Present Value</vt:lpstr>
      <vt:lpstr>Present Values</vt:lpstr>
      <vt:lpstr>PV: The Formula Method</vt:lpstr>
      <vt:lpstr>PV: The Formula Method</vt:lpstr>
      <vt:lpstr>Present Values – Example 2</vt:lpstr>
      <vt:lpstr>Present Values – Example 2</vt:lpstr>
      <vt:lpstr>Present Values – Example 3</vt:lpstr>
      <vt:lpstr>PV: Using Excel’s Financial Technology</vt:lpstr>
      <vt:lpstr>Effects of Compound Interest</vt:lpstr>
      <vt:lpstr>Present Value</vt:lpstr>
      <vt:lpstr>Present Value</vt:lpstr>
      <vt:lpstr>Present Value</vt:lpstr>
      <vt:lpstr>Present Value</vt:lpstr>
      <vt:lpstr>Review 1</vt:lpstr>
      <vt:lpstr>Review 1</vt:lpstr>
      <vt:lpstr>Review 2</vt:lpstr>
      <vt:lpstr>Review 2</vt:lpstr>
      <vt:lpstr>Review 3</vt:lpstr>
      <vt:lpstr>Review 3</vt:lpstr>
      <vt:lpstr>Basic Definitions - Review</vt:lpstr>
      <vt:lpstr>PV Equation</vt:lpstr>
      <vt:lpstr>Interest Rate </vt:lpstr>
      <vt:lpstr>Discount Rate – Example 1</vt:lpstr>
      <vt:lpstr>Discount Rate Formula</vt:lpstr>
      <vt:lpstr>Discount Rate</vt:lpstr>
      <vt:lpstr>Discount Rate – Example 2</vt:lpstr>
      <vt:lpstr>Discount Rate – Example 2</vt:lpstr>
      <vt:lpstr>Discount Rate: Using Excel</vt:lpstr>
      <vt:lpstr>Interest Rate</vt:lpstr>
      <vt:lpstr>Interest Rate</vt:lpstr>
      <vt:lpstr>Interest Rate</vt:lpstr>
      <vt:lpstr>Interest Rate</vt:lpstr>
      <vt:lpstr>Number of Periods – Example 1</vt:lpstr>
      <vt:lpstr>Number of Periods – Example 1</vt:lpstr>
      <vt:lpstr>Number of Time Periods</vt:lpstr>
      <vt:lpstr>Number of periods</vt:lpstr>
      <vt:lpstr>Number of periods</vt:lpstr>
      <vt:lpstr>Number of Periods – Example 2</vt:lpstr>
      <vt:lpstr>Number of Periods: Using Excel</vt:lpstr>
      <vt:lpstr>Review</vt:lpstr>
      <vt:lpstr>One-Time Investment </vt:lpstr>
      <vt:lpstr>One-Time Investment </vt:lpstr>
      <vt:lpstr>One-Time Investment </vt:lpstr>
      <vt:lpstr>Excel based formulas:</vt:lpstr>
      <vt:lpstr>Annuities</vt:lpstr>
      <vt:lpstr>Drawing Timelines</vt:lpstr>
      <vt:lpstr>FV of an Ordinary Annuity - Example</vt:lpstr>
      <vt:lpstr>FV of an Ordinary Annuity - Example</vt:lpstr>
      <vt:lpstr>Annuities or Even Annual Cash flows  </vt:lpstr>
      <vt:lpstr>FV of an Ordinary Annuity: Formula</vt:lpstr>
      <vt:lpstr>FV of an Ordinary Annuity - Example</vt:lpstr>
      <vt:lpstr>FV of an Ordinary Annuity - Example</vt:lpstr>
      <vt:lpstr>Annuity (Real-world) Example</vt:lpstr>
      <vt:lpstr>Annuity (Real-world) Example</vt:lpstr>
      <vt:lpstr>More Examples</vt:lpstr>
      <vt:lpstr>More Examples</vt:lpstr>
      <vt:lpstr>Annuity - Cash Flow</vt:lpstr>
      <vt:lpstr>Who wants to be a millionaire?</vt:lpstr>
      <vt:lpstr>Who wants to be a millionaire?</vt:lpstr>
      <vt:lpstr>Annuity - Time</vt:lpstr>
      <vt:lpstr>Number of Periods: Using Excel</vt:lpstr>
      <vt:lpstr>Annuity - Time</vt:lpstr>
      <vt:lpstr>Annuity - Time</vt:lpstr>
      <vt:lpstr>Annuity – Interest rate</vt:lpstr>
      <vt:lpstr>Annuity – Interest rate</vt:lpstr>
      <vt:lpstr>Discount Rate: Using Excel</vt:lpstr>
      <vt:lpstr>Annuity – Interest rate</vt:lpstr>
      <vt:lpstr>Present Value of an Annuity</vt:lpstr>
      <vt:lpstr>PV of an Annuity: Formula</vt:lpstr>
      <vt:lpstr>PV of an Ordinary Annuity - Example</vt:lpstr>
      <vt:lpstr>Present Value of an Annuity</vt:lpstr>
      <vt:lpstr>PV: Using Excel Technology</vt:lpstr>
      <vt:lpstr>Retirement</vt:lpstr>
      <vt:lpstr>Annuity – Time </vt:lpstr>
      <vt:lpstr>Annuity – Interest rate</vt:lpstr>
      <vt:lpstr>Annuity - Recap</vt:lpstr>
      <vt:lpstr>Uneven Annual Cash Flows</vt:lpstr>
      <vt:lpstr>Excel based formulas:</vt:lpstr>
      <vt:lpstr>Measuring Return and Return Expectation </vt:lpstr>
      <vt:lpstr>Objective of Return and Return Expectation </vt:lpstr>
      <vt:lpstr>Rates of Return: Holding Period Return (HPR) </vt:lpstr>
      <vt:lpstr>Rates of Return:  Annual Rate of Return (ROR) and Internal Rate of Return (IRR) </vt:lpstr>
      <vt:lpstr>INTERNAL RATE OF RETURN  HPR = CF / investment  bought the stock at 100 sold it  120 = what’s your return  (120-100)/100 = 20/100 = 20%  Bought 100, received a div $4 sold at 120 = HPR?  (120-100+4) / 100 =  (20 + 4 )/100 = 24/100 = .24 = 24%   </vt:lpstr>
      <vt:lpstr>HISTORICAL RETURN ANALYSIS </vt:lpstr>
      <vt:lpstr>SCENARIO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Value of Money</dc:title>
  <dc:creator>Chris Droussiotis</dc:creator>
  <cp:lastModifiedBy>Chris Droussiotis</cp:lastModifiedBy>
  <cp:revision>2</cp:revision>
  <dcterms:created xsi:type="dcterms:W3CDTF">2019-12-03T00:50:41Z</dcterms:created>
  <dcterms:modified xsi:type="dcterms:W3CDTF">2021-02-08T15:44:30Z</dcterms:modified>
</cp:coreProperties>
</file>