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382" r:id="rId3"/>
    <p:sldId id="384" r:id="rId4"/>
    <p:sldId id="386" r:id="rId5"/>
    <p:sldId id="387" r:id="rId6"/>
    <p:sldId id="259" r:id="rId7"/>
    <p:sldId id="391" r:id="rId8"/>
    <p:sldId id="392" r:id="rId9"/>
    <p:sldId id="394" r:id="rId10"/>
    <p:sldId id="395" r:id="rId11"/>
    <p:sldId id="396" r:id="rId12"/>
    <p:sldId id="397" r:id="rId13"/>
    <p:sldId id="399" r:id="rId14"/>
    <p:sldId id="402" r:id="rId15"/>
    <p:sldId id="403" r:id="rId16"/>
    <p:sldId id="404" r:id="rId17"/>
    <p:sldId id="408" r:id="rId18"/>
    <p:sldId id="406" r:id="rId19"/>
    <p:sldId id="410" r:id="rId20"/>
    <p:sldId id="446" r:id="rId21"/>
    <p:sldId id="412" r:id="rId22"/>
    <p:sldId id="413" r:id="rId23"/>
    <p:sldId id="416" r:id="rId24"/>
    <p:sldId id="417" r:id="rId25"/>
    <p:sldId id="418" r:id="rId26"/>
    <p:sldId id="445" r:id="rId27"/>
    <p:sldId id="419" r:id="rId28"/>
    <p:sldId id="420" r:id="rId29"/>
    <p:sldId id="421" r:id="rId30"/>
    <p:sldId id="422" r:id="rId31"/>
    <p:sldId id="424" r:id="rId32"/>
    <p:sldId id="444" r:id="rId33"/>
    <p:sldId id="429" r:id="rId34"/>
    <p:sldId id="430" r:id="rId35"/>
    <p:sldId id="431" r:id="rId36"/>
    <p:sldId id="432" r:id="rId37"/>
    <p:sldId id="433" r:id="rId38"/>
    <p:sldId id="436" r:id="rId39"/>
    <p:sldId id="437" r:id="rId40"/>
    <p:sldId id="439" r:id="rId41"/>
    <p:sldId id="440" r:id="rId42"/>
    <p:sldId id="441" r:id="rId43"/>
    <p:sldId id="443" r:id="rId4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C4255-24AE-4704-BEF6-82B7CCA5A456}" v="1" dt="2024-02-20T04:15:4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7469" autoAdjust="0"/>
  </p:normalViewPr>
  <p:slideViewPr>
    <p:cSldViewPr snapToGrid="0">
      <p:cViewPr varScale="1">
        <p:scale>
          <a:sx n="61" d="100"/>
          <a:sy n="61" d="100"/>
        </p:scale>
        <p:origin x="7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1231E6AE-2C13-4CE8-9F47-4C3158380243}"/>
    <pc:docChg chg="custSel modSld">
      <pc:chgData name="Chris Droussiotis" userId="66921b89f68d3868" providerId="LiveId" clId="{1231E6AE-2C13-4CE8-9F47-4C3158380243}" dt="2023-10-02T10:09:43.981" v="497" actId="33524"/>
      <pc:docMkLst>
        <pc:docMk/>
      </pc:docMkLst>
      <pc:sldChg chg="modSp mod">
        <pc:chgData name="Chris Droussiotis" userId="66921b89f68d3868" providerId="LiveId" clId="{1231E6AE-2C13-4CE8-9F47-4C3158380243}" dt="2023-10-02T10:03:24.087" v="401" actId="20577"/>
        <pc:sldMkLst>
          <pc:docMk/>
          <pc:sldMk cId="1585795086" sldId="412"/>
        </pc:sldMkLst>
        <pc:spChg chg="mod">
          <ac:chgData name="Chris Droussiotis" userId="66921b89f68d3868" providerId="LiveId" clId="{1231E6AE-2C13-4CE8-9F47-4C3158380243}" dt="2023-10-02T10:03:24.087" v="401" actId="20577"/>
          <ac:spMkLst>
            <pc:docMk/>
            <pc:sldMk cId="1585795086" sldId="412"/>
            <ac:spMk id="3" creationId="{00000000-0000-0000-0000-000000000000}"/>
          </ac:spMkLst>
        </pc:spChg>
      </pc:sldChg>
      <pc:sldChg chg="modSp mod">
        <pc:chgData name="Chris Droussiotis" userId="66921b89f68d3868" providerId="LiveId" clId="{1231E6AE-2C13-4CE8-9F47-4C3158380243}" dt="2023-10-02T10:07:31.056" v="495" actId="33524"/>
        <pc:sldMkLst>
          <pc:docMk/>
          <pc:sldMk cId="2821440475" sldId="413"/>
        </pc:sldMkLst>
        <pc:spChg chg="mod">
          <ac:chgData name="Chris Droussiotis" userId="66921b89f68d3868" providerId="LiveId" clId="{1231E6AE-2C13-4CE8-9F47-4C3158380243}" dt="2023-10-02T10:07:31.056" v="495" actId="33524"/>
          <ac:spMkLst>
            <pc:docMk/>
            <pc:sldMk cId="2821440475" sldId="413"/>
            <ac:spMk id="3" creationId="{00000000-0000-0000-0000-000000000000}"/>
          </ac:spMkLst>
        </pc:spChg>
      </pc:sldChg>
      <pc:sldChg chg="modSp mod">
        <pc:chgData name="Chris Droussiotis" userId="66921b89f68d3868" providerId="LiveId" clId="{1231E6AE-2C13-4CE8-9F47-4C3158380243}" dt="2023-10-02T10:09:43.981" v="497" actId="33524"/>
        <pc:sldMkLst>
          <pc:docMk/>
          <pc:sldMk cId="1401605820" sldId="420"/>
        </pc:sldMkLst>
        <pc:spChg chg="mod">
          <ac:chgData name="Chris Droussiotis" userId="66921b89f68d3868" providerId="LiveId" clId="{1231E6AE-2C13-4CE8-9F47-4C3158380243}" dt="2023-10-02T10:09:43.981" v="497" actId="33524"/>
          <ac:spMkLst>
            <pc:docMk/>
            <pc:sldMk cId="1401605820" sldId="420"/>
            <ac:spMk id="3" creationId="{00000000-0000-0000-0000-000000000000}"/>
          </ac:spMkLst>
        </pc:spChg>
      </pc:sldChg>
      <pc:sldChg chg="delSp modSp mod">
        <pc:chgData name="Chris Droussiotis" userId="66921b89f68d3868" providerId="LiveId" clId="{1231E6AE-2C13-4CE8-9F47-4C3158380243}" dt="2023-09-26T01:13:43.004" v="13" actId="478"/>
        <pc:sldMkLst>
          <pc:docMk/>
          <pc:sldMk cId="110463754" sldId="446"/>
        </pc:sldMkLst>
        <pc:spChg chg="del mod">
          <ac:chgData name="Chris Droussiotis" userId="66921b89f68d3868" providerId="LiveId" clId="{1231E6AE-2C13-4CE8-9F47-4C3158380243}" dt="2023-09-26T01:13:43.004" v="13" actId="478"/>
          <ac:spMkLst>
            <pc:docMk/>
            <pc:sldMk cId="110463754" sldId="446"/>
            <ac:spMk id="2" creationId="{00000000-0000-0000-0000-000000000000}"/>
          </ac:spMkLst>
        </pc:spChg>
        <pc:spChg chg="mod">
          <ac:chgData name="Chris Droussiotis" userId="66921b89f68d3868" providerId="LiveId" clId="{1231E6AE-2C13-4CE8-9F47-4C3158380243}" dt="2023-09-26T01:13:38.720" v="12" actId="20577"/>
          <ac:spMkLst>
            <pc:docMk/>
            <pc:sldMk cId="110463754" sldId="446"/>
            <ac:spMk id="3" creationId="{00000000-0000-0000-0000-000000000000}"/>
          </ac:spMkLst>
        </pc:spChg>
      </pc:sldChg>
    </pc:docChg>
  </pc:docChgLst>
  <pc:docChgLst>
    <pc:chgData name="Chris Droussiotis" userId="66921b89f68d3868" providerId="LiveId" clId="{742C4255-24AE-4704-BEF6-82B7CCA5A456}"/>
    <pc:docChg chg="custSel modSld">
      <pc:chgData name="Chris Droussiotis" userId="66921b89f68d3868" providerId="LiveId" clId="{742C4255-24AE-4704-BEF6-82B7CCA5A456}" dt="2024-02-20T04:15:47.293" v="14" actId="27636"/>
      <pc:docMkLst>
        <pc:docMk/>
      </pc:docMkLst>
      <pc:sldChg chg="modSp mod">
        <pc:chgData name="Chris Droussiotis" userId="66921b89f68d3868" providerId="LiveId" clId="{742C4255-24AE-4704-BEF6-82B7CCA5A456}" dt="2024-02-20T04:15:47.176" v="1" actId="27636"/>
        <pc:sldMkLst>
          <pc:docMk/>
          <pc:sldMk cId="1736696556" sldId="256"/>
        </pc:sldMkLst>
        <pc:spChg chg="mod">
          <ac:chgData name="Chris Droussiotis" userId="66921b89f68d3868" providerId="LiveId" clId="{742C4255-24AE-4704-BEF6-82B7CCA5A456}" dt="2024-02-20T04:15:47.176" v="1" actId="27636"/>
          <ac:spMkLst>
            <pc:docMk/>
            <pc:sldMk cId="1736696556" sldId="256"/>
            <ac:spMk id="2" creationId="{00000000-0000-0000-0000-000000000000}"/>
          </ac:spMkLst>
        </pc:spChg>
      </pc:sldChg>
      <pc:sldChg chg="modSp">
        <pc:chgData name="Chris Droussiotis" userId="66921b89f68d3868" providerId="LiveId" clId="{742C4255-24AE-4704-BEF6-82B7CCA5A456}" dt="2024-02-20T04:15:47.066" v="0"/>
        <pc:sldMkLst>
          <pc:docMk/>
          <pc:sldMk cId="2768592754" sldId="382"/>
        </pc:sldMkLst>
        <pc:spChg chg="mod">
          <ac:chgData name="Chris Droussiotis" userId="66921b89f68d3868" providerId="LiveId" clId="{742C4255-24AE-4704-BEF6-82B7CCA5A456}" dt="2024-02-20T04:15:47.066" v="0"/>
          <ac:spMkLst>
            <pc:docMk/>
            <pc:sldMk cId="2768592754" sldId="382"/>
            <ac:spMk id="2" creationId="{00000000-0000-0000-0000-000000000000}"/>
          </ac:spMkLst>
        </pc:spChg>
        <pc:spChg chg="mod">
          <ac:chgData name="Chris Droussiotis" userId="66921b89f68d3868" providerId="LiveId" clId="{742C4255-24AE-4704-BEF6-82B7CCA5A456}" dt="2024-02-20T04:15:47.066" v="0"/>
          <ac:spMkLst>
            <pc:docMk/>
            <pc:sldMk cId="2768592754" sldId="382"/>
            <ac:spMk id="3" creationId="{00000000-0000-0000-0000-000000000000}"/>
          </ac:spMkLst>
        </pc:spChg>
      </pc:sldChg>
      <pc:sldChg chg="modSp mod">
        <pc:chgData name="Chris Droussiotis" userId="66921b89f68d3868" providerId="LiveId" clId="{742C4255-24AE-4704-BEF6-82B7CCA5A456}" dt="2024-02-20T04:15:47.224" v="2" actId="27636"/>
        <pc:sldMkLst>
          <pc:docMk/>
          <pc:sldMk cId="600979757" sldId="384"/>
        </pc:sldMkLst>
        <pc:spChg chg="mod">
          <ac:chgData name="Chris Droussiotis" userId="66921b89f68d3868" providerId="LiveId" clId="{742C4255-24AE-4704-BEF6-82B7CCA5A456}" dt="2024-02-20T04:15:47.224" v="2" actId="27636"/>
          <ac:spMkLst>
            <pc:docMk/>
            <pc:sldMk cId="600979757" sldId="384"/>
            <ac:spMk id="3" creationId="{00000000-0000-0000-0000-000000000000}"/>
          </ac:spMkLst>
        </pc:spChg>
      </pc:sldChg>
      <pc:sldChg chg="modSp mod">
        <pc:chgData name="Chris Droussiotis" userId="66921b89f68d3868" providerId="LiveId" clId="{742C4255-24AE-4704-BEF6-82B7CCA5A456}" dt="2024-02-20T04:15:47.224" v="3" actId="27636"/>
        <pc:sldMkLst>
          <pc:docMk/>
          <pc:sldMk cId="2942792972" sldId="386"/>
        </pc:sldMkLst>
        <pc:spChg chg="mod">
          <ac:chgData name="Chris Droussiotis" userId="66921b89f68d3868" providerId="LiveId" clId="{742C4255-24AE-4704-BEF6-82B7CCA5A456}" dt="2024-02-20T04:15:47.066" v="0"/>
          <ac:spMkLst>
            <pc:docMk/>
            <pc:sldMk cId="2942792972" sldId="386"/>
            <ac:spMk id="2" creationId="{00000000-0000-0000-0000-000000000000}"/>
          </ac:spMkLst>
        </pc:spChg>
        <pc:spChg chg="mod">
          <ac:chgData name="Chris Droussiotis" userId="66921b89f68d3868" providerId="LiveId" clId="{742C4255-24AE-4704-BEF6-82B7CCA5A456}" dt="2024-02-20T04:15:47.224" v="3" actId="27636"/>
          <ac:spMkLst>
            <pc:docMk/>
            <pc:sldMk cId="2942792972" sldId="386"/>
            <ac:spMk id="3" creationId="{00000000-0000-0000-0000-000000000000}"/>
          </ac:spMkLst>
        </pc:spChg>
      </pc:sldChg>
      <pc:sldChg chg="modSp mod">
        <pc:chgData name="Chris Droussiotis" userId="66921b89f68d3868" providerId="LiveId" clId="{742C4255-24AE-4704-BEF6-82B7CCA5A456}" dt="2024-02-20T04:15:47.224" v="4" actId="27636"/>
        <pc:sldMkLst>
          <pc:docMk/>
          <pc:sldMk cId="1778738074" sldId="387"/>
        </pc:sldMkLst>
        <pc:spChg chg="mod">
          <ac:chgData name="Chris Droussiotis" userId="66921b89f68d3868" providerId="LiveId" clId="{742C4255-24AE-4704-BEF6-82B7CCA5A456}" dt="2024-02-20T04:15:47.224" v="4" actId="27636"/>
          <ac:spMkLst>
            <pc:docMk/>
            <pc:sldMk cId="1778738074" sldId="387"/>
            <ac:spMk id="3" creationId="{00000000-0000-0000-0000-000000000000}"/>
          </ac:spMkLst>
        </pc:spChg>
      </pc:sldChg>
      <pc:sldChg chg="modSp">
        <pc:chgData name="Chris Droussiotis" userId="66921b89f68d3868" providerId="LiveId" clId="{742C4255-24AE-4704-BEF6-82B7CCA5A456}" dt="2024-02-20T04:15:47.066" v="0"/>
        <pc:sldMkLst>
          <pc:docMk/>
          <pc:sldMk cId="3516597174" sldId="392"/>
        </pc:sldMkLst>
        <pc:spChg chg="mod">
          <ac:chgData name="Chris Droussiotis" userId="66921b89f68d3868" providerId="LiveId" clId="{742C4255-24AE-4704-BEF6-82B7CCA5A456}" dt="2024-02-20T04:15:47.066" v="0"/>
          <ac:spMkLst>
            <pc:docMk/>
            <pc:sldMk cId="3516597174" sldId="392"/>
            <ac:spMk id="2" creationId="{00000000-0000-0000-0000-000000000000}"/>
          </ac:spMkLst>
        </pc:spChg>
        <pc:spChg chg="mod">
          <ac:chgData name="Chris Droussiotis" userId="66921b89f68d3868" providerId="LiveId" clId="{742C4255-24AE-4704-BEF6-82B7CCA5A456}" dt="2024-02-20T04:15:47.066" v="0"/>
          <ac:spMkLst>
            <pc:docMk/>
            <pc:sldMk cId="3516597174" sldId="392"/>
            <ac:spMk id="3" creationId="{00000000-0000-0000-0000-000000000000}"/>
          </ac:spMkLst>
        </pc:spChg>
      </pc:sldChg>
      <pc:sldChg chg="modSp">
        <pc:chgData name="Chris Droussiotis" userId="66921b89f68d3868" providerId="LiveId" clId="{742C4255-24AE-4704-BEF6-82B7CCA5A456}" dt="2024-02-20T04:15:47.066" v="0"/>
        <pc:sldMkLst>
          <pc:docMk/>
          <pc:sldMk cId="1574850357" sldId="395"/>
        </pc:sldMkLst>
        <pc:spChg chg="mod">
          <ac:chgData name="Chris Droussiotis" userId="66921b89f68d3868" providerId="LiveId" clId="{742C4255-24AE-4704-BEF6-82B7CCA5A456}" dt="2024-02-20T04:15:47.066" v="0"/>
          <ac:spMkLst>
            <pc:docMk/>
            <pc:sldMk cId="1574850357" sldId="395"/>
            <ac:spMk id="2" creationId="{00000000-0000-0000-0000-000000000000}"/>
          </ac:spMkLst>
        </pc:spChg>
        <pc:spChg chg="mod">
          <ac:chgData name="Chris Droussiotis" userId="66921b89f68d3868" providerId="LiveId" clId="{742C4255-24AE-4704-BEF6-82B7CCA5A456}" dt="2024-02-20T04:15:47.066" v="0"/>
          <ac:spMkLst>
            <pc:docMk/>
            <pc:sldMk cId="1574850357" sldId="395"/>
            <ac:spMk id="3" creationId="{00000000-0000-0000-0000-000000000000}"/>
          </ac:spMkLst>
        </pc:spChg>
      </pc:sldChg>
      <pc:sldChg chg="modSp">
        <pc:chgData name="Chris Droussiotis" userId="66921b89f68d3868" providerId="LiveId" clId="{742C4255-24AE-4704-BEF6-82B7CCA5A456}" dt="2024-02-20T04:15:47.066" v="0"/>
        <pc:sldMkLst>
          <pc:docMk/>
          <pc:sldMk cId="974768951" sldId="396"/>
        </pc:sldMkLst>
        <pc:spChg chg="mod">
          <ac:chgData name="Chris Droussiotis" userId="66921b89f68d3868" providerId="LiveId" clId="{742C4255-24AE-4704-BEF6-82B7CCA5A456}" dt="2024-02-20T04:15:47.066" v="0"/>
          <ac:spMkLst>
            <pc:docMk/>
            <pc:sldMk cId="974768951" sldId="396"/>
            <ac:spMk id="2" creationId="{00000000-0000-0000-0000-000000000000}"/>
          </ac:spMkLst>
        </pc:spChg>
        <pc:spChg chg="mod">
          <ac:chgData name="Chris Droussiotis" userId="66921b89f68d3868" providerId="LiveId" clId="{742C4255-24AE-4704-BEF6-82B7CCA5A456}" dt="2024-02-20T04:15:47.066" v="0"/>
          <ac:spMkLst>
            <pc:docMk/>
            <pc:sldMk cId="974768951" sldId="396"/>
            <ac:spMk id="3" creationId="{00000000-0000-0000-0000-000000000000}"/>
          </ac:spMkLst>
        </pc:spChg>
      </pc:sldChg>
      <pc:sldChg chg="modSp">
        <pc:chgData name="Chris Droussiotis" userId="66921b89f68d3868" providerId="LiveId" clId="{742C4255-24AE-4704-BEF6-82B7CCA5A456}" dt="2024-02-20T04:15:47.066" v="0"/>
        <pc:sldMkLst>
          <pc:docMk/>
          <pc:sldMk cId="2789321859" sldId="397"/>
        </pc:sldMkLst>
        <pc:spChg chg="mod">
          <ac:chgData name="Chris Droussiotis" userId="66921b89f68d3868" providerId="LiveId" clId="{742C4255-24AE-4704-BEF6-82B7CCA5A456}" dt="2024-02-20T04:15:47.066" v="0"/>
          <ac:spMkLst>
            <pc:docMk/>
            <pc:sldMk cId="2789321859" sldId="397"/>
            <ac:spMk id="2" creationId="{00000000-0000-0000-0000-000000000000}"/>
          </ac:spMkLst>
        </pc:spChg>
        <pc:spChg chg="mod">
          <ac:chgData name="Chris Droussiotis" userId="66921b89f68d3868" providerId="LiveId" clId="{742C4255-24AE-4704-BEF6-82B7CCA5A456}" dt="2024-02-20T04:15:47.066" v="0"/>
          <ac:spMkLst>
            <pc:docMk/>
            <pc:sldMk cId="2789321859" sldId="397"/>
            <ac:spMk id="3" creationId="{00000000-0000-0000-0000-000000000000}"/>
          </ac:spMkLst>
        </pc:spChg>
      </pc:sldChg>
      <pc:sldChg chg="modSp mod">
        <pc:chgData name="Chris Droussiotis" userId="66921b89f68d3868" providerId="LiveId" clId="{742C4255-24AE-4704-BEF6-82B7CCA5A456}" dt="2024-02-20T04:15:47.239" v="5" actId="27636"/>
        <pc:sldMkLst>
          <pc:docMk/>
          <pc:sldMk cId="2977704251" sldId="399"/>
        </pc:sldMkLst>
        <pc:spChg chg="mod">
          <ac:chgData name="Chris Droussiotis" userId="66921b89f68d3868" providerId="LiveId" clId="{742C4255-24AE-4704-BEF6-82B7CCA5A456}" dt="2024-02-20T04:15:47.066" v="0"/>
          <ac:spMkLst>
            <pc:docMk/>
            <pc:sldMk cId="2977704251" sldId="399"/>
            <ac:spMk id="2" creationId="{00000000-0000-0000-0000-000000000000}"/>
          </ac:spMkLst>
        </pc:spChg>
        <pc:spChg chg="mod">
          <ac:chgData name="Chris Droussiotis" userId="66921b89f68d3868" providerId="LiveId" clId="{742C4255-24AE-4704-BEF6-82B7CCA5A456}" dt="2024-02-20T04:15:47.239" v="5" actId="27636"/>
          <ac:spMkLst>
            <pc:docMk/>
            <pc:sldMk cId="2977704251" sldId="399"/>
            <ac:spMk id="3" creationId="{00000000-0000-0000-0000-000000000000}"/>
          </ac:spMkLst>
        </pc:spChg>
      </pc:sldChg>
      <pc:sldChg chg="modSp">
        <pc:chgData name="Chris Droussiotis" userId="66921b89f68d3868" providerId="LiveId" clId="{742C4255-24AE-4704-BEF6-82B7CCA5A456}" dt="2024-02-20T04:15:47.066" v="0"/>
        <pc:sldMkLst>
          <pc:docMk/>
          <pc:sldMk cId="1123768625" sldId="403"/>
        </pc:sldMkLst>
        <pc:spChg chg="mod">
          <ac:chgData name="Chris Droussiotis" userId="66921b89f68d3868" providerId="LiveId" clId="{742C4255-24AE-4704-BEF6-82B7CCA5A456}" dt="2024-02-20T04:15:47.066" v="0"/>
          <ac:spMkLst>
            <pc:docMk/>
            <pc:sldMk cId="1123768625" sldId="403"/>
            <ac:spMk id="2" creationId="{00000000-0000-0000-0000-000000000000}"/>
          </ac:spMkLst>
        </pc:spChg>
        <pc:spChg chg="mod">
          <ac:chgData name="Chris Droussiotis" userId="66921b89f68d3868" providerId="LiveId" clId="{742C4255-24AE-4704-BEF6-82B7CCA5A456}" dt="2024-02-20T04:15:47.066" v="0"/>
          <ac:spMkLst>
            <pc:docMk/>
            <pc:sldMk cId="1123768625" sldId="403"/>
            <ac:spMk id="3" creationId="{00000000-0000-0000-0000-000000000000}"/>
          </ac:spMkLst>
        </pc:spChg>
      </pc:sldChg>
      <pc:sldChg chg="modSp">
        <pc:chgData name="Chris Droussiotis" userId="66921b89f68d3868" providerId="LiveId" clId="{742C4255-24AE-4704-BEF6-82B7CCA5A456}" dt="2024-02-20T04:15:47.066" v="0"/>
        <pc:sldMkLst>
          <pc:docMk/>
          <pc:sldMk cId="493016697" sldId="404"/>
        </pc:sldMkLst>
        <pc:spChg chg="mod">
          <ac:chgData name="Chris Droussiotis" userId="66921b89f68d3868" providerId="LiveId" clId="{742C4255-24AE-4704-BEF6-82B7CCA5A456}" dt="2024-02-20T04:15:47.066" v="0"/>
          <ac:spMkLst>
            <pc:docMk/>
            <pc:sldMk cId="493016697" sldId="404"/>
            <ac:spMk id="2" creationId="{00000000-0000-0000-0000-000000000000}"/>
          </ac:spMkLst>
        </pc:spChg>
        <pc:spChg chg="mod">
          <ac:chgData name="Chris Droussiotis" userId="66921b89f68d3868" providerId="LiveId" clId="{742C4255-24AE-4704-BEF6-82B7CCA5A456}" dt="2024-02-20T04:15:47.066" v="0"/>
          <ac:spMkLst>
            <pc:docMk/>
            <pc:sldMk cId="493016697" sldId="404"/>
            <ac:spMk id="3" creationId="{00000000-0000-0000-0000-000000000000}"/>
          </ac:spMkLst>
        </pc:spChg>
      </pc:sldChg>
      <pc:sldChg chg="modSp mod">
        <pc:chgData name="Chris Droussiotis" userId="66921b89f68d3868" providerId="LiveId" clId="{742C4255-24AE-4704-BEF6-82B7CCA5A456}" dt="2024-02-20T04:15:47.239" v="6" actId="27636"/>
        <pc:sldMkLst>
          <pc:docMk/>
          <pc:sldMk cId="4071036133" sldId="410"/>
        </pc:sldMkLst>
        <pc:spChg chg="mod">
          <ac:chgData name="Chris Droussiotis" userId="66921b89f68d3868" providerId="LiveId" clId="{742C4255-24AE-4704-BEF6-82B7CCA5A456}" dt="2024-02-20T04:15:47.239" v="6" actId="27636"/>
          <ac:spMkLst>
            <pc:docMk/>
            <pc:sldMk cId="4071036133" sldId="410"/>
            <ac:spMk id="2" creationId="{00000000-0000-0000-0000-000000000000}"/>
          </ac:spMkLst>
        </pc:spChg>
      </pc:sldChg>
      <pc:sldChg chg="modSp mod">
        <pc:chgData name="Chris Droussiotis" userId="66921b89f68d3868" providerId="LiveId" clId="{742C4255-24AE-4704-BEF6-82B7CCA5A456}" dt="2024-02-20T04:15:47.255" v="7" actId="27636"/>
        <pc:sldMkLst>
          <pc:docMk/>
          <pc:sldMk cId="1585795086" sldId="412"/>
        </pc:sldMkLst>
        <pc:spChg chg="mod">
          <ac:chgData name="Chris Droussiotis" userId="66921b89f68d3868" providerId="LiveId" clId="{742C4255-24AE-4704-BEF6-82B7CCA5A456}" dt="2024-02-20T04:15:47.066" v="0"/>
          <ac:spMkLst>
            <pc:docMk/>
            <pc:sldMk cId="1585795086" sldId="412"/>
            <ac:spMk id="2" creationId="{00000000-0000-0000-0000-000000000000}"/>
          </ac:spMkLst>
        </pc:spChg>
        <pc:spChg chg="mod">
          <ac:chgData name="Chris Droussiotis" userId="66921b89f68d3868" providerId="LiveId" clId="{742C4255-24AE-4704-BEF6-82B7CCA5A456}" dt="2024-02-20T04:15:47.255" v="7" actId="27636"/>
          <ac:spMkLst>
            <pc:docMk/>
            <pc:sldMk cId="1585795086" sldId="412"/>
            <ac:spMk id="3" creationId="{00000000-0000-0000-0000-000000000000}"/>
          </ac:spMkLst>
        </pc:spChg>
      </pc:sldChg>
      <pc:sldChg chg="modSp mod">
        <pc:chgData name="Chris Droussiotis" userId="66921b89f68d3868" providerId="LiveId" clId="{742C4255-24AE-4704-BEF6-82B7CCA5A456}" dt="2024-02-20T04:15:47.255" v="8" actId="27636"/>
        <pc:sldMkLst>
          <pc:docMk/>
          <pc:sldMk cId="2821440475" sldId="413"/>
        </pc:sldMkLst>
        <pc:spChg chg="mod">
          <ac:chgData name="Chris Droussiotis" userId="66921b89f68d3868" providerId="LiveId" clId="{742C4255-24AE-4704-BEF6-82B7CCA5A456}" dt="2024-02-20T04:15:47.255" v="8" actId="27636"/>
          <ac:spMkLst>
            <pc:docMk/>
            <pc:sldMk cId="2821440475" sldId="413"/>
            <ac:spMk id="3" creationId="{00000000-0000-0000-0000-000000000000}"/>
          </ac:spMkLst>
        </pc:spChg>
      </pc:sldChg>
      <pc:sldChg chg="modSp">
        <pc:chgData name="Chris Droussiotis" userId="66921b89f68d3868" providerId="LiveId" clId="{742C4255-24AE-4704-BEF6-82B7CCA5A456}" dt="2024-02-20T04:15:47.066" v="0"/>
        <pc:sldMkLst>
          <pc:docMk/>
          <pc:sldMk cId="3375818516" sldId="416"/>
        </pc:sldMkLst>
        <pc:spChg chg="mod">
          <ac:chgData name="Chris Droussiotis" userId="66921b89f68d3868" providerId="LiveId" clId="{742C4255-24AE-4704-BEF6-82B7CCA5A456}" dt="2024-02-20T04:15:47.066" v="0"/>
          <ac:spMkLst>
            <pc:docMk/>
            <pc:sldMk cId="3375818516" sldId="416"/>
            <ac:spMk id="2" creationId="{00000000-0000-0000-0000-000000000000}"/>
          </ac:spMkLst>
        </pc:spChg>
        <pc:spChg chg="mod">
          <ac:chgData name="Chris Droussiotis" userId="66921b89f68d3868" providerId="LiveId" clId="{742C4255-24AE-4704-BEF6-82B7CCA5A456}" dt="2024-02-20T04:15:47.066" v="0"/>
          <ac:spMkLst>
            <pc:docMk/>
            <pc:sldMk cId="3375818516" sldId="416"/>
            <ac:spMk id="3" creationId="{00000000-0000-0000-0000-000000000000}"/>
          </ac:spMkLst>
        </pc:spChg>
      </pc:sldChg>
      <pc:sldChg chg="modSp">
        <pc:chgData name="Chris Droussiotis" userId="66921b89f68d3868" providerId="LiveId" clId="{742C4255-24AE-4704-BEF6-82B7CCA5A456}" dt="2024-02-20T04:15:47.066" v="0"/>
        <pc:sldMkLst>
          <pc:docMk/>
          <pc:sldMk cId="5008909" sldId="417"/>
        </pc:sldMkLst>
        <pc:spChg chg="mod">
          <ac:chgData name="Chris Droussiotis" userId="66921b89f68d3868" providerId="LiveId" clId="{742C4255-24AE-4704-BEF6-82B7CCA5A456}" dt="2024-02-20T04:15:47.066" v="0"/>
          <ac:spMkLst>
            <pc:docMk/>
            <pc:sldMk cId="5008909" sldId="417"/>
            <ac:spMk id="2" creationId="{00000000-0000-0000-0000-000000000000}"/>
          </ac:spMkLst>
        </pc:spChg>
        <pc:spChg chg="mod">
          <ac:chgData name="Chris Droussiotis" userId="66921b89f68d3868" providerId="LiveId" clId="{742C4255-24AE-4704-BEF6-82B7CCA5A456}" dt="2024-02-20T04:15:47.066" v="0"/>
          <ac:spMkLst>
            <pc:docMk/>
            <pc:sldMk cId="5008909" sldId="417"/>
            <ac:spMk id="3" creationId="{00000000-0000-0000-0000-000000000000}"/>
          </ac:spMkLst>
        </pc:spChg>
      </pc:sldChg>
      <pc:sldChg chg="modSp mod">
        <pc:chgData name="Chris Droussiotis" userId="66921b89f68d3868" providerId="LiveId" clId="{742C4255-24AE-4704-BEF6-82B7CCA5A456}" dt="2024-02-20T04:15:47.255" v="9" actId="27636"/>
        <pc:sldMkLst>
          <pc:docMk/>
          <pc:sldMk cId="908322961" sldId="418"/>
        </pc:sldMkLst>
        <pc:spChg chg="mod">
          <ac:chgData name="Chris Droussiotis" userId="66921b89f68d3868" providerId="LiveId" clId="{742C4255-24AE-4704-BEF6-82B7CCA5A456}" dt="2024-02-20T04:15:47.066" v="0"/>
          <ac:spMkLst>
            <pc:docMk/>
            <pc:sldMk cId="908322961" sldId="418"/>
            <ac:spMk id="2" creationId="{00000000-0000-0000-0000-000000000000}"/>
          </ac:spMkLst>
        </pc:spChg>
        <pc:spChg chg="mod">
          <ac:chgData name="Chris Droussiotis" userId="66921b89f68d3868" providerId="LiveId" clId="{742C4255-24AE-4704-BEF6-82B7CCA5A456}" dt="2024-02-20T04:15:47.255" v="9" actId="27636"/>
          <ac:spMkLst>
            <pc:docMk/>
            <pc:sldMk cId="908322961" sldId="418"/>
            <ac:spMk id="3" creationId="{00000000-0000-0000-0000-000000000000}"/>
          </ac:spMkLst>
        </pc:spChg>
      </pc:sldChg>
      <pc:sldChg chg="modSp">
        <pc:chgData name="Chris Droussiotis" userId="66921b89f68d3868" providerId="LiveId" clId="{742C4255-24AE-4704-BEF6-82B7CCA5A456}" dt="2024-02-20T04:15:47.066" v="0"/>
        <pc:sldMkLst>
          <pc:docMk/>
          <pc:sldMk cId="3933169176" sldId="419"/>
        </pc:sldMkLst>
        <pc:spChg chg="mod">
          <ac:chgData name="Chris Droussiotis" userId="66921b89f68d3868" providerId="LiveId" clId="{742C4255-24AE-4704-BEF6-82B7CCA5A456}" dt="2024-02-20T04:15:47.066" v="0"/>
          <ac:spMkLst>
            <pc:docMk/>
            <pc:sldMk cId="3933169176" sldId="419"/>
            <ac:spMk id="2" creationId="{00000000-0000-0000-0000-000000000000}"/>
          </ac:spMkLst>
        </pc:spChg>
        <pc:spChg chg="mod">
          <ac:chgData name="Chris Droussiotis" userId="66921b89f68d3868" providerId="LiveId" clId="{742C4255-24AE-4704-BEF6-82B7CCA5A456}" dt="2024-02-20T04:15:47.066" v="0"/>
          <ac:spMkLst>
            <pc:docMk/>
            <pc:sldMk cId="3933169176" sldId="419"/>
            <ac:spMk id="3" creationId="{00000000-0000-0000-0000-000000000000}"/>
          </ac:spMkLst>
        </pc:spChg>
      </pc:sldChg>
      <pc:sldChg chg="modSp">
        <pc:chgData name="Chris Droussiotis" userId="66921b89f68d3868" providerId="LiveId" clId="{742C4255-24AE-4704-BEF6-82B7CCA5A456}" dt="2024-02-20T04:15:47.066" v="0"/>
        <pc:sldMkLst>
          <pc:docMk/>
          <pc:sldMk cId="1401605820" sldId="420"/>
        </pc:sldMkLst>
        <pc:spChg chg="mod">
          <ac:chgData name="Chris Droussiotis" userId="66921b89f68d3868" providerId="LiveId" clId="{742C4255-24AE-4704-BEF6-82B7CCA5A456}" dt="2024-02-20T04:15:47.066" v="0"/>
          <ac:spMkLst>
            <pc:docMk/>
            <pc:sldMk cId="1401605820" sldId="420"/>
            <ac:spMk id="2" creationId="{00000000-0000-0000-0000-000000000000}"/>
          </ac:spMkLst>
        </pc:spChg>
        <pc:spChg chg="mod">
          <ac:chgData name="Chris Droussiotis" userId="66921b89f68d3868" providerId="LiveId" clId="{742C4255-24AE-4704-BEF6-82B7CCA5A456}" dt="2024-02-20T04:15:47.066" v="0"/>
          <ac:spMkLst>
            <pc:docMk/>
            <pc:sldMk cId="1401605820" sldId="420"/>
            <ac:spMk id="3" creationId="{00000000-0000-0000-0000-000000000000}"/>
          </ac:spMkLst>
        </pc:spChg>
      </pc:sldChg>
      <pc:sldChg chg="modSp">
        <pc:chgData name="Chris Droussiotis" userId="66921b89f68d3868" providerId="LiveId" clId="{742C4255-24AE-4704-BEF6-82B7CCA5A456}" dt="2024-02-20T04:15:47.066" v="0"/>
        <pc:sldMkLst>
          <pc:docMk/>
          <pc:sldMk cId="2749123551" sldId="421"/>
        </pc:sldMkLst>
        <pc:spChg chg="mod">
          <ac:chgData name="Chris Droussiotis" userId="66921b89f68d3868" providerId="LiveId" clId="{742C4255-24AE-4704-BEF6-82B7CCA5A456}" dt="2024-02-20T04:15:47.066" v="0"/>
          <ac:spMkLst>
            <pc:docMk/>
            <pc:sldMk cId="2749123551" sldId="421"/>
            <ac:spMk id="2" creationId="{00000000-0000-0000-0000-000000000000}"/>
          </ac:spMkLst>
        </pc:spChg>
        <pc:spChg chg="mod">
          <ac:chgData name="Chris Droussiotis" userId="66921b89f68d3868" providerId="LiveId" clId="{742C4255-24AE-4704-BEF6-82B7CCA5A456}" dt="2024-02-20T04:15:47.066" v="0"/>
          <ac:spMkLst>
            <pc:docMk/>
            <pc:sldMk cId="2749123551" sldId="421"/>
            <ac:spMk id="3" creationId="{00000000-0000-0000-0000-000000000000}"/>
          </ac:spMkLst>
        </pc:spChg>
      </pc:sldChg>
      <pc:sldChg chg="modSp">
        <pc:chgData name="Chris Droussiotis" userId="66921b89f68d3868" providerId="LiveId" clId="{742C4255-24AE-4704-BEF6-82B7CCA5A456}" dt="2024-02-20T04:15:47.066" v="0"/>
        <pc:sldMkLst>
          <pc:docMk/>
          <pc:sldMk cId="2489936687" sldId="422"/>
        </pc:sldMkLst>
        <pc:spChg chg="mod">
          <ac:chgData name="Chris Droussiotis" userId="66921b89f68d3868" providerId="LiveId" clId="{742C4255-24AE-4704-BEF6-82B7CCA5A456}" dt="2024-02-20T04:15:47.066" v="0"/>
          <ac:spMkLst>
            <pc:docMk/>
            <pc:sldMk cId="2489936687" sldId="422"/>
            <ac:spMk id="2" creationId="{00000000-0000-0000-0000-000000000000}"/>
          </ac:spMkLst>
        </pc:spChg>
      </pc:sldChg>
      <pc:sldChg chg="modSp mod">
        <pc:chgData name="Chris Droussiotis" userId="66921b89f68d3868" providerId="LiveId" clId="{742C4255-24AE-4704-BEF6-82B7CCA5A456}" dt="2024-02-20T04:15:47.270" v="11" actId="27636"/>
        <pc:sldMkLst>
          <pc:docMk/>
          <pc:sldMk cId="1037868149" sldId="424"/>
        </pc:sldMkLst>
        <pc:spChg chg="mod">
          <ac:chgData name="Chris Droussiotis" userId="66921b89f68d3868" providerId="LiveId" clId="{742C4255-24AE-4704-BEF6-82B7CCA5A456}" dt="2024-02-20T04:15:47.066" v="0"/>
          <ac:spMkLst>
            <pc:docMk/>
            <pc:sldMk cId="1037868149" sldId="424"/>
            <ac:spMk id="2" creationId="{00000000-0000-0000-0000-000000000000}"/>
          </ac:spMkLst>
        </pc:spChg>
        <pc:spChg chg="mod">
          <ac:chgData name="Chris Droussiotis" userId="66921b89f68d3868" providerId="LiveId" clId="{742C4255-24AE-4704-BEF6-82B7CCA5A456}" dt="2024-02-20T04:15:47.270" v="11" actId="27636"/>
          <ac:spMkLst>
            <pc:docMk/>
            <pc:sldMk cId="1037868149" sldId="424"/>
            <ac:spMk id="3" creationId="{00000000-0000-0000-0000-000000000000}"/>
          </ac:spMkLst>
        </pc:spChg>
      </pc:sldChg>
      <pc:sldChg chg="modSp">
        <pc:chgData name="Chris Droussiotis" userId="66921b89f68d3868" providerId="LiveId" clId="{742C4255-24AE-4704-BEF6-82B7CCA5A456}" dt="2024-02-20T04:15:47.066" v="0"/>
        <pc:sldMkLst>
          <pc:docMk/>
          <pc:sldMk cId="3675699858" sldId="430"/>
        </pc:sldMkLst>
        <pc:spChg chg="mod">
          <ac:chgData name="Chris Droussiotis" userId="66921b89f68d3868" providerId="LiveId" clId="{742C4255-24AE-4704-BEF6-82B7CCA5A456}" dt="2024-02-20T04:15:47.066" v="0"/>
          <ac:spMkLst>
            <pc:docMk/>
            <pc:sldMk cId="3675699858" sldId="430"/>
            <ac:spMk id="2" creationId="{00000000-0000-0000-0000-000000000000}"/>
          </ac:spMkLst>
        </pc:spChg>
        <pc:spChg chg="mod">
          <ac:chgData name="Chris Droussiotis" userId="66921b89f68d3868" providerId="LiveId" clId="{742C4255-24AE-4704-BEF6-82B7CCA5A456}" dt="2024-02-20T04:15:47.066" v="0"/>
          <ac:spMkLst>
            <pc:docMk/>
            <pc:sldMk cId="3675699858" sldId="430"/>
            <ac:spMk id="3" creationId="{00000000-0000-0000-0000-000000000000}"/>
          </ac:spMkLst>
        </pc:spChg>
      </pc:sldChg>
      <pc:sldChg chg="modSp">
        <pc:chgData name="Chris Droussiotis" userId="66921b89f68d3868" providerId="LiveId" clId="{742C4255-24AE-4704-BEF6-82B7CCA5A456}" dt="2024-02-20T04:15:47.066" v="0"/>
        <pc:sldMkLst>
          <pc:docMk/>
          <pc:sldMk cId="1515618888" sldId="431"/>
        </pc:sldMkLst>
        <pc:spChg chg="mod">
          <ac:chgData name="Chris Droussiotis" userId="66921b89f68d3868" providerId="LiveId" clId="{742C4255-24AE-4704-BEF6-82B7CCA5A456}" dt="2024-02-20T04:15:47.066" v="0"/>
          <ac:spMkLst>
            <pc:docMk/>
            <pc:sldMk cId="1515618888" sldId="431"/>
            <ac:spMk id="2" creationId="{00000000-0000-0000-0000-000000000000}"/>
          </ac:spMkLst>
        </pc:spChg>
        <pc:spChg chg="mod">
          <ac:chgData name="Chris Droussiotis" userId="66921b89f68d3868" providerId="LiveId" clId="{742C4255-24AE-4704-BEF6-82B7CCA5A456}" dt="2024-02-20T04:15:47.066" v="0"/>
          <ac:spMkLst>
            <pc:docMk/>
            <pc:sldMk cId="1515618888" sldId="431"/>
            <ac:spMk id="3" creationId="{00000000-0000-0000-0000-000000000000}"/>
          </ac:spMkLst>
        </pc:spChg>
      </pc:sldChg>
      <pc:sldChg chg="modSp">
        <pc:chgData name="Chris Droussiotis" userId="66921b89f68d3868" providerId="LiveId" clId="{742C4255-24AE-4704-BEF6-82B7CCA5A456}" dt="2024-02-20T04:15:47.066" v="0"/>
        <pc:sldMkLst>
          <pc:docMk/>
          <pc:sldMk cId="1997651775" sldId="432"/>
        </pc:sldMkLst>
        <pc:spChg chg="mod">
          <ac:chgData name="Chris Droussiotis" userId="66921b89f68d3868" providerId="LiveId" clId="{742C4255-24AE-4704-BEF6-82B7CCA5A456}" dt="2024-02-20T04:15:47.066" v="0"/>
          <ac:spMkLst>
            <pc:docMk/>
            <pc:sldMk cId="1997651775" sldId="432"/>
            <ac:spMk id="2" creationId="{00000000-0000-0000-0000-000000000000}"/>
          </ac:spMkLst>
        </pc:spChg>
        <pc:spChg chg="mod">
          <ac:chgData name="Chris Droussiotis" userId="66921b89f68d3868" providerId="LiveId" clId="{742C4255-24AE-4704-BEF6-82B7CCA5A456}" dt="2024-02-20T04:15:47.066" v="0"/>
          <ac:spMkLst>
            <pc:docMk/>
            <pc:sldMk cId="1997651775" sldId="432"/>
            <ac:spMk id="3" creationId="{00000000-0000-0000-0000-000000000000}"/>
          </ac:spMkLst>
        </pc:spChg>
      </pc:sldChg>
      <pc:sldChg chg="modSp mod">
        <pc:chgData name="Chris Droussiotis" userId="66921b89f68d3868" providerId="LiveId" clId="{742C4255-24AE-4704-BEF6-82B7CCA5A456}" dt="2024-02-20T04:15:47.286" v="13" actId="27636"/>
        <pc:sldMkLst>
          <pc:docMk/>
          <pc:sldMk cId="703284341" sldId="437"/>
        </pc:sldMkLst>
        <pc:spChg chg="mod">
          <ac:chgData name="Chris Droussiotis" userId="66921b89f68d3868" providerId="LiveId" clId="{742C4255-24AE-4704-BEF6-82B7CCA5A456}" dt="2024-02-20T04:15:47.066" v="0"/>
          <ac:spMkLst>
            <pc:docMk/>
            <pc:sldMk cId="703284341" sldId="437"/>
            <ac:spMk id="2" creationId="{00000000-0000-0000-0000-000000000000}"/>
          </ac:spMkLst>
        </pc:spChg>
        <pc:spChg chg="mod">
          <ac:chgData name="Chris Droussiotis" userId="66921b89f68d3868" providerId="LiveId" clId="{742C4255-24AE-4704-BEF6-82B7CCA5A456}" dt="2024-02-20T04:15:47.286" v="13" actId="27636"/>
          <ac:spMkLst>
            <pc:docMk/>
            <pc:sldMk cId="703284341" sldId="437"/>
            <ac:spMk id="3" creationId="{00000000-0000-0000-0000-000000000000}"/>
          </ac:spMkLst>
        </pc:spChg>
      </pc:sldChg>
      <pc:sldChg chg="modSp">
        <pc:chgData name="Chris Droussiotis" userId="66921b89f68d3868" providerId="LiveId" clId="{742C4255-24AE-4704-BEF6-82B7CCA5A456}" dt="2024-02-20T04:15:47.066" v="0"/>
        <pc:sldMkLst>
          <pc:docMk/>
          <pc:sldMk cId="894195252" sldId="439"/>
        </pc:sldMkLst>
        <pc:spChg chg="mod">
          <ac:chgData name="Chris Droussiotis" userId="66921b89f68d3868" providerId="LiveId" clId="{742C4255-24AE-4704-BEF6-82B7CCA5A456}" dt="2024-02-20T04:15:47.066" v="0"/>
          <ac:spMkLst>
            <pc:docMk/>
            <pc:sldMk cId="894195252" sldId="439"/>
            <ac:spMk id="2" creationId="{00000000-0000-0000-0000-000000000000}"/>
          </ac:spMkLst>
        </pc:spChg>
        <pc:spChg chg="mod">
          <ac:chgData name="Chris Droussiotis" userId="66921b89f68d3868" providerId="LiveId" clId="{742C4255-24AE-4704-BEF6-82B7CCA5A456}" dt="2024-02-20T04:15:47.066" v="0"/>
          <ac:spMkLst>
            <pc:docMk/>
            <pc:sldMk cId="894195252" sldId="439"/>
            <ac:spMk id="3" creationId="{00000000-0000-0000-0000-000000000000}"/>
          </ac:spMkLst>
        </pc:spChg>
      </pc:sldChg>
      <pc:sldChg chg="modSp mod">
        <pc:chgData name="Chris Droussiotis" userId="66921b89f68d3868" providerId="LiveId" clId="{742C4255-24AE-4704-BEF6-82B7CCA5A456}" dt="2024-02-20T04:15:47.293" v="14" actId="27636"/>
        <pc:sldMkLst>
          <pc:docMk/>
          <pc:sldMk cId="4292381919" sldId="440"/>
        </pc:sldMkLst>
        <pc:spChg chg="mod">
          <ac:chgData name="Chris Droussiotis" userId="66921b89f68d3868" providerId="LiveId" clId="{742C4255-24AE-4704-BEF6-82B7CCA5A456}" dt="2024-02-20T04:15:47.066" v="0"/>
          <ac:spMkLst>
            <pc:docMk/>
            <pc:sldMk cId="4292381919" sldId="440"/>
            <ac:spMk id="2" creationId="{00000000-0000-0000-0000-000000000000}"/>
          </ac:spMkLst>
        </pc:spChg>
        <pc:spChg chg="mod">
          <ac:chgData name="Chris Droussiotis" userId="66921b89f68d3868" providerId="LiveId" clId="{742C4255-24AE-4704-BEF6-82B7CCA5A456}" dt="2024-02-20T04:15:47.293" v="14" actId="27636"/>
          <ac:spMkLst>
            <pc:docMk/>
            <pc:sldMk cId="4292381919" sldId="440"/>
            <ac:spMk id="3" creationId="{00000000-0000-0000-0000-000000000000}"/>
          </ac:spMkLst>
        </pc:spChg>
      </pc:sldChg>
      <pc:sldChg chg="modSp">
        <pc:chgData name="Chris Droussiotis" userId="66921b89f68d3868" providerId="LiveId" clId="{742C4255-24AE-4704-BEF6-82B7CCA5A456}" dt="2024-02-20T04:15:47.066" v="0"/>
        <pc:sldMkLst>
          <pc:docMk/>
          <pc:sldMk cId="4107300493" sldId="441"/>
        </pc:sldMkLst>
        <pc:spChg chg="mod">
          <ac:chgData name="Chris Droussiotis" userId="66921b89f68d3868" providerId="LiveId" clId="{742C4255-24AE-4704-BEF6-82B7CCA5A456}" dt="2024-02-20T04:15:47.066" v="0"/>
          <ac:spMkLst>
            <pc:docMk/>
            <pc:sldMk cId="4107300493" sldId="441"/>
            <ac:spMk id="2" creationId="{00000000-0000-0000-0000-000000000000}"/>
          </ac:spMkLst>
        </pc:spChg>
        <pc:spChg chg="mod">
          <ac:chgData name="Chris Droussiotis" userId="66921b89f68d3868" providerId="LiveId" clId="{742C4255-24AE-4704-BEF6-82B7CCA5A456}" dt="2024-02-20T04:15:47.066" v="0"/>
          <ac:spMkLst>
            <pc:docMk/>
            <pc:sldMk cId="4107300493" sldId="441"/>
            <ac:spMk id="3" creationId="{00000000-0000-0000-0000-000000000000}"/>
          </ac:spMkLst>
        </pc:spChg>
      </pc:sldChg>
      <pc:sldChg chg="modSp">
        <pc:chgData name="Chris Droussiotis" userId="66921b89f68d3868" providerId="LiveId" clId="{742C4255-24AE-4704-BEF6-82B7CCA5A456}" dt="2024-02-20T04:15:47.066" v="0"/>
        <pc:sldMkLst>
          <pc:docMk/>
          <pc:sldMk cId="625843056" sldId="443"/>
        </pc:sldMkLst>
        <pc:spChg chg="mod">
          <ac:chgData name="Chris Droussiotis" userId="66921b89f68d3868" providerId="LiveId" clId="{742C4255-24AE-4704-BEF6-82B7CCA5A456}" dt="2024-02-20T04:15:47.066" v="0"/>
          <ac:spMkLst>
            <pc:docMk/>
            <pc:sldMk cId="625843056" sldId="443"/>
            <ac:spMk id="2" creationId="{00000000-0000-0000-0000-000000000000}"/>
          </ac:spMkLst>
        </pc:spChg>
        <pc:spChg chg="mod">
          <ac:chgData name="Chris Droussiotis" userId="66921b89f68d3868" providerId="LiveId" clId="{742C4255-24AE-4704-BEF6-82B7CCA5A456}" dt="2024-02-20T04:15:47.066" v="0"/>
          <ac:spMkLst>
            <pc:docMk/>
            <pc:sldMk cId="625843056" sldId="443"/>
            <ac:spMk id="3" creationId="{00000000-0000-0000-0000-000000000000}"/>
          </ac:spMkLst>
        </pc:spChg>
      </pc:sldChg>
      <pc:sldChg chg="modSp mod">
        <pc:chgData name="Chris Droussiotis" userId="66921b89f68d3868" providerId="LiveId" clId="{742C4255-24AE-4704-BEF6-82B7CCA5A456}" dt="2024-02-20T04:15:47.270" v="12" actId="27636"/>
        <pc:sldMkLst>
          <pc:docMk/>
          <pc:sldMk cId="697109544" sldId="444"/>
        </pc:sldMkLst>
        <pc:spChg chg="mod">
          <ac:chgData name="Chris Droussiotis" userId="66921b89f68d3868" providerId="LiveId" clId="{742C4255-24AE-4704-BEF6-82B7CCA5A456}" dt="2024-02-20T04:15:47.066" v="0"/>
          <ac:spMkLst>
            <pc:docMk/>
            <pc:sldMk cId="697109544" sldId="444"/>
            <ac:spMk id="2" creationId="{00000000-0000-0000-0000-000000000000}"/>
          </ac:spMkLst>
        </pc:spChg>
        <pc:spChg chg="mod">
          <ac:chgData name="Chris Droussiotis" userId="66921b89f68d3868" providerId="LiveId" clId="{742C4255-24AE-4704-BEF6-82B7CCA5A456}" dt="2024-02-20T04:15:47.270" v="12" actId="27636"/>
          <ac:spMkLst>
            <pc:docMk/>
            <pc:sldMk cId="697109544" sldId="444"/>
            <ac:spMk id="3" creationId="{00000000-0000-0000-0000-000000000000}"/>
          </ac:spMkLst>
        </pc:spChg>
      </pc:sldChg>
      <pc:sldChg chg="modSp mod">
        <pc:chgData name="Chris Droussiotis" userId="66921b89f68d3868" providerId="LiveId" clId="{742C4255-24AE-4704-BEF6-82B7CCA5A456}" dt="2024-02-20T04:15:47.270" v="10" actId="27636"/>
        <pc:sldMkLst>
          <pc:docMk/>
          <pc:sldMk cId="856278164" sldId="445"/>
        </pc:sldMkLst>
        <pc:spChg chg="mod">
          <ac:chgData name="Chris Droussiotis" userId="66921b89f68d3868" providerId="LiveId" clId="{742C4255-24AE-4704-BEF6-82B7CCA5A456}" dt="2024-02-20T04:15:47.066" v="0"/>
          <ac:spMkLst>
            <pc:docMk/>
            <pc:sldMk cId="856278164" sldId="445"/>
            <ac:spMk id="2" creationId="{00000000-0000-0000-0000-000000000000}"/>
          </ac:spMkLst>
        </pc:spChg>
        <pc:spChg chg="mod">
          <ac:chgData name="Chris Droussiotis" userId="66921b89f68d3868" providerId="LiveId" clId="{742C4255-24AE-4704-BEF6-82B7CCA5A456}" dt="2024-02-20T04:15:47.270" v="10" actId="27636"/>
          <ac:spMkLst>
            <pc:docMk/>
            <pc:sldMk cId="856278164" sldId="445"/>
            <ac:spMk id="3" creationId="{00000000-0000-0000-0000-000000000000}"/>
          </ac:spMkLst>
        </pc:spChg>
      </pc:sldChg>
      <pc:sldChg chg="modSp">
        <pc:chgData name="Chris Droussiotis" userId="66921b89f68d3868" providerId="LiveId" clId="{742C4255-24AE-4704-BEF6-82B7CCA5A456}" dt="2024-02-20T04:15:47.066" v="0"/>
        <pc:sldMkLst>
          <pc:docMk/>
          <pc:sldMk cId="110463754" sldId="446"/>
        </pc:sldMkLst>
        <pc:spChg chg="mod">
          <ac:chgData name="Chris Droussiotis" userId="66921b89f68d3868" providerId="LiveId" clId="{742C4255-24AE-4704-BEF6-82B7CCA5A456}" dt="2024-02-20T04:15:47.066" v="0"/>
          <ac:spMkLst>
            <pc:docMk/>
            <pc:sldMk cId="110463754" sldId="44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1AF78C7-8B9C-4370-9ED5-B6BE9FC55046}" type="datetimeFigureOut">
              <a:rPr lang="en-US" smtClean="0"/>
              <a:t>2/19/2024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EED44FB-584A-4032-AB33-406B81AEFE07}" type="slidenum">
              <a:rPr lang="en-US" smtClean="0"/>
              <a:t>‹#›</a:t>
            </a:fld>
            <a:endParaRPr lang="en-US"/>
          </a:p>
        </p:txBody>
      </p:sp>
    </p:spTree>
    <p:extLst>
      <p:ext uri="{BB962C8B-B14F-4D97-AF65-F5344CB8AC3E}">
        <p14:creationId xmlns:p14="http://schemas.microsoft.com/office/powerpoint/2010/main" val="96995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41C1B3E-C446-4722-BF46-1C7D5B1BE9D7}" type="datetimeFigureOut">
              <a:rPr lang="en-US" smtClean="0"/>
              <a:t>2/19/2024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C16DF91-7C30-4DEB-B239-31D713664730}" type="slidenum">
              <a:rPr lang="en-US" smtClean="0"/>
              <a:t>‹#›</a:t>
            </a:fld>
            <a:endParaRPr lang="en-US"/>
          </a:p>
        </p:txBody>
      </p:sp>
    </p:spTree>
    <p:extLst>
      <p:ext uri="{BB962C8B-B14F-4D97-AF65-F5344CB8AC3E}">
        <p14:creationId xmlns:p14="http://schemas.microsoft.com/office/powerpoint/2010/main" val="19703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a:t>
            </a:fld>
            <a:endParaRPr lang="en-US"/>
          </a:p>
        </p:txBody>
      </p:sp>
    </p:spTree>
    <p:extLst>
      <p:ext uri="{BB962C8B-B14F-4D97-AF65-F5344CB8AC3E}">
        <p14:creationId xmlns:p14="http://schemas.microsoft.com/office/powerpoint/2010/main" val="92322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40</a:t>
            </a:fld>
            <a:endParaRPr lang="en-US"/>
          </a:p>
        </p:txBody>
      </p:sp>
    </p:spTree>
    <p:extLst>
      <p:ext uri="{BB962C8B-B14F-4D97-AF65-F5344CB8AC3E}">
        <p14:creationId xmlns:p14="http://schemas.microsoft.com/office/powerpoint/2010/main" val="221186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41</a:t>
            </a:fld>
            <a:endParaRPr lang="en-US"/>
          </a:p>
        </p:txBody>
      </p:sp>
    </p:spTree>
    <p:extLst>
      <p:ext uri="{BB962C8B-B14F-4D97-AF65-F5344CB8AC3E}">
        <p14:creationId xmlns:p14="http://schemas.microsoft.com/office/powerpoint/2010/main" val="209815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5</a:t>
            </a:fld>
            <a:endParaRPr lang="en-US"/>
          </a:p>
        </p:txBody>
      </p:sp>
    </p:spTree>
    <p:extLst>
      <p:ext uri="{BB962C8B-B14F-4D97-AF65-F5344CB8AC3E}">
        <p14:creationId xmlns:p14="http://schemas.microsoft.com/office/powerpoint/2010/main" val="150233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6DF91-7C30-4DEB-B239-31D713664730}" type="slidenum">
              <a:rPr lang="en-US" smtClean="0"/>
              <a:t>6</a:t>
            </a:fld>
            <a:endParaRPr lang="en-US"/>
          </a:p>
        </p:txBody>
      </p:sp>
    </p:spTree>
    <p:extLst>
      <p:ext uri="{BB962C8B-B14F-4D97-AF65-F5344CB8AC3E}">
        <p14:creationId xmlns:p14="http://schemas.microsoft.com/office/powerpoint/2010/main" val="71219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9</a:t>
            </a:fld>
            <a:endParaRPr lang="en-US"/>
          </a:p>
        </p:txBody>
      </p:sp>
    </p:spTree>
    <p:extLst>
      <p:ext uri="{BB962C8B-B14F-4D97-AF65-F5344CB8AC3E}">
        <p14:creationId xmlns:p14="http://schemas.microsoft.com/office/powerpoint/2010/main" val="283587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13</a:t>
            </a:fld>
            <a:endParaRPr lang="en-US"/>
          </a:p>
        </p:txBody>
      </p:sp>
    </p:spTree>
    <p:extLst>
      <p:ext uri="{BB962C8B-B14F-4D97-AF65-F5344CB8AC3E}">
        <p14:creationId xmlns:p14="http://schemas.microsoft.com/office/powerpoint/2010/main" val="34097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17</a:t>
            </a:fld>
            <a:endParaRPr lang="en-US"/>
          </a:p>
        </p:txBody>
      </p:sp>
    </p:spTree>
    <p:extLst>
      <p:ext uri="{BB962C8B-B14F-4D97-AF65-F5344CB8AC3E}">
        <p14:creationId xmlns:p14="http://schemas.microsoft.com/office/powerpoint/2010/main" val="186799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18</a:t>
            </a:fld>
            <a:endParaRPr lang="en-US"/>
          </a:p>
        </p:txBody>
      </p:sp>
    </p:spTree>
    <p:extLst>
      <p:ext uri="{BB962C8B-B14F-4D97-AF65-F5344CB8AC3E}">
        <p14:creationId xmlns:p14="http://schemas.microsoft.com/office/powerpoint/2010/main" val="395900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19</a:t>
            </a:fld>
            <a:endParaRPr lang="en-US"/>
          </a:p>
        </p:txBody>
      </p:sp>
    </p:spTree>
    <p:extLst>
      <p:ext uri="{BB962C8B-B14F-4D97-AF65-F5344CB8AC3E}">
        <p14:creationId xmlns:p14="http://schemas.microsoft.com/office/powerpoint/2010/main" val="135613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DF91-7C30-4DEB-B239-31D713664730}" type="slidenum">
              <a:rPr lang="en-US" smtClean="0"/>
              <a:t>37</a:t>
            </a:fld>
            <a:endParaRPr lang="en-US"/>
          </a:p>
        </p:txBody>
      </p:sp>
    </p:spTree>
    <p:extLst>
      <p:ext uri="{BB962C8B-B14F-4D97-AF65-F5344CB8AC3E}">
        <p14:creationId xmlns:p14="http://schemas.microsoft.com/office/powerpoint/2010/main" val="186441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58700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134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79859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52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176786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63152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42859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490040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49150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62038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62520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7D4B8-2C38-45CF-A7C7-A19DBDE3D92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79972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7D4B8-2C38-45CF-A7C7-A19DBDE3D920}"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81754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63172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39331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E67D4B8-2C38-45CF-A7C7-A19DBDE3D920}" type="datetimeFigureOut">
              <a:rPr lang="en-US" smtClean="0"/>
              <a:t>2/19/2024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31779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30526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67D4B8-2C38-45CF-A7C7-A19DBDE3D920}" type="datetimeFigureOut">
              <a:rPr lang="en-US" smtClean="0"/>
              <a:t>2/19/2024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B3078B-468E-486D-B22C-9A1F1C32CFCF}" type="slidenum">
              <a:rPr lang="en-US" smtClean="0"/>
              <a:t>‹#›</a:t>
            </a:fld>
            <a:endParaRPr lang="en-US"/>
          </a:p>
        </p:txBody>
      </p:sp>
    </p:spTree>
    <p:extLst>
      <p:ext uri="{BB962C8B-B14F-4D97-AF65-F5344CB8AC3E}">
        <p14:creationId xmlns:p14="http://schemas.microsoft.com/office/powerpoint/2010/main" val="12429799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ed.stlouisfed.org/series/GS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fred.stlouisfed.org/series/BAA" TargetMode="External"/><Relationship Id="rId4" Type="http://schemas.openxmlformats.org/officeDocument/2006/relationships/hyperlink" Target="https://fred.stlouisfed.org/series/AA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4984"/>
          </a:xfrm>
        </p:spPr>
        <p:txBody>
          <a:bodyPr>
            <a:normAutofit fontScale="90000"/>
          </a:bodyPr>
          <a:lstStyle/>
          <a:p>
            <a:r>
              <a:rPr lang="en-US" altLang="en-US" sz="3000" b="1" dirty="0"/>
              <a:t>Topic 5: The Risk and Term Structure of Interest Rate</a:t>
            </a:r>
            <a:br>
              <a:rPr lang="en-US" alt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5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173669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The Global Financial Crisis and the Baa-Treasury Spread</a:t>
            </a:r>
            <a:endParaRPr lang="en-US" dirty="0"/>
          </a:p>
        </p:txBody>
      </p:sp>
      <p:sp>
        <p:nvSpPr>
          <p:cNvPr id="3" name="Content Placeholder 2"/>
          <p:cNvSpPr>
            <a:spLocks noGrp="1"/>
          </p:cNvSpPr>
          <p:nvPr>
            <p:ph idx="1"/>
          </p:nvPr>
        </p:nvSpPr>
        <p:spPr/>
        <p:txBody>
          <a:bodyPr/>
          <a:lstStyle/>
          <a:p>
            <a:pPr>
              <a:spcBef>
                <a:spcPts val="1200"/>
              </a:spcBef>
            </a:pPr>
            <a:r>
              <a:rPr lang="en-US" altLang="en-US" sz="2400" dirty="0"/>
              <a:t>Starting in 2007, the subprime mortgage market collapsed, leading to large losses for financial institutions.</a:t>
            </a:r>
          </a:p>
          <a:p>
            <a:pPr>
              <a:spcBef>
                <a:spcPts val="1200"/>
              </a:spcBef>
            </a:pPr>
            <a:r>
              <a:rPr lang="en-US" altLang="en-US" sz="2400" dirty="0"/>
              <a:t>Because of the questions raised about the quality of Baa bonds, the demand for lower-credit bonds fell, and a </a:t>
            </a:r>
            <a:r>
              <a:rPr lang="ja-JP" altLang="en-US" sz="2400" dirty="0"/>
              <a:t>“</a:t>
            </a:r>
            <a:r>
              <a:rPr lang="en-US" altLang="ja-JP" sz="2400" dirty="0"/>
              <a:t>flight- to-quality</a:t>
            </a:r>
            <a:r>
              <a:rPr lang="ja-JP" altLang="en-US" sz="2400" dirty="0"/>
              <a:t>”</a:t>
            </a:r>
            <a:r>
              <a:rPr lang="en-US" altLang="ja-JP" sz="2400" dirty="0"/>
              <a:t> followed (demand for T-securities increased.</a:t>
            </a:r>
          </a:p>
          <a:p>
            <a:pPr>
              <a:spcBef>
                <a:spcPts val="1200"/>
              </a:spcBef>
            </a:pPr>
            <a:r>
              <a:rPr lang="en-US" altLang="en-US" sz="2400" dirty="0"/>
              <a:t>Result: Baa-Treasury spread increased from 185 bps to 545 bps.</a:t>
            </a:r>
            <a:endParaRPr lang="en-US" sz="2400" dirty="0"/>
          </a:p>
        </p:txBody>
      </p:sp>
    </p:spTree>
    <p:extLst>
      <p:ext uri="{BB962C8B-B14F-4D97-AF65-F5344CB8AC3E}">
        <p14:creationId xmlns:p14="http://schemas.microsoft.com/office/powerpoint/2010/main" val="157485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Factor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Another attribute of a bond that influences its interest rate is its liquidity; a liquid asset is one that can be quickly and cheaply converted into cash if the need arises. The more liquid an asset is, the more desirable it is (higher demand), holding everything else constant.</a:t>
            </a:r>
          </a:p>
          <a:p>
            <a:r>
              <a:rPr lang="en-US" altLang="en-US" sz="2400" dirty="0">
                <a:ea typeface="ヒラギノ角ゴ Pro W3" charset="-128"/>
              </a:rPr>
              <a:t>The differences between interest rates on corporate bonds and Treasury bonds (that is, the risk premiums) reflect not only the corporate bond</a:t>
            </a:r>
            <a:r>
              <a:rPr lang="ja-JP" altLang="en-US" sz="2400" dirty="0"/>
              <a:t>’</a:t>
            </a:r>
            <a:r>
              <a:rPr lang="en-US" altLang="ja-JP" sz="2400" dirty="0">
                <a:ea typeface="ヒラギノ角ゴ Pro W3" charset="-128"/>
              </a:rPr>
              <a:t>s default risk but its liquidity too. This is why a risk premium is sometimes called a </a:t>
            </a:r>
            <a:r>
              <a:rPr lang="en-US" altLang="ja-JP" sz="2400" i="1" dirty="0">
                <a:ea typeface="ヒラギノ角ゴ Pro W3" charset="-128"/>
              </a:rPr>
              <a:t>risk and liquidity premium.</a:t>
            </a:r>
            <a:endParaRPr lang="en-US" sz="2400" dirty="0"/>
          </a:p>
          <a:p>
            <a:endParaRPr lang="en-US" sz="2400" dirty="0"/>
          </a:p>
        </p:txBody>
      </p:sp>
    </p:spTree>
    <p:extLst>
      <p:ext uri="{BB962C8B-B14F-4D97-AF65-F5344CB8AC3E}">
        <p14:creationId xmlns:p14="http://schemas.microsoft.com/office/powerpoint/2010/main" val="97476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Corporate Bond Becomes Less Liquid</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Corporate Bond Market</a:t>
            </a:r>
          </a:p>
          <a:p>
            <a:pPr marL="740664" lvl="1" indent="-402336">
              <a:spcBef>
                <a:spcPts val="0"/>
              </a:spcBef>
              <a:buNone/>
            </a:pPr>
            <a:r>
              <a:rPr lang="en-US" altLang="en-US" dirty="0">
                <a:ea typeface="ヒラギノ角ゴ Pro W3" charset="-128"/>
              </a:rPr>
              <a:t>1.</a:t>
            </a:r>
            <a:r>
              <a:rPr lang="en-US" altLang="en-US" i="1" dirty="0">
                <a:ea typeface="ヒラギノ角ゴ Pro W3" charset="-128"/>
              </a:rPr>
              <a:t>	</a:t>
            </a:r>
            <a:r>
              <a:rPr lang="en-US" altLang="en-US" dirty="0">
                <a:ea typeface="ヒラギノ角ゴ Pro W3" charset="-128"/>
              </a:rPr>
              <a:t>Liquidity of corporate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740664" lvl="1" indent="-402336">
              <a:spcBef>
                <a:spcPts val="0"/>
              </a:spcBef>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c</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p>
          <a:p>
            <a:r>
              <a:rPr lang="en-US" altLang="en-US" sz="2400" dirty="0">
                <a:ea typeface="ヒラギノ角ゴ Pro W3" charset="-128"/>
              </a:rPr>
              <a:t>Treasury Bond Market</a:t>
            </a:r>
          </a:p>
          <a:p>
            <a:pPr marL="740664" lvl="1" indent="-402336">
              <a:spcBef>
                <a:spcPts val="0"/>
              </a:spcBef>
              <a:buNone/>
            </a:pPr>
            <a:r>
              <a:rPr lang="en-US" altLang="en-US" dirty="0">
                <a:ea typeface="ヒラギノ角ゴ Pro W3" charset="-128"/>
              </a:rPr>
              <a:t>1.</a:t>
            </a:r>
            <a:r>
              <a:rPr lang="en-US" altLang="en-US" i="1" dirty="0">
                <a:ea typeface="ヒラギノ角ゴ Pro W3" charset="-128"/>
              </a:rPr>
              <a:t>	</a:t>
            </a:r>
            <a:r>
              <a:rPr lang="en-US" altLang="en-US" dirty="0">
                <a:ea typeface="ヒラギノ角ゴ Pro W3" charset="-128"/>
              </a:rPr>
              <a:t>Relatively more liquid Treasury bonds, </a:t>
            </a:r>
            <a:r>
              <a:rPr lang="en-US" altLang="en-US" i="1" dirty="0">
                <a:ea typeface="ヒラギノ角ゴ Pro W3" charset="-128"/>
              </a:rPr>
              <a:t>D</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a:t>
            </a:r>
          </a:p>
          <a:p>
            <a:pPr marL="740664" lvl="1" indent="-402336">
              <a:spcBef>
                <a:spcPts val="0"/>
              </a:spcBef>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a:t>
            </a:r>
          </a:p>
          <a:p>
            <a:r>
              <a:rPr lang="en-US" altLang="en-US" sz="2400" dirty="0">
                <a:ea typeface="ヒラギノ角ゴ Pro W3" charset="-128"/>
              </a:rPr>
              <a:t>Outcome</a:t>
            </a:r>
          </a:p>
          <a:p>
            <a:pPr lvl="1"/>
            <a:r>
              <a:rPr lang="en-US" altLang="en-US" dirty="0">
                <a:ea typeface="ヒラギノ角ゴ Pro W3" charset="-128"/>
              </a:rPr>
              <a:t>Risk premium, </a:t>
            </a:r>
            <a:r>
              <a:rPr lang="en-US" altLang="en-US" i="1" dirty="0" err="1">
                <a:ea typeface="ヒラギノ角ゴ Pro W3" charset="-128"/>
              </a:rPr>
              <a:t>i</a:t>
            </a:r>
            <a:r>
              <a:rPr lang="en-US" altLang="en-US" i="1" baseline="30000" dirty="0" err="1">
                <a:ea typeface="ヒラギノ角ゴ Pro W3" charset="-128"/>
              </a:rPr>
              <a:t>c</a:t>
            </a:r>
            <a:r>
              <a:rPr lang="en-US" altLang="en-US" i="1" dirty="0">
                <a:ea typeface="ヒラギノ角ゴ Pro W3" charset="-128"/>
              </a:rPr>
              <a:t> </a:t>
            </a:r>
            <a:r>
              <a:rPr lang="en-US" altLang="en-US" i="1" dirty="0">
                <a:ea typeface="Verdana"/>
                <a:cs typeface="Verdana"/>
              </a:rPr>
              <a:t>−</a:t>
            </a:r>
            <a:r>
              <a:rPr lang="en-US" altLang="en-US" i="1" dirty="0">
                <a:ea typeface="ヒラギノ角ゴ Pro W3" charset="-128"/>
              </a:rPr>
              <a:t> </a:t>
            </a:r>
            <a:r>
              <a:rPr lang="en-US" altLang="en-US" i="1" dirty="0" err="1">
                <a:ea typeface="ヒラギノ角ゴ Pro W3" charset="-128"/>
              </a:rPr>
              <a:t>i</a:t>
            </a:r>
            <a:r>
              <a:rPr lang="en-US" altLang="en-US" i="1" baseline="30000" dirty="0" err="1">
                <a:ea typeface="ヒラギノ角ゴ Pro W3" charset="-128"/>
              </a:rPr>
              <a:t>T</a:t>
            </a:r>
            <a:r>
              <a:rPr lang="en-US" altLang="en-US" dirty="0">
                <a:ea typeface="ヒラギノ角ゴ Pro W3" charset="-128"/>
              </a:rPr>
              <a:t>, rises</a:t>
            </a:r>
            <a:endParaRPr lang="en-US" dirty="0"/>
          </a:p>
          <a:p>
            <a:r>
              <a:rPr lang="en-US" altLang="en-US" sz="2400" dirty="0">
                <a:ea typeface="ヒラギノ角ゴ Pro W3" charset="-128"/>
              </a:rPr>
              <a:t>Risk premium reflects not only corporate bonds</a:t>
            </a:r>
            <a:r>
              <a:rPr lang="ja-JP" altLang="en-US" sz="2400" dirty="0"/>
              <a:t>’</a:t>
            </a:r>
            <a:r>
              <a:rPr lang="en-US" altLang="ja-JP" sz="2400" dirty="0">
                <a:ea typeface="ヒラギノ角ゴ Pro W3" charset="-128"/>
              </a:rPr>
              <a:t> default risk but also lower liquidity</a:t>
            </a:r>
            <a:endParaRPr lang="en-US" sz="2400" dirty="0"/>
          </a:p>
        </p:txBody>
      </p:sp>
    </p:spTree>
    <p:extLst>
      <p:ext uri="{BB962C8B-B14F-4D97-AF65-F5344CB8AC3E}">
        <p14:creationId xmlns:p14="http://schemas.microsoft.com/office/powerpoint/2010/main" val="278932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Income Taxes Factor </a:t>
            </a:r>
            <a:endParaRPr lang="en-US" dirty="0"/>
          </a:p>
        </p:txBody>
      </p:sp>
      <p:sp>
        <p:nvSpPr>
          <p:cNvPr id="3" name="Content Placeholder 2"/>
          <p:cNvSpPr>
            <a:spLocks noGrp="1"/>
          </p:cNvSpPr>
          <p:nvPr>
            <p:ph idx="1"/>
          </p:nvPr>
        </p:nvSpPr>
        <p:spPr>
          <a:xfrm>
            <a:off x="838200" y="1529542"/>
            <a:ext cx="10515600" cy="4647421"/>
          </a:xfrm>
        </p:spPr>
        <p:txBody>
          <a:bodyPr>
            <a:normAutofit lnSpcReduction="10000"/>
          </a:bodyPr>
          <a:lstStyle/>
          <a:p>
            <a:r>
              <a:rPr lang="en-US" altLang="en-US" sz="2400" dirty="0">
                <a:ea typeface="ヒラギノ角ゴ Pro W3" charset="-128"/>
              </a:rPr>
              <a:t>Municipal bonds tend to have a lower rate the Treasuries (figure 5.1). Why?</a:t>
            </a:r>
          </a:p>
          <a:p>
            <a:r>
              <a:rPr lang="en-US" altLang="en-US" sz="2400" dirty="0">
                <a:ea typeface="ヒラギノ角ゴ Pro W3" charset="-128"/>
              </a:rPr>
              <a:t>Interest payments on municipal bonds are exempt from federal income taxes, a factor that has the same effect on the demand for municipal bonds as an increase in their expected return.</a:t>
            </a:r>
          </a:p>
          <a:p>
            <a:r>
              <a:rPr lang="en-US" altLang="en-US" sz="2400" dirty="0">
                <a:ea typeface="ヒラギノ角ゴ Pro W3" charset="-128"/>
              </a:rPr>
              <a:t>Treasury bonds are exempt from state and local income taxes, while interest payments from corporate bonds are fully taxable.</a:t>
            </a:r>
          </a:p>
          <a:p>
            <a:r>
              <a:rPr lang="en-US" altLang="en-US" sz="2400" dirty="0">
                <a:ea typeface="ヒラギノ角ゴ Pro W3" charset="-128"/>
              </a:rPr>
              <a:t>For example, suppose you are in the 35% tax bracket. From a 10%-coupon Treasury bond, you only net $65 of the coupon payment because of taxes</a:t>
            </a:r>
          </a:p>
          <a:p>
            <a:r>
              <a:rPr lang="en-US" altLang="en-US" sz="2400" dirty="0">
                <a:ea typeface="ヒラギノ角ゴ Pro W3" charset="-128"/>
              </a:rPr>
              <a:t>However, from an 8%-coupon muni, you net the full $80. For the higher return, you are willing to hold a riskier muni (to a point).</a:t>
            </a:r>
            <a:endParaRPr lang="en-US" sz="2400" dirty="0"/>
          </a:p>
          <a:p>
            <a:endParaRPr lang="en-US" sz="2400" dirty="0"/>
          </a:p>
          <a:p>
            <a:endParaRPr lang="en-US" sz="2400" dirty="0"/>
          </a:p>
        </p:txBody>
      </p:sp>
    </p:spTree>
    <p:extLst>
      <p:ext uri="{BB962C8B-B14F-4D97-AF65-F5344CB8AC3E}">
        <p14:creationId xmlns:p14="http://schemas.microsoft.com/office/powerpoint/2010/main" val="297770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6"/>
            <a:ext cx="10515600" cy="383020"/>
          </a:xfrm>
        </p:spPr>
        <p:txBody>
          <a:bodyPr>
            <a:normAutofit fontScale="90000"/>
          </a:bodyPr>
          <a:lstStyle/>
          <a:p>
            <a:r>
              <a:rPr lang="en-US" altLang="en-US" sz="2400" dirty="0">
                <a:ea typeface="ヒラギノ角ゴ Pro W3" charset="-128"/>
              </a:rPr>
              <a:t>Figure 5.3 Interest Rates on Municipal and Treasury Bonds</a:t>
            </a:r>
            <a:endParaRPr lang="en-US" dirty="0"/>
          </a:p>
        </p:txBody>
      </p:sp>
      <p:pic>
        <p:nvPicPr>
          <p:cNvPr id="4" name="Picture 2" descr="The first graph shows market for municipal bonds. The vertical axis is labeled &quot;Price of Bonds, P&quot; and the horizontal axis is labeled &quot;Quantity of Municipal Bonds.&quot; A downward sloping line on the left shows D, m1 and a downward sloping line on the right shows D, m2. An upward sloping line shows S sup(m). This line intersects D, m1 at price of bond equals P, m1 and D, m2 at P, m2 which is greater than P, m1. The second graph shows market for treasury bonds. The vertical axis is labeled &quot;Price of Bonds, P&quot; and the horizontal axis is labeled &quot;Quantity of Treasury Bonds.&quot; A downward sloping line on the right shows D, T1 and a downward sloping line on the right shows D, T2. An upward sloping line shows S sup(T). This line intersects D, T1 at price of bond equals P, T1 and D, T2 at P, T2 which is greater than P, T1. The graphs show that:&#10;Step 1. Tax-free status shifts the demand for municipal bonds to the right . . .&#10;Step 2. and shifts the demand for Treasury bonds to the left . . .&#10;Step 3. with the result that municipal bonds end up with a higher price and a lower interest rate than on Treasury bonds."/>
          <p:cNvPicPr>
            <a:picLocks noChangeAspect="1" noChangeArrowheads="1"/>
          </p:cNvPicPr>
          <p:nvPr/>
        </p:nvPicPr>
        <p:blipFill>
          <a:blip r:embed="rId2" cstate="print"/>
          <a:srcRect/>
          <a:stretch>
            <a:fillRect/>
          </a:stretch>
        </p:blipFill>
        <p:spPr bwMode="auto">
          <a:xfrm>
            <a:off x="303093" y="781397"/>
            <a:ext cx="11104355" cy="5314604"/>
          </a:xfrm>
          <a:prstGeom prst="rect">
            <a:avLst/>
          </a:prstGeom>
          <a:noFill/>
          <a:ln w="9525">
            <a:noFill/>
            <a:miter lim="800000"/>
            <a:headEnd/>
            <a:tailEnd/>
          </a:ln>
        </p:spPr>
      </p:pic>
    </p:spTree>
    <p:extLst>
      <p:ext uri="{BB962C8B-B14F-4D97-AF65-F5344CB8AC3E}">
        <p14:creationId xmlns:p14="http://schemas.microsoft.com/office/powerpoint/2010/main" val="2862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Analysis of Figure 5.3: Tax Advantages of Municipal Bonds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Municipal Bond Market</a:t>
            </a:r>
          </a:p>
          <a:p>
            <a:pPr marL="740664" lvl="1" indent="-406400">
              <a:buNone/>
            </a:pPr>
            <a:r>
              <a:rPr lang="en-US" altLang="en-US" dirty="0">
                <a:ea typeface="ヒラギノ角ゴ Pro W3" charset="-128"/>
              </a:rPr>
              <a:t>1.	Tax exemption raises 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municipal bonds, </a:t>
            </a:r>
            <a:br>
              <a:rPr lang="en-US" altLang="en-US" dirty="0">
                <a:ea typeface="ヒラギノ角ゴ Pro W3" charset="-128"/>
              </a:rPr>
            </a:br>
            <a:r>
              <a:rPr lang="en-US" altLang="en-US" i="1" dirty="0" err="1">
                <a:ea typeface="ヒラギノ角ゴ Pro W3" charset="-128"/>
              </a:rPr>
              <a:t>D</a:t>
            </a:r>
            <a:r>
              <a:rPr lang="en-US" altLang="en-US" i="1" baseline="30000" dirty="0" err="1">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D</a:t>
            </a:r>
            <a:r>
              <a:rPr lang="en-US" altLang="en-US" i="1" baseline="30000" dirty="0" err="1">
                <a:ea typeface="ヒラギノ角ゴ Pro W3" charset="-128"/>
                <a:sym typeface="Symbol" panose="05050102010706020507" pitchFamily="18" charset="2"/>
              </a:rPr>
              <a:t>m</a:t>
            </a:r>
            <a:r>
              <a:rPr lang="en-US" altLang="en-US" dirty="0">
                <a:ea typeface="ヒラギノ角ゴ Pro W3" charset="-128"/>
                <a:sym typeface="Symbol" panose="05050102010706020507" pitchFamily="18" charset="2"/>
              </a:rPr>
              <a:t> shifts right</a:t>
            </a:r>
          </a:p>
          <a:p>
            <a:pPr marL="740664" lvl="1" indent="-406400">
              <a:buNone/>
            </a:pPr>
            <a:r>
              <a:rPr lang="en-US" altLang="en-US" dirty="0">
                <a:ea typeface="ヒラギノ角ゴ Pro W3" charset="-128"/>
              </a:rPr>
              <a:t>2.</a:t>
            </a:r>
            <a:r>
              <a:rPr lang="en-US" altLang="en-US" i="1" dirty="0">
                <a:ea typeface="ヒラギノ角ゴ Pro W3" charset="-128"/>
              </a:rPr>
              <a:t>	P</a:t>
            </a:r>
            <a:r>
              <a:rPr lang="en-US" altLang="en-US" i="1" baseline="30000" dirty="0">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a:t>
            </a:r>
            <a:endParaRPr lang="en-US" altLang="en-US" dirty="0">
              <a:ea typeface="ヒラギノ角ゴ Pro W3" charset="-128"/>
            </a:endParaRPr>
          </a:p>
          <a:p>
            <a:r>
              <a:rPr lang="en-US" altLang="en-US" sz="2400" dirty="0">
                <a:ea typeface="ヒラギノ角ゴ Pro W3" charset="-128"/>
              </a:rPr>
              <a:t>Treasury Bond Market</a:t>
            </a:r>
          </a:p>
          <a:p>
            <a:pPr marL="740664" lvl="1" indent="-406400">
              <a:buNone/>
            </a:pPr>
            <a:r>
              <a:rPr lang="en-US" altLang="en-US" dirty="0">
                <a:ea typeface="ヒラギノ角ゴ Pro W3" charset="-128"/>
              </a:rPr>
              <a:t>1.	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left</a:t>
            </a:r>
          </a:p>
          <a:p>
            <a:pPr marL="740664" lvl="1" indent="-406400">
              <a:buNone/>
            </a:pPr>
            <a:r>
              <a:rPr lang="en-US" altLang="en-US" dirty="0">
                <a:ea typeface="ヒラギノ角ゴ Pro W3" charset="-128"/>
              </a:rPr>
              <a:t>2.	</a:t>
            </a:r>
            <a:r>
              <a:rPr lang="en-US" altLang="en-US" i="1" dirty="0">
                <a:ea typeface="ヒラギノ角ゴ Pro W3" charset="-128"/>
              </a:rPr>
              <a:t>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a:t>
            </a:r>
          </a:p>
          <a:p>
            <a:r>
              <a:rPr lang="en-US" altLang="en-US" sz="2400" dirty="0">
                <a:ea typeface="ヒラギノ角ゴ Pro W3" charset="-128"/>
              </a:rPr>
              <a:t>Outcome</a:t>
            </a:r>
          </a:p>
          <a:p>
            <a:pPr marL="749300" lvl="1" indent="-406400">
              <a:buNone/>
            </a:pPr>
            <a:r>
              <a:rPr lang="en-US" altLang="en-US" i="1" dirty="0" err="1">
                <a:ea typeface="ヒラギノ角ゴ Pro W3" charset="-128"/>
              </a:rPr>
              <a:t>i</a:t>
            </a:r>
            <a:r>
              <a:rPr lang="en-US" altLang="en-US" i="1" baseline="30000" dirty="0" err="1">
                <a:ea typeface="ヒラギノ角ゴ Pro W3" charset="-128"/>
              </a:rPr>
              <a:t>m</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endParaRPr lang="en-US" dirty="0"/>
          </a:p>
        </p:txBody>
      </p:sp>
    </p:spTree>
    <p:extLst>
      <p:ext uri="{BB962C8B-B14F-4D97-AF65-F5344CB8AC3E}">
        <p14:creationId xmlns:p14="http://schemas.microsoft.com/office/powerpoint/2010/main" val="112376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Bush Tax Cut and Obama Repeal on Bond Interest Rates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The 2001 tax cut called for a reduction in the top tax bracket, from 39% to 35% over a 10-year period.</a:t>
            </a:r>
          </a:p>
          <a:p>
            <a:r>
              <a:rPr lang="en-US" altLang="en-US" sz="2400" dirty="0">
                <a:ea typeface="ヒラギノ角ゴ Pro W3" charset="-128"/>
              </a:rPr>
              <a:t>This reduces the advantage of municipal debt over T-securities since the interest on T-securities is now taxed at a lower rate.</a:t>
            </a:r>
          </a:p>
          <a:p>
            <a:r>
              <a:rPr lang="en-US" altLang="en-US" sz="2400" dirty="0">
                <a:ea typeface="ヒラギノ角ゴ Pro W3" charset="-128"/>
              </a:rPr>
              <a:t>The Bush tax cuts were repealed under President Obama. Our analysis is reversed. The advantage of municipal debt increased relative to T-securities, since the interest on T-securities is taxed at a higher rate.</a:t>
            </a:r>
            <a:endParaRPr lang="en-US" sz="2400" dirty="0"/>
          </a:p>
          <a:p>
            <a:endParaRPr lang="en-US" sz="2400" dirty="0"/>
          </a:p>
        </p:txBody>
      </p:sp>
    </p:spTree>
    <p:extLst>
      <p:ext uri="{BB962C8B-B14F-4D97-AF65-F5344CB8AC3E}">
        <p14:creationId xmlns:p14="http://schemas.microsoft.com/office/powerpoint/2010/main" val="49301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567"/>
            <a:ext cx="10515600" cy="864525"/>
          </a:xfrm>
        </p:spPr>
        <p:txBody>
          <a:bodyPr>
            <a:normAutofit fontScale="90000"/>
          </a:bodyPr>
          <a:lstStyle/>
          <a:p>
            <a:r>
              <a:rPr lang="en-US" altLang="en-US" sz="3600" dirty="0">
                <a:ea typeface="ヒラギノ角ゴ Pro W3" charset="-128"/>
              </a:rPr>
              <a:t>Term Structure of Interest Rates: A Stylized Figure of the Yield Curve</a:t>
            </a:r>
            <a:endParaRPr lang="en-US" sz="3600" dirty="0"/>
          </a:p>
        </p:txBody>
      </p:sp>
      <p:pic>
        <p:nvPicPr>
          <p:cNvPr id="4" name="Picture 2" descr="The vertical axis is labeled &quot;Interest rate (Percent)&quot; and ranges from 0 to 3 in increments of 1. The horizontal axis is labeled &quot;Maturity&quot; and ranges from 1 month to 30 years. The curve starts from interest rate of 0.25 percent for 1 month and slops up to reach 2.5 percent for 3 years. The values used are approximate."/>
          <p:cNvPicPr>
            <a:picLocks noChangeAspect="1" noChangeArrowheads="1"/>
          </p:cNvPicPr>
          <p:nvPr/>
        </p:nvPicPr>
        <p:blipFill>
          <a:blip r:embed="rId3" cstate="print"/>
          <a:srcRect/>
          <a:stretch>
            <a:fillRect/>
          </a:stretch>
        </p:blipFill>
        <p:spPr bwMode="auto">
          <a:xfrm>
            <a:off x="1940004" y="1213658"/>
            <a:ext cx="7832127" cy="5065222"/>
          </a:xfrm>
          <a:prstGeom prst="rect">
            <a:avLst/>
          </a:prstGeom>
          <a:noFill/>
          <a:ln w="9525">
            <a:noFill/>
            <a:miter lim="800000"/>
            <a:headEnd/>
            <a:tailEnd/>
          </a:ln>
        </p:spPr>
      </p:pic>
    </p:spTree>
    <p:extLst>
      <p:ext uri="{BB962C8B-B14F-4D97-AF65-F5344CB8AC3E}">
        <p14:creationId xmlns:p14="http://schemas.microsoft.com/office/powerpoint/2010/main" val="40884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286"/>
          </a:xfrm>
        </p:spPr>
        <p:txBody>
          <a:bodyPr/>
          <a:lstStyle/>
          <a:p>
            <a:r>
              <a:rPr lang="en-US" altLang="en-US" dirty="0">
                <a:ea typeface="ヒラギノ角ゴ Pro W3" charset="-128"/>
              </a:rPr>
              <a:t>Term Structure of Interest Rates</a:t>
            </a:r>
            <a:endParaRPr lang="en-US" dirty="0"/>
          </a:p>
        </p:txBody>
      </p:sp>
      <p:sp>
        <p:nvSpPr>
          <p:cNvPr id="3" name="Content Placeholder 2"/>
          <p:cNvSpPr>
            <a:spLocks noGrp="1"/>
          </p:cNvSpPr>
          <p:nvPr>
            <p:ph idx="1"/>
          </p:nvPr>
        </p:nvSpPr>
        <p:spPr>
          <a:xfrm>
            <a:off x="838200" y="1180407"/>
            <a:ext cx="10515600" cy="4996556"/>
          </a:xfrm>
        </p:spPr>
        <p:txBody>
          <a:bodyPr/>
          <a:lstStyle/>
          <a:p>
            <a:pPr marL="0" indent="0">
              <a:buNone/>
            </a:pPr>
            <a:r>
              <a:rPr lang="en-US" altLang="en-US" sz="2400" dirty="0">
                <a:ea typeface="ヒラギノ角ゴ Pro W3" charset="-128"/>
              </a:rPr>
              <a:t>Bonds with different maturities tend to have different required rates, all else equal.</a:t>
            </a:r>
          </a:p>
          <a:p>
            <a:pPr marL="0" indent="0">
              <a:buNone/>
            </a:pPr>
            <a:r>
              <a:rPr lang="en-US" sz="2400" dirty="0">
                <a:ea typeface="ヒラギノ角ゴ Pro W3" charset="-128"/>
              </a:rPr>
              <a:t>The </a:t>
            </a:r>
            <a:r>
              <a:rPr lang="en-US" sz="2400" b="1" dirty="0">
                <a:ea typeface="ヒラギノ角ゴ Pro W3" charset="-128"/>
              </a:rPr>
              <a:t>term structure </a:t>
            </a:r>
            <a:r>
              <a:rPr lang="en-US" sz="2400" dirty="0">
                <a:ea typeface="ヒラギノ角ゴ Pro W3" charset="-128"/>
              </a:rPr>
              <a:t>of interest rates is the relationship between interest rates or bond yields and different terms or maturities.</a:t>
            </a:r>
            <a:endParaRPr lang="en-US" altLang="en-US" sz="2400" dirty="0">
              <a:ea typeface="ヒラギノ角ゴ Pro W3" charset="-128"/>
            </a:endParaRPr>
          </a:p>
          <a:p>
            <a:pPr marL="0" indent="0">
              <a:buNone/>
            </a:pPr>
            <a:r>
              <a:rPr lang="en-US" altLang="en-US" sz="2400" b="1" dirty="0">
                <a:ea typeface="ヒラギノ角ゴ Pro W3" charset="-128"/>
              </a:rPr>
              <a:t>Yield curve </a:t>
            </a:r>
            <a:r>
              <a:rPr lang="en-US" altLang="en-US" sz="2400" dirty="0">
                <a:ea typeface="ヒラギノ角ゴ Pro W3" charset="-128"/>
              </a:rPr>
              <a:t>plots interest rates at different maturities ( a snapshot). </a:t>
            </a:r>
            <a:endParaRPr lang="en-US" sz="2400" dirty="0">
              <a:ea typeface="ヒラギノ角ゴ Pro W3" charset="-128"/>
            </a:endParaRPr>
          </a:p>
          <a:p>
            <a:pPr marL="0" indent="0">
              <a:buNone/>
              <a:defRPr/>
            </a:pPr>
            <a:r>
              <a:rPr lang="en-US" sz="2400" dirty="0"/>
              <a:t>Three main facts on the yield curve:</a:t>
            </a:r>
          </a:p>
          <a:p>
            <a:pPr marL="457200" indent="-457200">
              <a:buFont typeface="+mj-lt"/>
              <a:buAutoNum type="arabicPeriod"/>
              <a:defRPr/>
            </a:pPr>
            <a:r>
              <a:rPr lang="en-US" sz="2400" dirty="0"/>
              <a:t>Interest rates for different maturities move together. We see this on the next slide.</a:t>
            </a:r>
          </a:p>
          <a:p>
            <a:pPr marL="457200" indent="-457200">
              <a:buFont typeface="+mj-lt"/>
              <a:buAutoNum type="arabicPeriod"/>
              <a:defRPr/>
            </a:pPr>
            <a:r>
              <a:rPr lang="en-US" sz="2400" dirty="0"/>
              <a:t>Yield curves tend to have steep upward slope when short rates are low and a downward slope when short rates are high.</a:t>
            </a:r>
          </a:p>
          <a:p>
            <a:pPr marL="457200" indent="-457200">
              <a:buFont typeface="+mj-lt"/>
              <a:buAutoNum type="arabicPeriod"/>
              <a:defRPr/>
            </a:pPr>
            <a:r>
              <a:rPr lang="en-US" sz="2400" dirty="0"/>
              <a:t>Yield curve is typically upward sloping.</a:t>
            </a:r>
          </a:p>
          <a:p>
            <a:pPr marL="0" indent="0">
              <a:buNone/>
            </a:pPr>
            <a:endParaRPr lang="en-US" sz="2400" dirty="0"/>
          </a:p>
        </p:txBody>
      </p:sp>
    </p:spTree>
    <p:extLst>
      <p:ext uri="{BB962C8B-B14F-4D97-AF65-F5344CB8AC3E}">
        <p14:creationId xmlns:p14="http://schemas.microsoft.com/office/powerpoint/2010/main" val="198501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89"/>
            <a:ext cx="10515600" cy="764771"/>
          </a:xfrm>
        </p:spPr>
        <p:txBody>
          <a:bodyPr>
            <a:normAutofit fontScale="90000"/>
          </a:bodyPr>
          <a:lstStyle/>
          <a:p>
            <a:r>
              <a:rPr lang="en-US" altLang="en-US" sz="2400" dirty="0"/>
              <a:t>Figure 5.4 Movements over Time of Interest Rates on U.S. Government Bonds with Different Maturities</a:t>
            </a:r>
            <a:endParaRPr lang="en-US" dirty="0"/>
          </a:p>
        </p:txBody>
      </p:sp>
      <p:pic>
        <p:nvPicPr>
          <p:cNvPr id="4" name="Picture 2" descr="The vertical line is labeled &quot;Interest Rate (percent)&quot; and ranges from 0 to 16 in increment of 2. The horizontal axis lists dates from 1950 to 2015 in 5-year increments. The line for three-month bills (Short-Term) shows interest rate as 1 percent for the year 1950 which with a fluctuating trend over the years increases to 8 percent by the year 1970 and to a peak value of 16 percent 1980. The interest rate declines down thereafter and falls down to a value of 3 percent by 1995, to 1 percent by the year 2005, and to 0 percent by 2010 and remains unchanged till 2015. The line for 20-year bond averages shows interest rate as 2.5 percent for the year 1955 which with a growing trend over the year reaches to 6 percent by the year 1970 and to 14 percent by the year 1980. The interest rate for this category shows a declining trend thereafter and falls down to a value of 6 percent by the year 1995, 4 percent by the year 2010, and to 3 percent by 2015. The line for three-to-five-year averages shows interest rate as 2.2 for 1950 which with a fluctuating trend over the years increases to 8 percent by the year 1970 and to 16 percent by the year 1980. The interest rate shows a declining trend thereafter and falls down to 2 percent by the year 2005 and to 1 percent by the year 2015.&#10;The values used in the description are approximate."/>
          <p:cNvPicPr>
            <a:picLocks noChangeAspect="1" noChangeArrowheads="1"/>
          </p:cNvPicPr>
          <p:nvPr/>
        </p:nvPicPr>
        <p:blipFill>
          <a:blip r:embed="rId3" cstate="print"/>
          <a:srcRect/>
          <a:stretch>
            <a:fillRect/>
          </a:stretch>
        </p:blipFill>
        <p:spPr bwMode="auto">
          <a:xfrm>
            <a:off x="1494004" y="922713"/>
            <a:ext cx="9651947" cy="5270269"/>
          </a:xfrm>
          <a:prstGeom prst="rect">
            <a:avLst/>
          </a:prstGeom>
          <a:noFill/>
          <a:ln w="9525">
            <a:noFill/>
            <a:miter lim="800000"/>
            <a:headEnd/>
            <a:tailEnd/>
          </a:ln>
        </p:spPr>
      </p:pic>
    </p:spTree>
    <p:extLst>
      <p:ext uri="{BB962C8B-B14F-4D97-AF65-F5344CB8AC3E}">
        <p14:creationId xmlns:p14="http://schemas.microsoft.com/office/powerpoint/2010/main" val="407103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Preview</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charset="-128"/>
              </a:rPr>
              <a:t>We will examine how the individual risk of a bond affects its required rate. We also explore how the general level of interest rates varies with the maturity of the debt instruments. Topics include:</a:t>
            </a:r>
          </a:p>
          <a:p>
            <a:pPr marL="256032" lvl="1" indent="-256032">
              <a:spcBef>
                <a:spcPts val="900"/>
              </a:spcBef>
            </a:pPr>
            <a:r>
              <a:rPr lang="en-US" altLang="en-US" dirty="0">
                <a:ea typeface="ヒラギノ角ゴ Pro W3" charset="-128"/>
              </a:rPr>
              <a:t>Risk Structure of Interest Rates</a:t>
            </a:r>
          </a:p>
          <a:p>
            <a:pPr marL="256032" lvl="1" indent="-256032">
              <a:spcBef>
                <a:spcPts val="900"/>
              </a:spcBef>
            </a:pPr>
            <a:r>
              <a:rPr lang="en-US" altLang="en-US" dirty="0">
                <a:ea typeface="ヒラギノ角ゴ Pro W3" charset="-128"/>
              </a:rPr>
              <a:t>Term Structure of Interest Rates</a:t>
            </a:r>
            <a:endParaRPr lang="en-US" dirty="0"/>
          </a:p>
        </p:txBody>
      </p:sp>
    </p:spTree>
    <p:extLst>
      <p:ext uri="{BB962C8B-B14F-4D97-AF65-F5344CB8AC3E}">
        <p14:creationId xmlns:p14="http://schemas.microsoft.com/office/powerpoint/2010/main" val="276859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PART 2</a:t>
            </a:r>
          </a:p>
        </p:txBody>
      </p:sp>
    </p:spTree>
    <p:extLst>
      <p:ext uri="{BB962C8B-B14F-4D97-AF65-F5344CB8AC3E}">
        <p14:creationId xmlns:p14="http://schemas.microsoft.com/office/powerpoint/2010/main" val="11046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Three Theories of Term Structure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en-US" sz="2400" dirty="0">
                <a:ea typeface="ヒラギノ角ゴ Pro W3" charset="-128"/>
              </a:rPr>
              <a:t>We have seen how risk, liquidity and tax considerations can influence interest rates. Another factor is its term to maturity (years until expiration).</a:t>
            </a:r>
          </a:p>
          <a:p>
            <a:pPr marL="0" indent="0">
              <a:buNone/>
            </a:pPr>
            <a:r>
              <a:rPr lang="en-US" altLang="en-US" sz="2400" dirty="0">
                <a:ea typeface="ヒラギノ角ゴ Pro W3" charset="-128"/>
              </a:rPr>
              <a:t>Three Theories have been put forward to explain the term structure of interest rates which is the relationship among interest rates on bonds of different maturities reflected in yield curve patterns:</a:t>
            </a:r>
          </a:p>
          <a:p>
            <a:pPr marL="402336" indent="-402336">
              <a:buFontTx/>
              <a:buAutoNum type="arabicPeriod"/>
            </a:pPr>
            <a:endParaRPr lang="en-US" altLang="en-US" sz="2400" dirty="0">
              <a:ea typeface="ヒラギノ角ゴ Pro W3" charset="-128"/>
            </a:endParaRPr>
          </a:p>
          <a:p>
            <a:pPr marL="402336" indent="-402336">
              <a:buFontTx/>
              <a:buAutoNum type="arabicPeriod"/>
            </a:pPr>
            <a:r>
              <a:rPr lang="en-US" altLang="en-US" sz="2400" dirty="0">
                <a:ea typeface="ヒラギノ角ゴ Pro W3" charset="-128"/>
              </a:rPr>
              <a:t>Expectations Theory</a:t>
            </a:r>
          </a:p>
          <a:p>
            <a:pPr lvl="1"/>
            <a:r>
              <a:rPr lang="en-US" altLang="en-US" dirty="0">
                <a:ea typeface="ヒラギノ角ゴ Pro W3" charset="-128"/>
              </a:rPr>
              <a:t>Pure Expectations Theory explains 1 and 2, but not 3</a:t>
            </a:r>
            <a:endParaRPr lang="en-US" dirty="0"/>
          </a:p>
          <a:p>
            <a:pPr marL="402336" indent="-402336">
              <a:buFontTx/>
              <a:buAutoNum type="arabicPeriod"/>
            </a:pPr>
            <a:r>
              <a:rPr lang="en-US" altLang="en-US" sz="2400" dirty="0">
                <a:ea typeface="ヒラギノ角ゴ Pro W3" charset="-128"/>
              </a:rPr>
              <a:t>Market Segmentation Theory</a:t>
            </a:r>
          </a:p>
          <a:p>
            <a:pPr lvl="1"/>
            <a:r>
              <a:rPr lang="en-US" altLang="en-US" dirty="0">
                <a:ea typeface="ヒラギノ角ゴ Pro W3" charset="-128"/>
              </a:rPr>
              <a:t>Market Segmentation Theory explains 3, but not 1 and 2</a:t>
            </a:r>
            <a:endParaRPr lang="en-US" dirty="0"/>
          </a:p>
          <a:p>
            <a:pPr marL="402336" indent="-402336">
              <a:buFontTx/>
              <a:buAutoNum type="arabicPeriod"/>
            </a:pPr>
            <a:r>
              <a:rPr lang="en-US" altLang="en-US" sz="2400" dirty="0">
                <a:ea typeface="ヒラギノ角ゴ Pro W3" charset="-128"/>
              </a:rPr>
              <a:t>Liquidity Premium Theory</a:t>
            </a:r>
          </a:p>
          <a:p>
            <a:pPr lvl="1"/>
            <a:r>
              <a:rPr lang="en-US" altLang="en-US" dirty="0">
                <a:ea typeface="ヒラギノ角ゴ Pro W3" charset="-128"/>
              </a:rPr>
              <a:t>Solution: Combine features of both Pure Expectations Theory and Market Segmentation Theory to get Liquidity Premium Theory and explain all facts</a:t>
            </a:r>
            <a:endParaRPr lang="en-US" dirty="0"/>
          </a:p>
        </p:txBody>
      </p:sp>
    </p:spTree>
    <p:extLst>
      <p:ext uri="{BB962C8B-B14F-4D97-AF65-F5344CB8AC3E}">
        <p14:creationId xmlns:p14="http://schemas.microsoft.com/office/powerpoint/2010/main" val="158579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lstStyle/>
          <a:p>
            <a:r>
              <a:rPr lang="en-US" altLang="en-US" dirty="0">
                <a:ea typeface="ヒラギノ角ゴ Pro W3" charset="-128"/>
              </a:rPr>
              <a:t>Expectations Theory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780011" y="1088968"/>
            <a:ext cx="10515600" cy="4351338"/>
          </a:xfrm>
        </p:spPr>
        <p:txBody>
          <a:bodyPr>
            <a:normAutofit lnSpcReduction="10000"/>
          </a:bodyPr>
          <a:lstStyle/>
          <a:p>
            <a:r>
              <a:rPr lang="en-US" altLang="en-US" sz="2400" b="1" dirty="0">
                <a:ea typeface="ヒラギノ角ゴ Pro W3" charset="-128"/>
              </a:rPr>
              <a:t>Key Assumption:</a:t>
            </a:r>
            <a:r>
              <a:rPr lang="en-US" altLang="en-US" sz="2400" dirty="0">
                <a:ea typeface="ヒラギノ角ゴ Pro W3" charset="-128"/>
              </a:rPr>
              <a:t> Bonds of different maturities are perfect substitutes </a:t>
            </a:r>
            <a:r>
              <a:rPr lang="en-US" altLang="en-US" sz="2400" dirty="0">
                <a:solidFill>
                  <a:srgbClr val="FF0000"/>
                </a:solidFill>
                <a:ea typeface="ヒラギノ角ゴ Pro W3" charset="-128"/>
              </a:rPr>
              <a:t>(</a:t>
            </a:r>
            <a:r>
              <a:rPr lang="en-US" altLang="en-US" sz="2400" dirty="0" err="1">
                <a:solidFill>
                  <a:srgbClr val="FF0000"/>
                </a:solidFill>
                <a:ea typeface="ヒラギノ角ゴ Pro W3" charset="-128"/>
              </a:rPr>
              <a:t>Expection</a:t>
            </a:r>
            <a:r>
              <a:rPr lang="en-US" altLang="en-US" sz="2400" dirty="0">
                <a:solidFill>
                  <a:srgbClr val="FF0000"/>
                </a:solidFill>
                <a:ea typeface="ヒラギノ角ゴ Pro W3" charset="-128"/>
              </a:rPr>
              <a:t> that a one-year bond is priced the same as a two- or three-year bond)</a:t>
            </a:r>
            <a:endParaRPr lang="en-US" altLang="en-US" sz="2400" dirty="0">
              <a:ea typeface="ヒラギノ角ゴ Pro W3" charset="-128"/>
            </a:endParaRPr>
          </a:p>
          <a:p>
            <a:r>
              <a:rPr lang="en-US" altLang="en-US" sz="2400" b="1" dirty="0">
                <a:ea typeface="ヒラギノ角ゴ Pro W3" charset="-128"/>
              </a:rPr>
              <a:t>Implication:</a:t>
            </a:r>
            <a:r>
              <a:rPr lang="en-US" altLang="en-US" sz="2400" dirty="0">
                <a:ea typeface="ヒラギノ角ゴ Pro W3" charset="-128"/>
              </a:rPr>
              <a:t> </a:t>
            </a:r>
            <a:r>
              <a:rPr lang="en-US" altLang="en-US" sz="2400" i="1" dirty="0">
                <a:ea typeface="ヒラギノ角ゴ Pro W3" charset="-128"/>
              </a:rPr>
              <a:t>R</a:t>
            </a:r>
            <a:r>
              <a:rPr lang="en-US" altLang="en-US" sz="2400" i="1" baseline="30000" dirty="0">
                <a:ea typeface="ヒラギノ角ゴ Pro W3" charset="-128"/>
              </a:rPr>
              <a:t>e</a:t>
            </a:r>
            <a:r>
              <a:rPr lang="en-US" altLang="en-US" sz="2400" dirty="0">
                <a:ea typeface="ヒラギノ角ゴ Pro W3" charset="-128"/>
              </a:rPr>
              <a:t> on bonds of different maturities are equal</a:t>
            </a:r>
          </a:p>
          <a:p>
            <a:pPr marL="0" indent="0">
              <a:buNone/>
            </a:pPr>
            <a:r>
              <a:rPr lang="en-US" altLang="en-US" sz="2400" dirty="0">
                <a:ea typeface="ヒラギノ角ゴ Pro W3" charset="-128"/>
              </a:rPr>
              <a:t>To illustrate what this means, consider two alternative investment strategies for a two-year time horizon</a:t>
            </a:r>
            <a:r>
              <a:rPr lang="en-US" altLang="en-US" sz="2400" b="1" dirty="0">
                <a:ea typeface="ヒラギノ角ゴ Pro W3" charset="-128"/>
              </a:rPr>
              <a:t>.</a:t>
            </a:r>
          </a:p>
          <a:p>
            <a:pPr marL="402336" lvl="1" indent="-402336">
              <a:spcBef>
                <a:spcPts val="900"/>
              </a:spcBef>
              <a:buFontTx/>
              <a:buAutoNum type="arabicPeriod"/>
            </a:pPr>
            <a:r>
              <a:rPr lang="en-US" altLang="en-US" dirty="0">
                <a:ea typeface="ヒラギノ角ゴ Pro W3" charset="-128"/>
              </a:rPr>
              <a:t>Buy $1 of one-year bond, and when it matures, buy another one-year bond with your money.</a:t>
            </a:r>
          </a:p>
          <a:p>
            <a:pPr marL="402336" lvl="1" indent="-402336">
              <a:spcBef>
                <a:spcPts val="900"/>
              </a:spcBef>
              <a:buFontTx/>
              <a:buAutoNum type="arabicPeriod"/>
            </a:pPr>
            <a:r>
              <a:rPr lang="en-US" altLang="en-US" dirty="0">
                <a:ea typeface="ヒラギノ角ゴ Pro W3" charset="-128"/>
              </a:rPr>
              <a:t>Buy $1 of two-year bond and hold it.</a:t>
            </a:r>
          </a:p>
          <a:p>
            <a:pPr marL="0" lvl="1" indent="0">
              <a:spcBef>
                <a:spcPts val="900"/>
              </a:spcBef>
              <a:buNone/>
            </a:pPr>
            <a:r>
              <a:rPr lang="en-US" altLang="en-US" dirty="0">
                <a:ea typeface="ヒラギノ角ゴ Pro W3" charset="-128"/>
              </a:rPr>
              <a:t>The important point of this theory is that if the Expectations Theory is correct, your </a:t>
            </a:r>
            <a:r>
              <a:rPr lang="en-US" altLang="en-US" i="1" dirty="0">
                <a:ea typeface="ヒラギノ角ゴ Pro W3" charset="-128"/>
              </a:rPr>
              <a:t>expected </a:t>
            </a:r>
            <a:r>
              <a:rPr lang="en-US" altLang="en-US" dirty="0">
                <a:ea typeface="ヒラギノ角ゴ Pro W3" charset="-128"/>
              </a:rPr>
              <a:t>wealth is the same (at the start) for both strategies. Of course, your actual wealth may differ, if rates change </a:t>
            </a:r>
            <a:r>
              <a:rPr lang="en-US" altLang="en-US" i="1" dirty="0">
                <a:ea typeface="ヒラギノ角ゴ Pro W3" charset="-128"/>
              </a:rPr>
              <a:t>unexpectedly</a:t>
            </a:r>
            <a:r>
              <a:rPr lang="en-US" altLang="en-US" dirty="0">
                <a:ea typeface="ヒラギノ角ゴ Pro W3" charset="-128"/>
              </a:rPr>
              <a:t> after a year.</a:t>
            </a:r>
            <a:endParaRPr lang="en-US" dirty="0"/>
          </a:p>
          <a:p>
            <a:pPr marL="0" lvl="1" indent="0">
              <a:spcBef>
                <a:spcPts val="900"/>
              </a:spcBef>
              <a:buNone/>
            </a:pPr>
            <a:endParaRPr lang="en-US" dirty="0"/>
          </a:p>
          <a:p>
            <a:endParaRPr lang="en-US" sz="2400" dirty="0"/>
          </a:p>
        </p:txBody>
      </p:sp>
    </p:spTree>
    <p:extLst>
      <p:ext uri="{BB962C8B-B14F-4D97-AF65-F5344CB8AC3E}">
        <p14:creationId xmlns:p14="http://schemas.microsoft.com/office/powerpoint/2010/main" val="2821440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To help see this, here</a:t>
            </a:r>
            <a:r>
              <a:rPr lang="ja-JP" altLang="en-US" sz="2400" dirty="0"/>
              <a:t>’</a:t>
            </a:r>
            <a:r>
              <a:rPr lang="en-US" altLang="ja-JP" sz="2400" dirty="0">
                <a:ea typeface="ヒラギノ角ゴ Pro W3" charset="-128"/>
              </a:rPr>
              <a:t>s a picture that describes the same information:</a:t>
            </a:r>
            <a:endParaRPr lang="en-US" sz="2400" dirty="0"/>
          </a:p>
        </p:txBody>
      </p:sp>
      <p:pic>
        <p:nvPicPr>
          <p:cNvPr id="4" name="Picture 4" descr="This timeline shows interest earned from Year 0 to Year 1, and the expected interest from Year 1 to Year 2.  Pure expectations says that both strategies will yield the same expected outcome, although actual outcomes may di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508" y="3206750"/>
            <a:ext cx="63769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81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Example 5.2: Expectations Theory</a:t>
            </a:r>
            <a:endParaRPr lang="en-US" dirty="0"/>
          </a:p>
        </p:txBody>
      </p:sp>
      <p:sp>
        <p:nvSpPr>
          <p:cNvPr id="3" name="Content Placeholder 2"/>
          <p:cNvSpPr>
            <a:spLocks noGrp="1"/>
          </p:cNvSpPr>
          <p:nvPr>
            <p:ph idx="1"/>
          </p:nvPr>
        </p:nvSpPr>
        <p:spPr/>
        <p:txBody>
          <a:bodyPr/>
          <a:lstStyle/>
          <a:p>
            <a:r>
              <a:rPr lang="en-US" altLang="en-US" sz="2400" dirty="0"/>
              <a:t>This is an example, with actual #</a:t>
            </a:r>
            <a:r>
              <a:rPr lang="ja-JP" altLang="en-US" sz="2400" dirty="0"/>
              <a:t>’</a:t>
            </a:r>
            <a:r>
              <a:rPr lang="en-US" altLang="ja-JP" sz="2400" dirty="0"/>
              <a:t>s:</a:t>
            </a:r>
            <a:endParaRPr lang="en-US" sz="2400" dirty="0"/>
          </a:p>
        </p:txBody>
      </p:sp>
      <p:pic>
        <p:nvPicPr>
          <p:cNvPr id="4" name="Picture 3" descr="This picture highlights the previous example.  One pth shows earning 9% from Year 0 to Year 1, and then expecting to earn 11% from Year 1 to Year 2.  This is equivalent (roughly) to earning 10% over both y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364" y="3221038"/>
            <a:ext cx="63912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More generally for </a:t>
            </a:r>
            <a:r>
              <a:rPr lang="en-US" altLang="en-US" i="1" dirty="0">
                <a:ea typeface="ヒラギノ角ゴ Pro W3" charset="-128"/>
              </a:rPr>
              <a:t>n</a:t>
            </a:r>
            <a:r>
              <a:rPr lang="en-US" altLang="en-US" dirty="0">
                <a:ea typeface="ヒラギノ角ゴ Pro W3" charset="-128"/>
              </a:rPr>
              <a:t>-period bond…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1981200" y="3578087"/>
            <a:ext cx="8229600" cy="1374914"/>
          </a:xfrm>
        </p:spPr>
        <p:txBody>
          <a:bodyPr>
            <a:normAutofit fontScale="92500" lnSpcReduction="10000"/>
          </a:bodyPr>
          <a:lstStyle/>
          <a:p>
            <a:r>
              <a:rPr lang="en-US" altLang="en-US" sz="2400" dirty="0"/>
              <a:t>Don</a:t>
            </a:r>
            <a:r>
              <a:rPr lang="ja-JP" altLang="en-US" sz="2400" dirty="0"/>
              <a:t>’</a:t>
            </a:r>
            <a:r>
              <a:rPr lang="en-US" altLang="ja-JP" sz="2400" dirty="0"/>
              <a:t>t let this seem complicated. The equation simply states that the interest rate on a long-term bond equals the average of short rates expected to occur over life of the long-term bond.</a:t>
            </a:r>
            <a:endParaRPr lang="en-US" sz="2400" dirty="0"/>
          </a:p>
        </p:txBody>
      </p:sp>
    </p:spTree>
    <p:extLst>
      <p:ext uri="{BB962C8B-B14F-4D97-AF65-F5344CB8AC3E}">
        <p14:creationId xmlns:p14="http://schemas.microsoft.com/office/powerpoint/2010/main" val="908322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More generally for </a:t>
            </a:r>
            <a:r>
              <a:rPr lang="en-US" altLang="en-US" i="1" dirty="0">
                <a:ea typeface="ヒラギノ角ゴ Pro W3" charset="-128"/>
              </a:rPr>
              <a:t>n</a:t>
            </a:r>
            <a:r>
              <a:rPr lang="en-US" altLang="en-US" dirty="0">
                <a:ea typeface="ヒラギノ角ゴ Pro W3" charset="-128"/>
              </a:rPr>
              <a:t>-period bond… </a:t>
            </a:r>
            <a:r>
              <a:rPr lang="en-US" altLang="en-US" sz="1800" dirty="0">
                <a:ea typeface="ヒラギノ角ゴ Pro W3" charset="-128"/>
              </a:rPr>
              <a:t>(1 of 2)</a:t>
            </a:r>
            <a:endParaRPr lang="en-US" dirty="0"/>
          </a:p>
        </p:txBody>
      </p:sp>
      <p:sp>
        <p:nvSpPr>
          <p:cNvPr id="3" name="Content Placeholder 2"/>
          <p:cNvSpPr>
            <a:spLocks noGrp="1"/>
          </p:cNvSpPr>
          <p:nvPr>
            <p:ph idx="1"/>
          </p:nvPr>
        </p:nvSpPr>
        <p:spPr>
          <a:xfrm>
            <a:off x="1683026" y="4015798"/>
            <a:ext cx="8229600" cy="1891360"/>
          </a:xfrm>
        </p:spPr>
        <p:txBody>
          <a:bodyPr>
            <a:normAutofit lnSpcReduction="10000"/>
          </a:bodyPr>
          <a:lstStyle/>
          <a:p>
            <a:endParaRPr lang="en-US" altLang="en-US" sz="2400" dirty="0"/>
          </a:p>
          <a:p>
            <a:r>
              <a:rPr lang="en-US" altLang="en-US" sz="2400" dirty="0"/>
              <a:t>Don</a:t>
            </a:r>
            <a:r>
              <a:rPr lang="ja-JP" altLang="en-US" sz="2400" dirty="0"/>
              <a:t>’</a:t>
            </a:r>
            <a:r>
              <a:rPr lang="en-US" altLang="ja-JP" sz="2400" dirty="0"/>
              <a:t>t let this seem complicated. The equation simply states that the interest rate on a long-term bond equals the average of short rates expected to occur over life of the long-term bond.</a:t>
            </a:r>
            <a:endParaRPr lang="en-US" sz="2400" dirty="0"/>
          </a:p>
        </p:txBody>
      </p:sp>
      <p:pic>
        <p:nvPicPr>
          <p:cNvPr id="7" name="Picture 6"/>
          <p:cNvPicPr>
            <a:picLocks noChangeAspect="1"/>
          </p:cNvPicPr>
          <p:nvPr/>
        </p:nvPicPr>
        <p:blipFill>
          <a:blip r:embed="rId2"/>
          <a:stretch>
            <a:fillRect/>
          </a:stretch>
        </p:blipFill>
        <p:spPr>
          <a:xfrm>
            <a:off x="1683026" y="2069880"/>
            <a:ext cx="7888357" cy="1566725"/>
          </a:xfrm>
          <a:prstGeom prst="rect">
            <a:avLst/>
          </a:prstGeom>
        </p:spPr>
      </p:pic>
    </p:spTree>
    <p:extLst>
      <p:ext uri="{BB962C8B-B14F-4D97-AF65-F5344CB8AC3E}">
        <p14:creationId xmlns:p14="http://schemas.microsoft.com/office/powerpoint/2010/main" val="85627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More generally for </a:t>
            </a:r>
            <a:r>
              <a:rPr lang="en-US" altLang="en-US" i="1">
                <a:ea typeface="ヒラギノ角ゴ Pro W3" charset="-128"/>
              </a:rPr>
              <a:t>n</a:t>
            </a:r>
            <a:r>
              <a:rPr lang="en-US" altLang="en-US">
                <a:ea typeface="ヒラギノ角ゴ Pro W3" charset="-128"/>
              </a:rPr>
              <a:t>-period bond… </a:t>
            </a:r>
            <a:r>
              <a:rPr lang="en-US" altLang="en-US" sz="1800">
                <a:ea typeface="ヒラギノ角ゴ Pro W3" charset="-128"/>
              </a:rPr>
              <a:t>(2 of 2)</a:t>
            </a:r>
            <a:endParaRPr lang="en-US"/>
          </a:p>
        </p:txBody>
      </p:sp>
      <p:sp>
        <p:nvSpPr>
          <p:cNvPr id="3" name="Content Placeholder 2"/>
          <p:cNvSpPr>
            <a:spLocks noGrp="1"/>
          </p:cNvSpPr>
          <p:nvPr>
            <p:ph idx="1"/>
          </p:nvPr>
        </p:nvSpPr>
        <p:spPr/>
        <p:txBody>
          <a:bodyPr/>
          <a:lstStyle/>
          <a:p>
            <a:r>
              <a:rPr lang="en-US" altLang="en-US" sz="2400" dirty="0">
                <a:ea typeface="ヒラギノ角ゴ Pro W3" charset="-128"/>
              </a:rPr>
              <a:t>Numerical example</a:t>
            </a:r>
          </a:p>
          <a:p>
            <a:pPr lvl="1"/>
            <a:r>
              <a:rPr lang="en-US" altLang="en-US" dirty="0">
                <a:ea typeface="ヒラギノ角ゴ Pro W3" charset="-128"/>
              </a:rPr>
              <a:t>One-year interest rate over the next five years </a:t>
            </a:r>
            <a:br>
              <a:rPr lang="en-US" altLang="en-US" dirty="0">
                <a:ea typeface="ヒラギノ角ゴ Pro W3" charset="-128"/>
              </a:rPr>
            </a:br>
            <a:r>
              <a:rPr lang="en-US" altLang="en-US" dirty="0">
                <a:ea typeface="ヒラギノ角ゴ Pro W3" charset="-128"/>
              </a:rPr>
              <a:t>are expected to be 5%, 6%, 7%, 8%, and 9%</a:t>
            </a:r>
            <a:endParaRPr lang="en-US" dirty="0"/>
          </a:p>
          <a:p>
            <a:r>
              <a:rPr lang="en-US" altLang="en-US" sz="2400" dirty="0"/>
              <a:t>Interest rate on two-year bond today:</a:t>
            </a:r>
          </a:p>
          <a:p>
            <a:pPr algn="ctr">
              <a:spcBef>
                <a:spcPts val="1200"/>
              </a:spcBef>
              <a:buNone/>
            </a:pPr>
            <a:r>
              <a:rPr lang="en-US" altLang="en-US" sz="2400" dirty="0"/>
              <a:t>(5% + 6%)/2 = 5.5%</a:t>
            </a:r>
          </a:p>
          <a:p>
            <a:r>
              <a:rPr lang="en-US" altLang="en-US" sz="2400" dirty="0"/>
              <a:t>Interest rate for five-year bond today:</a:t>
            </a:r>
          </a:p>
          <a:p>
            <a:pPr algn="ctr">
              <a:spcBef>
                <a:spcPts val="1200"/>
              </a:spcBef>
              <a:buNone/>
            </a:pPr>
            <a:r>
              <a:rPr lang="en-US" altLang="en-US" sz="2400" dirty="0"/>
              <a:t>(5% + 6% + 7% + 8% + 9%)/5 = 7%</a:t>
            </a:r>
          </a:p>
          <a:p>
            <a:r>
              <a:rPr lang="en-US" altLang="en-US" sz="2400" dirty="0"/>
              <a:t>Interest rate for one- to five-year bonds today:</a:t>
            </a:r>
          </a:p>
          <a:p>
            <a:pPr algn="ctr">
              <a:spcBef>
                <a:spcPts val="1200"/>
              </a:spcBef>
              <a:buNone/>
            </a:pPr>
            <a:r>
              <a:rPr lang="en-US" altLang="en-US" sz="2400" dirty="0"/>
              <a:t>5%, 5.5%, 6%, 6.5% and 7%</a:t>
            </a:r>
            <a:endParaRPr lang="en-US" sz="2400" dirty="0"/>
          </a:p>
        </p:txBody>
      </p:sp>
    </p:spTree>
    <p:extLst>
      <p:ext uri="{BB962C8B-B14F-4D97-AF65-F5344CB8AC3E}">
        <p14:creationId xmlns:p14="http://schemas.microsoft.com/office/powerpoint/2010/main" val="3933169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Explains why yield curve has different slopes</a:t>
            </a:r>
          </a:p>
          <a:p>
            <a:pPr marL="740664" lvl="1" indent="-402336">
              <a:buFontTx/>
              <a:buAutoNum type="arabicPeriod"/>
            </a:pPr>
            <a:r>
              <a:rPr lang="en-US" altLang="en-US" dirty="0">
                <a:ea typeface="ヒラギノ角ゴ Pro W3" charset="-128"/>
              </a:rPr>
              <a:t>When short rates are expected to rise in future, average of future short rates </a:t>
            </a:r>
            <a:r>
              <a:rPr lang="en-US" altLang="en-US" dirty="0">
                <a:latin typeface="Symbol" panose="05050102010706020507" pitchFamily="18" charset="2"/>
                <a:ea typeface="ヒラギノ角ゴ Pro W3" charset="-128"/>
              </a:rPr>
              <a:t>=</a:t>
            </a:r>
            <a:r>
              <a:rPr lang="en-US" altLang="en-US" dirty="0">
                <a:ea typeface="ヒラギノ角ゴ Pro W3" charset="-128"/>
              </a:rPr>
              <a:t> </a:t>
            </a:r>
            <a:r>
              <a:rPr lang="en-US" altLang="en-US" i="1" dirty="0">
                <a:ea typeface="ヒラギノ角ゴ Pro W3" charset="-128"/>
              </a:rPr>
              <a:t>i</a:t>
            </a:r>
            <a:r>
              <a:rPr lang="en-US" altLang="en-US" i="1" baseline="-25000" dirty="0">
                <a:ea typeface="ヒラギノ角ゴ Pro W3" charset="-128"/>
              </a:rPr>
              <a:t>nt</a:t>
            </a:r>
            <a:r>
              <a:rPr lang="en-US" altLang="en-US" i="1" dirty="0">
                <a:ea typeface="ヒラギノ角ゴ Pro W3" charset="-128"/>
              </a:rPr>
              <a:t> </a:t>
            </a:r>
            <a:r>
              <a:rPr lang="en-US" altLang="en-US" dirty="0">
                <a:ea typeface="ヒラギノ角ゴ Pro W3" charset="-128"/>
              </a:rPr>
              <a:t>is above today’s short rate; therefore, yield curve is upward sloping.</a:t>
            </a:r>
          </a:p>
          <a:p>
            <a:pPr marL="740664" lvl="1" indent="-402336">
              <a:buFontTx/>
              <a:buAutoNum type="arabicPeriod"/>
            </a:pPr>
            <a:r>
              <a:rPr lang="en-US" altLang="en-US" dirty="0">
                <a:ea typeface="ヒラギノ角ゴ Pro W3" charset="-128"/>
              </a:rPr>
              <a:t>When short rates expected to stay same in future, average of future short rates same as todays</a:t>
            </a:r>
            <a:r>
              <a:rPr lang="en-US" altLang="ja-JP" dirty="0">
                <a:ea typeface="ヒラギノ角ゴ Pro W3" charset="-128"/>
              </a:rPr>
              <a:t>, and yield curve is flat.</a:t>
            </a:r>
          </a:p>
          <a:p>
            <a:pPr marL="740664" lvl="1" indent="-402336">
              <a:buFontTx/>
              <a:buAutoNum type="arabicPeriod"/>
            </a:pPr>
            <a:r>
              <a:rPr lang="en-US" altLang="en-US" dirty="0">
                <a:ea typeface="ヒラギノ角ゴ Pro W3" charset="-128"/>
              </a:rPr>
              <a:t>Only when short rates expected to fall will yield curve be downward sloping.</a:t>
            </a:r>
            <a:endParaRPr lang="en-US" dirty="0"/>
          </a:p>
        </p:txBody>
      </p:sp>
    </p:spTree>
    <p:extLst>
      <p:ext uri="{BB962C8B-B14F-4D97-AF65-F5344CB8AC3E}">
        <p14:creationId xmlns:p14="http://schemas.microsoft.com/office/powerpoint/2010/main" val="140160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(2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Pure expectations theory explains fact 1—that short and long rates move together</a:t>
            </a:r>
          </a:p>
          <a:p>
            <a:pPr marL="740664" lvl="1" indent="-402336">
              <a:spcBef>
                <a:spcPts val="900"/>
              </a:spcBef>
              <a:buFontTx/>
              <a:buAutoNum type="arabicPeriod"/>
            </a:pPr>
            <a:r>
              <a:rPr lang="en-US" altLang="en-US" dirty="0">
                <a:ea typeface="ヒラギノ角ゴ Pro W3" charset="-128"/>
              </a:rPr>
              <a:t>Short rate rises are persistent</a:t>
            </a:r>
          </a:p>
          <a:p>
            <a:pPr marL="740664" lvl="1" indent="-402336">
              <a:spcBef>
                <a:spcPts val="900"/>
              </a:spcBef>
              <a:buFontTx/>
              <a:buAutoNum type="arabicPeriod"/>
            </a:pPr>
            <a:r>
              <a:rPr lang="en-US" altLang="en-US" dirty="0">
                <a:ea typeface="ヒラギノ角ゴ Pro W3" charset="-128"/>
              </a:rPr>
              <a:t>If </a:t>
            </a:r>
            <a:r>
              <a:rPr lang="en-US" altLang="en-US" i="1" dirty="0">
                <a:ea typeface="ヒラギノ角ゴ Pro W3" charset="-128"/>
              </a:rPr>
              <a:t>i</a:t>
            </a:r>
            <a:r>
              <a:rPr lang="en-US" altLang="en-US" baseline="-25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today, </a:t>
            </a:r>
            <a:r>
              <a:rPr lang="en-US" altLang="en-US" i="1" dirty="0">
                <a:ea typeface="ヒラギノ角ゴ Pro W3" charset="-128"/>
                <a:sym typeface="Symbol" panose="05050102010706020507" pitchFamily="18" charset="2"/>
              </a:rPr>
              <a:t>i</a:t>
            </a:r>
            <a:r>
              <a:rPr lang="en-US" altLang="en-US" i="1" baseline="30000" dirty="0">
                <a:ea typeface="ヒラギノ角ゴ Pro W3" charset="-128"/>
                <a:sym typeface="Symbol" panose="05050102010706020507" pitchFamily="18" charset="2"/>
              </a:rPr>
              <a:t>e</a:t>
            </a:r>
            <a:r>
              <a:rPr lang="en-US" altLang="en-US" i="1" baseline="-25000" dirty="0">
                <a:ea typeface="ヒラギノ角ゴ Pro W3" charset="-128"/>
                <a:sym typeface="Symbol" panose="05050102010706020507" pitchFamily="18" charset="2"/>
              </a:rPr>
              <a:t>t</a:t>
            </a:r>
            <a:r>
              <a:rPr lang="en-US" altLang="en-US" baseline="-25000" dirty="0">
                <a:latin typeface="Symbol" panose="05050102010706020507" pitchFamily="18" charset="2"/>
                <a:ea typeface="ヒラギノ角ゴ Pro W3" charset="-128"/>
                <a:sym typeface="Symbol" panose="05050102010706020507" pitchFamily="18" charset="2"/>
              </a:rPr>
              <a:t>+</a:t>
            </a:r>
            <a:r>
              <a:rPr lang="en-US" altLang="en-US" baseline="-25000" dirty="0">
                <a:ea typeface="ヒラギノ角ゴ Pro W3" charset="-128"/>
                <a:sym typeface="Symbol" panose="05050102010706020507" pitchFamily="18" charset="2"/>
              </a:rPr>
              <a:t>1</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i</a:t>
            </a:r>
            <a:r>
              <a:rPr lang="en-US" altLang="en-US" i="1" baseline="30000" dirty="0">
                <a:ea typeface="ヒラギノ角ゴ Pro W3" charset="-128"/>
                <a:sym typeface="Symbol" panose="05050102010706020507" pitchFamily="18" charset="2"/>
              </a:rPr>
              <a:t>e</a:t>
            </a:r>
            <a:r>
              <a:rPr lang="en-US" altLang="en-US" i="1" baseline="-25000" dirty="0">
                <a:ea typeface="ヒラギノ角ゴ Pro W3" charset="-128"/>
                <a:sym typeface="Symbol" panose="05050102010706020507" pitchFamily="18" charset="2"/>
              </a:rPr>
              <a:t>t</a:t>
            </a:r>
            <a:r>
              <a:rPr lang="en-US" altLang="en-US" baseline="-25000" dirty="0">
                <a:latin typeface="Symbol" panose="05050102010706020507" pitchFamily="18" charset="2"/>
                <a:ea typeface="ヒラギノ角ゴ Pro W3" charset="-128"/>
                <a:sym typeface="Symbol" panose="05050102010706020507" pitchFamily="18" charset="2"/>
              </a:rPr>
              <a:t>+</a:t>
            </a:r>
            <a:r>
              <a:rPr lang="en-US" altLang="en-US" baseline="-25000" dirty="0">
                <a:ea typeface="ヒラギノ角ゴ Pro W3" charset="-128"/>
                <a:sym typeface="Symbol" panose="05050102010706020507" pitchFamily="18" charset="2"/>
              </a:rPr>
              <a:t>2</a:t>
            </a:r>
            <a:r>
              <a:rPr lang="en-US" altLang="en-US" dirty="0">
                <a:ea typeface="ヒラギノ角ゴ Pro W3" charset="-128"/>
                <a:sym typeface="Symbol" panose="05050102010706020507" pitchFamily="18" charset="2"/>
              </a:rPr>
              <a:t> etc. ↑ </a:t>
            </a:r>
            <a:br>
              <a:rPr lang="en-US" altLang="en-US" dirty="0">
                <a:ea typeface="ヒラギノ角ゴ Pro W3" charset="-128"/>
                <a:sym typeface="Symbol" panose="05050102010706020507" pitchFamily="18" charset="2"/>
              </a:rPr>
            </a:br>
            <a:r>
              <a:rPr lang="en-US" altLang="en-US" dirty="0">
                <a:ea typeface="ヒラギノ角ゴ Pro W3" charset="-128"/>
                <a:sym typeface="Symbol" panose="05050102010706020507" pitchFamily="18" charset="2"/>
              </a:rPr>
              <a:t>average of future rates ↑  </a:t>
            </a:r>
            <a:r>
              <a:rPr lang="en-US" altLang="en-US" i="1" dirty="0" err="1">
                <a:ea typeface="ヒラギノ角ゴ Pro W3" charset="-128"/>
                <a:sym typeface="Symbol" panose="05050102010706020507" pitchFamily="18" charset="2"/>
              </a:rPr>
              <a:t>i</a:t>
            </a:r>
            <a:r>
              <a:rPr lang="en-US" altLang="en-US" i="1" baseline="-25000" dirty="0" err="1">
                <a:ea typeface="ヒラギノ角ゴ Pro W3" charset="-128"/>
                <a:sym typeface="Symbol" panose="05050102010706020507" pitchFamily="18" charset="2"/>
              </a:rPr>
              <a:t>nt</a:t>
            </a:r>
            <a:r>
              <a:rPr lang="en-US" altLang="en-US" dirty="0">
                <a:ea typeface="ヒラギノ角ゴ Pro W3" charset="-128"/>
                <a:sym typeface="Symbol" panose="05050102010706020507" pitchFamily="18" charset="2"/>
              </a:rPr>
              <a:t> ↑</a:t>
            </a:r>
          </a:p>
          <a:p>
            <a:pPr marL="740664" lvl="1" indent="-402336">
              <a:spcBef>
                <a:spcPts val="900"/>
              </a:spcBef>
              <a:buFontTx/>
              <a:buAutoNum type="arabicPeriod"/>
            </a:pPr>
            <a:r>
              <a:rPr lang="en-US" altLang="en-US" dirty="0">
                <a:ea typeface="ヒラギノ角ゴ Pro W3" charset="-128"/>
              </a:rPr>
              <a:t>Therefore: </a:t>
            </a:r>
            <a:r>
              <a:rPr lang="en-US" altLang="en-US" i="1" dirty="0">
                <a:ea typeface="ヒラギノ角ゴ Pro W3" charset="-128"/>
              </a:rPr>
              <a:t>i</a:t>
            </a:r>
            <a:r>
              <a:rPr lang="en-US" altLang="en-US" i="1" baseline="-25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 </a:t>
            </a:r>
            <a:r>
              <a:rPr lang="en-US" altLang="en-US" i="1" dirty="0" err="1">
                <a:ea typeface="ヒラギノ角ゴ Pro W3" charset="-128"/>
                <a:sym typeface="Symbol" panose="05050102010706020507" pitchFamily="18" charset="2"/>
              </a:rPr>
              <a:t>i</a:t>
            </a:r>
            <a:r>
              <a:rPr lang="en-US" altLang="en-US" i="1" baseline="-25000" dirty="0" err="1">
                <a:ea typeface="ヒラギノ角ゴ Pro W3" charset="-128"/>
                <a:sym typeface="Symbol" panose="05050102010706020507" pitchFamily="18" charset="2"/>
              </a:rPr>
              <a:t>nt</a:t>
            </a:r>
            <a:r>
              <a:rPr lang="en-US" altLang="en-US" dirty="0">
                <a:ea typeface="ヒラギノ角ゴ Pro W3" charset="-128"/>
                <a:sym typeface="Symbol" panose="05050102010706020507" pitchFamily="18" charset="2"/>
              </a:rPr>
              <a:t> ↑</a:t>
            </a:r>
            <a:br>
              <a:rPr lang="en-US" altLang="en-US" dirty="0">
                <a:ea typeface="ヒラギノ角ゴ Pro W3" charset="-128"/>
                <a:sym typeface="Symbol" panose="05050102010706020507" pitchFamily="18" charset="2"/>
              </a:rPr>
            </a:br>
            <a:r>
              <a:rPr lang="en-US" altLang="en-US" dirty="0">
                <a:ea typeface="ヒラギノ角ゴ Pro W3" charset="-128"/>
                <a:sym typeface="Symbol" panose="05050102010706020507" pitchFamily="18" charset="2"/>
              </a:rPr>
              <a:t>(i.e., short and long rates move together)</a:t>
            </a:r>
            <a:endParaRPr lang="en-US" dirty="0"/>
          </a:p>
        </p:txBody>
      </p:sp>
    </p:spTree>
    <p:extLst>
      <p:ext uri="{BB962C8B-B14F-4D97-AF65-F5344CB8AC3E}">
        <p14:creationId xmlns:p14="http://schemas.microsoft.com/office/powerpoint/2010/main" val="274912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115743"/>
            <a:ext cx="10515600" cy="572547"/>
          </a:xfrm>
        </p:spPr>
        <p:txBody>
          <a:bodyPr>
            <a:normAutofit fontScale="90000"/>
          </a:bodyPr>
          <a:lstStyle/>
          <a:p>
            <a:r>
              <a:rPr lang="en-US" altLang="en-US" sz="2400" dirty="0">
                <a:ea typeface="ヒラギノ角ゴ Pro W3" charset="-128"/>
              </a:rPr>
              <a:t>Risk Structure of Interest Rates:</a:t>
            </a:r>
            <a:br>
              <a:rPr lang="en-US" altLang="en-US" sz="2400" dirty="0"/>
            </a:br>
            <a:r>
              <a:rPr lang="en-US" altLang="en-US" sz="2400" dirty="0"/>
              <a:t>Figure 5.1 Long-Term Bond Yields, 1919–2016</a:t>
            </a:r>
            <a:endParaRPr lang="en-US" sz="2400" dirty="0"/>
          </a:p>
        </p:txBody>
      </p:sp>
      <p:sp>
        <p:nvSpPr>
          <p:cNvPr id="3" name="Content Placeholder 2"/>
          <p:cNvSpPr>
            <a:spLocks noGrp="1"/>
          </p:cNvSpPr>
          <p:nvPr>
            <p:ph idx="1"/>
          </p:nvPr>
        </p:nvSpPr>
        <p:spPr>
          <a:xfrm>
            <a:off x="1831571" y="6003453"/>
            <a:ext cx="8229600" cy="563563"/>
          </a:xfrm>
        </p:spPr>
        <p:txBody>
          <a:bodyPr>
            <a:normAutofit fontScale="92500" lnSpcReduction="10000"/>
          </a:bodyPr>
          <a:lstStyle/>
          <a:p>
            <a:pPr marL="0" indent="0">
              <a:buNone/>
            </a:pPr>
            <a:r>
              <a:rPr lang="en-US" sz="1200" dirty="0"/>
              <a:t>Sources: Board of Governors of the Federal Reserve System, Banking and Monetary Statistics, 1941–1970; Federal Reserve Bank of St. Louis FRED database, </a:t>
            </a:r>
            <a:r>
              <a:rPr lang="en-US" sz="1200" dirty="0">
                <a:hlinkClick r:id="rId3"/>
              </a:rPr>
              <a:t>https://fred.stlouisfed.org/series/GS10</a:t>
            </a:r>
            <a:r>
              <a:rPr lang="en-US" sz="1200" dirty="0"/>
              <a:t>, </a:t>
            </a:r>
            <a:r>
              <a:rPr lang="en-US" sz="1200" dirty="0">
                <a:hlinkClick r:id="rId4"/>
              </a:rPr>
              <a:t>https://fred.stlouisfed.org/series/AAA</a:t>
            </a:r>
            <a:r>
              <a:rPr lang="en-US" sz="1200" dirty="0"/>
              <a:t>, </a:t>
            </a:r>
            <a:r>
              <a:rPr lang="en-US" sz="1200" dirty="0">
                <a:hlinkClick r:id="rId5"/>
              </a:rPr>
              <a:t>https://fred.stlouisfed.org/series/BAA</a:t>
            </a:r>
            <a:r>
              <a:rPr lang="en-US" sz="1200" dirty="0"/>
              <a:t>.</a:t>
            </a:r>
          </a:p>
        </p:txBody>
      </p:sp>
      <p:pic>
        <p:nvPicPr>
          <p:cNvPr id="4" name="Picture 2" descr="The vertical line is labeled &quot;Annual Yield (percent)&quot; and ranges from 0 to 16 in increment of 2. The horizontal axis lists dates from 1920 to 2030 in 10-year increments. The line for state and local government (municipal) shows annual yield as 4.25 percent which with a fluctuating trend falls down to 1 percent by the year 1945. The annual yield for state and local government thereafter shows a net growth and reaches to a peak value of 13 percent by the year 1985. The value down a declining trend after 1985 and falls down to 5 percent by 2015 and to 4 percent by 2015. The line for U.S. government long-term bonds shows annual yield as 4.25 percent for the year 1920 which with a declining trend over the years falls down to a minimum value of 2 percent by the year 1940 and starts growing thereafter to reach to a peak value of 13.5 percent by the year 1980 but falls down to 4 percent by 2005 and to 2 percent by 2015. The line for Corporate Baa Bonds shows annual yield as 7.25 for 1920 which increases to 11.5 by the year 1930 but falls down to 4 percent by the year 1940. With a growing trend over the year the annual yield for this category reaches to a peak value of 16 percent by the year 1980 but falls down to 7 percent by the year 2005 and to 5 percent by the year 2015. The line for Corporate Aaa Bonds shows annual yield as 5.5 for the year 1920 which with a declining trend falls down to 1 percent by the year 1940 but recovers back to 6.5 by the year 1970 and to a peak value of 14 percent by the year 1980. The annual yield decreases thereafter to fall down to a value of 6 percent by the year 2000 and 3.5 by the year 2015.&#10;The values used in the description are approximate."/>
          <p:cNvPicPr>
            <a:picLocks noChangeAspect="1" noChangeArrowheads="1"/>
          </p:cNvPicPr>
          <p:nvPr/>
        </p:nvPicPr>
        <p:blipFill>
          <a:blip r:embed="rId6" cstate="print"/>
          <a:srcRect/>
          <a:stretch>
            <a:fillRect/>
          </a:stretch>
        </p:blipFill>
        <p:spPr bwMode="auto">
          <a:xfrm>
            <a:off x="1401389" y="781395"/>
            <a:ext cx="8891240" cy="5128953"/>
          </a:xfrm>
          <a:prstGeom prst="rect">
            <a:avLst/>
          </a:prstGeom>
          <a:noFill/>
          <a:ln w="9525">
            <a:noFill/>
            <a:miter lim="800000"/>
            <a:headEnd/>
            <a:tailEnd/>
          </a:ln>
        </p:spPr>
      </p:pic>
    </p:spTree>
    <p:extLst>
      <p:ext uri="{BB962C8B-B14F-4D97-AF65-F5344CB8AC3E}">
        <p14:creationId xmlns:p14="http://schemas.microsoft.com/office/powerpoint/2010/main" val="600979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Expectations Theory and Term Structure Facts </a:t>
            </a:r>
            <a:r>
              <a:rPr lang="en-US" altLang="en-US" sz="1800" dirty="0">
                <a:ea typeface="ヒラギノ角ゴ Pro W3" charset="-128"/>
              </a:rPr>
              <a:t>(3 of 3)</a:t>
            </a:r>
            <a:endParaRPr lang="en-US" dirty="0"/>
          </a:p>
        </p:txBody>
      </p:sp>
      <p:sp>
        <p:nvSpPr>
          <p:cNvPr id="3" name="Content Placeholder 2"/>
          <p:cNvSpPr>
            <a:spLocks noGrp="1"/>
          </p:cNvSpPr>
          <p:nvPr>
            <p:ph idx="1"/>
          </p:nvPr>
        </p:nvSpPr>
        <p:spPr>
          <a:xfrm>
            <a:off x="838200" y="1429789"/>
            <a:ext cx="10515600" cy="4747174"/>
          </a:xfrm>
        </p:spPr>
        <p:txBody>
          <a:bodyPr/>
          <a:lstStyle/>
          <a:p>
            <a:r>
              <a:rPr lang="en-US" altLang="en-US" sz="2400" dirty="0">
                <a:ea typeface="ヒラギノ角ゴ Pro W3" charset="-128"/>
              </a:rPr>
              <a:t>Explains fact 2—that yield curves tend to have steep slope when short rates are low and downward slope when short rates are high</a:t>
            </a:r>
          </a:p>
          <a:p>
            <a:pPr lvl="1" indent="-402336">
              <a:spcBef>
                <a:spcPts val="900"/>
              </a:spcBef>
              <a:buFontTx/>
              <a:buAutoNum type="arabicPeriod"/>
            </a:pPr>
            <a:r>
              <a:rPr lang="en-US" altLang="en-US" dirty="0">
                <a:ea typeface="ヒラギノ角ゴ Pro W3" charset="-128"/>
              </a:rPr>
              <a:t>When short rates are low, they are expected to rise to normal level, and long rate </a:t>
            </a:r>
            <a:r>
              <a:rPr lang="en-US" altLang="en-US" dirty="0">
                <a:latin typeface="Symbol" panose="05050102010706020507" pitchFamily="18" charset="2"/>
                <a:ea typeface="ヒラギノ角ゴ Pro W3" charset="-128"/>
              </a:rPr>
              <a:t>=</a:t>
            </a:r>
            <a:r>
              <a:rPr lang="en-US" altLang="en-US" dirty="0">
                <a:ea typeface="ヒラギノ角ゴ Pro W3" charset="-128"/>
              </a:rPr>
              <a:t> average of future short rates will be well above today’s short rate; yield curve will have steep upward slope.</a:t>
            </a:r>
          </a:p>
          <a:p>
            <a:pPr lvl="1" indent="-402336">
              <a:spcBef>
                <a:spcPts val="900"/>
              </a:spcBef>
              <a:buFontTx/>
              <a:buAutoNum type="arabicPeriod"/>
            </a:pPr>
            <a:r>
              <a:rPr lang="en-US" altLang="en-US" dirty="0">
                <a:ea typeface="ヒラギノ角ゴ Pro W3" charset="-128"/>
              </a:rPr>
              <a:t>When short rates are high, they will be expected to fall in future, and long rate will be below current short rate; yield curve will have downward slope.</a:t>
            </a:r>
            <a:endParaRPr lang="en-US" altLang="en-US" dirty="0"/>
          </a:p>
          <a:p>
            <a:r>
              <a:rPr lang="en-US" altLang="en-US" sz="2400" dirty="0" err="1">
                <a:ea typeface="ヒラギノ角ゴ Pro W3" charset="-128"/>
              </a:rPr>
              <a:t>Doesn</a:t>
            </a:r>
            <a:r>
              <a:rPr lang="ja-JP" altLang="en-US" sz="2400" dirty="0"/>
              <a:t>’</a:t>
            </a:r>
            <a:r>
              <a:rPr lang="en-US" altLang="ja-JP" sz="2400" dirty="0">
                <a:ea typeface="ヒラギノ角ゴ Pro W3" charset="-128"/>
              </a:rPr>
              <a:t>t explain fact 3—that yield curve usually has upward slope</a:t>
            </a:r>
          </a:p>
          <a:p>
            <a:pPr lvl="1"/>
            <a:r>
              <a:rPr lang="en-US" altLang="en-US" dirty="0">
                <a:ea typeface="ヒラギノ角ゴ Pro W3" charset="-128"/>
              </a:rPr>
              <a:t>Short rates are as likely to fall in future as rise, so average of expected future short rates will not usually be higher than current short rate: therefore, yield curve will not usually slope upward.</a:t>
            </a:r>
            <a:endParaRPr lang="en-US" dirty="0"/>
          </a:p>
          <a:p>
            <a:pPr marL="283464" lvl="1" indent="0">
              <a:spcBef>
                <a:spcPts val="900"/>
              </a:spcBef>
              <a:buNone/>
            </a:pPr>
            <a:endParaRPr lang="en-US" altLang="en-US" dirty="0">
              <a:ea typeface="ヒラギノ角ゴ Pro W3" charset="-128"/>
            </a:endParaRPr>
          </a:p>
        </p:txBody>
      </p:sp>
    </p:spTree>
    <p:extLst>
      <p:ext uri="{BB962C8B-B14F-4D97-AF65-F5344CB8AC3E}">
        <p14:creationId xmlns:p14="http://schemas.microsoft.com/office/powerpoint/2010/main" val="248993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Market Segmentation Theory</a:t>
            </a:r>
            <a:endParaRPr lang="en-US" dirty="0"/>
          </a:p>
        </p:txBody>
      </p:sp>
      <p:sp>
        <p:nvSpPr>
          <p:cNvPr id="3" name="Content Placeholder 2"/>
          <p:cNvSpPr>
            <a:spLocks noGrp="1"/>
          </p:cNvSpPr>
          <p:nvPr>
            <p:ph idx="1"/>
          </p:nvPr>
        </p:nvSpPr>
        <p:spPr/>
        <p:txBody>
          <a:bodyPr>
            <a:normAutofit lnSpcReduction="10000"/>
          </a:bodyPr>
          <a:lstStyle/>
          <a:p>
            <a:r>
              <a:rPr lang="en-US" altLang="en-US" sz="2400" b="1" dirty="0">
                <a:ea typeface="ヒラギノ角ゴ Pro W3" charset="-128"/>
              </a:rPr>
              <a:t>Key Assumption:</a:t>
            </a:r>
            <a:r>
              <a:rPr lang="en-US" altLang="en-US" sz="2400" dirty="0">
                <a:ea typeface="ヒラギノ角ゴ Pro W3" charset="-128"/>
              </a:rPr>
              <a:t> Bonds of different maturities are not substitutes at all</a:t>
            </a:r>
          </a:p>
          <a:p>
            <a:r>
              <a:rPr lang="en-US" altLang="en-US" sz="2400" b="1" dirty="0">
                <a:ea typeface="ヒラギノ角ゴ Pro W3" charset="-128"/>
              </a:rPr>
              <a:t>Implication:</a:t>
            </a:r>
            <a:r>
              <a:rPr lang="en-US" altLang="en-US" sz="2400" dirty="0">
                <a:ea typeface="ヒラギノ角ゴ Pro W3" charset="-128"/>
              </a:rPr>
              <a:t> Markets are completely segmented; interest rate at each maturity are determined separately</a:t>
            </a:r>
          </a:p>
          <a:p>
            <a:r>
              <a:rPr lang="en-US" altLang="en-US" sz="2400" dirty="0">
                <a:ea typeface="ヒラギノ角ゴ Pro W3" charset="-128"/>
              </a:rPr>
              <a:t>Explains fact 3—that yield curve is usually upward sloping</a:t>
            </a:r>
          </a:p>
          <a:p>
            <a:pPr lvl="1"/>
            <a:r>
              <a:rPr lang="en-US" altLang="en-US" dirty="0">
                <a:ea typeface="ヒラギノ角ゴ Pro W3" charset="-128"/>
              </a:rPr>
              <a:t>People typically prefer short holding periods and thus have higher demand for short-term bonds, which have higher prices and lower interest rates than long bonds</a:t>
            </a:r>
            <a:endParaRPr lang="en-US" dirty="0"/>
          </a:p>
          <a:p>
            <a:pPr>
              <a:spcBef>
                <a:spcPts val="1200"/>
              </a:spcBef>
            </a:pPr>
            <a:r>
              <a:rPr lang="en-US" altLang="en-US" sz="2400" dirty="0">
                <a:ea typeface="ヒラギノ角ゴ Pro W3" charset="-128"/>
              </a:rPr>
              <a:t>Does not explain fact 1or fact 2 because its assumes long-term and short-term rates are determined independently.</a:t>
            </a:r>
            <a:endParaRPr lang="en-US" sz="2400" dirty="0"/>
          </a:p>
          <a:p>
            <a:endParaRPr lang="en-US" sz="2400" dirty="0"/>
          </a:p>
        </p:txBody>
      </p:sp>
    </p:spTree>
    <p:extLst>
      <p:ext uri="{BB962C8B-B14F-4D97-AF65-F5344CB8AC3E}">
        <p14:creationId xmlns:p14="http://schemas.microsoft.com/office/powerpoint/2010/main" val="103786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Premium Theory </a:t>
            </a:r>
            <a:r>
              <a:rPr lang="en-US" altLang="en-US" sz="1800" dirty="0">
                <a:ea typeface="ヒラギノ角ゴ Pro W3" charset="-128"/>
              </a:rPr>
              <a:t>(1 of 3)</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altLang="en-US" sz="2400" b="1" dirty="0">
                <a:ea typeface="ヒラギノ角ゴ Pro W3" charset="-128"/>
              </a:rPr>
              <a:t>Key Assumption:</a:t>
            </a:r>
            <a:r>
              <a:rPr lang="en-US" altLang="en-US" sz="2400" dirty="0">
                <a:ea typeface="ヒラギノ角ゴ Pro W3" charset="-128"/>
              </a:rPr>
              <a:t> Bonds of different maturities are substitutes, but are not perfect substitutes</a:t>
            </a:r>
          </a:p>
          <a:p>
            <a:r>
              <a:rPr lang="en-US" altLang="en-US" sz="2400" b="1" dirty="0">
                <a:ea typeface="ヒラギノ角ゴ Pro W3" charset="-128"/>
              </a:rPr>
              <a:t>Implication:</a:t>
            </a:r>
            <a:r>
              <a:rPr lang="en-US" altLang="en-US" sz="2400" dirty="0">
                <a:ea typeface="ヒラギノ角ゴ Pro W3" charset="-128"/>
              </a:rPr>
              <a:t> Modifies Pure Expectations Theory with features of Market Segmentation Theory</a:t>
            </a:r>
          </a:p>
          <a:p>
            <a:r>
              <a:rPr lang="en-US" altLang="en-US" sz="2400" dirty="0">
                <a:ea typeface="ヒラギノ角ゴ Pro W3" charset="-128"/>
              </a:rPr>
              <a:t>Investors prefer short-term rather than long-term bonds. This implies that investors must be paid positive liquidity premium, </a:t>
            </a:r>
            <a:r>
              <a:rPr lang="en-US" altLang="en-US" sz="2400" b="1" i="1" dirty="0" err="1">
                <a:latin typeface="Script MT Bold" panose="03040602040607080904" pitchFamily="66" charset="0"/>
                <a:ea typeface="ヒラギノ角ゴ Pro W3" charset="-128"/>
              </a:rPr>
              <a:t>l</a:t>
            </a:r>
            <a:r>
              <a:rPr lang="en-US" altLang="en-US" sz="2400" i="1" baseline="-25000" dirty="0" err="1">
                <a:ea typeface="ヒラギノ角ゴ Pro W3" charset="-128"/>
              </a:rPr>
              <a:t>nt</a:t>
            </a:r>
            <a:r>
              <a:rPr lang="en-US" altLang="en-US" sz="2400" dirty="0">
                <a:ea typeface="ヒラギノ角ゴ Pro W3" charset="-128"/>
              </a:rPr>
              <a:t>, to hold long term bonds.</a:t>
            </a:r>
          </a:p>
          <a:p>
            <a:r>
              <a:rPr lang="en-US" altLang="en-US" sz="2400" dirty="0"/>
              <a:t>Results in following modification of Expectations Theory, where </a:t>
            </a:r>
            <a:r>
              <a:rPr lang="en-US" altLang="en-US" sz="2400" b="1" i="1" dirty="0" err="1">
                <a:latin typeface="Script MT Bold" panose="03040602040607080904" pitchFamily="66" charset="0"/>
                <a:ea typeface="ヒラギノ角ゴ Pro W3" charset="-128"/>
              </a:rPr>
              <a:t>l</a:t>
            </a:r>
            <a:r>
              <a:rPr lang="en-US" altLang="en-US" sz="2400" i="1" baseline="-25000" dirty="0" err="1">
                <a:ea typeface="ヒラギノ角ゴ Pro W3" charset="-128"/>
              </a:rPr>
              <a:t>nt</a:t>
            </a:r>
            <a:r>
              <a:rPr lang="en-US" altLang="en-US" sz="2400" i="1" baseline="-25000" dirty="0">
                <a:ea typeface="ヒラギノ角ゴ Pro W3" charset="-128"/>
              </a:rPr>
              <a:t> </a:t>
            </a:r>
            <a:r>
              <a:rPr lang="en-US" altLang="en-US" sz="2400" dirty="0"/>
              <a:t> is a liquidity premium added to the equation.</a:t>
            </a:r>
          </a:p>
          <a:p>
            <a:endParaRPr lang="en-US" altLang="en-US" sz="2400" dirty="0"/>
          </a:p>
          <a:p>
            <a:endParaRPr lang="en-US" altLang="en-US" sz="2400" dirty="0"/>
          </a:p>
          <a:p>
            <a:r>
              <a:rPr lang="en-US" altLang="en-US" sz="2400" dirty="0"/>
              <a:t>We can see this graphically on the next slide.</a:t>
            </a:r>
            <a:endParaRPr lang="en-US" sz="2400" dirty="0"/>
          </a:p>
          <a:p>
            <a:endParaRPr lang="en-US" sz="2400" dirty="0"/>
          </a:p>
          <a:p>
            <a:endParaRPr lang="en-US" sz="2400" dirty="0"/>
          </a:p>
        </p:txBody>
      </p:sp>
      <p:pic>
        <p:nvPicPr>
          <p:cNvPr id="5" name="Picture 2" descr="G:\MishkinEakins_PPT\MishinEakins_PPT\Art\Ch05\eq0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267" y="4863548"/>
            <a:ext cx="7886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10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615777"/>
          </a:xfrm>
        </p:spPr>
        <p:txBody>
          <a:bodyPr>
            <a:normAutofit fontScale="90000"/>
          </a:bodyPr>
          <a:lstStyle/>
          <a:p>
            <a:r>
              <a:rPr lang="en-US" altLang="en-US" sz="2400" dirty="0">
                <a:ea typeface="ヒラギノ角ゴ Pro W3" charset="-128"/>
              </a:rPr>
              <a:t>Figure 5.5 The Relationship Between the Liquidity Premium and Expectations Theories</a:t>
            </a:r>
            <a:endParaRPr lang="en-US" sz="2400" dirty="0"/>
          </a:p>
        </p:txBody>
      </p:sp>
      <p:pic>
        <p:nvPicPr>
          <p:cNvPr id="4" name="Picture 2" descr="The vertical axis is labeled &quot;Interest Rate, I sub(nt).&quot; The horizontal axis is labeled &quot;Years to Maturity, n&quot; and ranges from 0 to 30 in increments of 5. A horizontal line from the middle of vertical line is labeled &quot;Expectations Theory Yield Curve.&quot; An upward sloping curve above this horizontal line is labeled &quot;Liquidity Premium Theory Yield Curve.&quot; The area between the horizontal line and curve is shaded and labeled &quot;Liquidity Premium, l sub(nt)."/>
          <p:cNvPicPr>
            <a:picLocks noChangeAspect="1" noChangeArrowheads="1"/>
          </p:cNvPicPr>
          <p:nvPr/>
        </p:nvPicPr>
        <p:blipFill>
          <a:blip r:embed="rId2" cstate="print"/>
          <a:srcRect/>
          <a:stretch>
            <a:fillRect/>
          </a:stretch>
        </p:blipFill>
        <p:spPr bwMode="auto">
          <a:xfrm>
            <a:off x="1628128" y="706582"/>
            <a:ext cx="9111126" cy="5611237"/>
          </a:xfrm>
          <a:prstGeom prst="rect">
            <a:avLst/>
          </a:prstGeom>
          <a:noFill/>
          <a:ln w="9525">
            <a:noFill/>
            <a:miter lim="800000"/>
            <a:headEnd/>
            <a:tailEnd/>
          </a:ln>
        </p:spPr>
      </p:pic>
    </p:spTree>
    <p:extLst>
      <p:ext uri="{BB962C8B-B14F-4D97-AF65-F5344CB8AC3E}">
        <p14:creationId xmlns:p14="http://schemas.microsoft.com/office/powerpoint/2010/main" val="144368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Numerical Example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charset="-128"/>
              </a:rPr>
              <a:t>One-year interest rate over the next five years: 5%, 6%, 7%, 8%, and 9%</a:t>
            </a:r>
          </a:p>
          <a:p>
            <a:pPr marL="402336" indent="-402336">
              <a:buFontTx/>
              <a:buAutoNum type="arabicPeriod"/>
            </a:pPr>
            <a:r>
              <a:rPr lang="en-US" altLang="en-US" sz="2400" dirty="0">
                <a:ea typeface="ヒラギノ角ゴ Pro W3" charset="-128"/>
              </a:rPr>
              <a:t>Investors</a:t>
            </a:r>
            <a:r>
              <a:rPr lang="ja-JP" altLang="en-US" sz="2400" dirty="0"/>
              <a:t>’</a:t>
            </a:r>
            <a:r>
              <a:rPr lang="en-US" altLang="ja-JP" sz="2400" dirty="0">
                <a:ea typeface="ヒラギノ角ゴ Pro W3" charset="-128"/>
              </a:rPr>
              <a:t> preferences for holding short-term bonds so liquidity premium for one- to five-year bonds: 0%, 0.25%, 0.5%, 0.75%, and 1.0%</a:t>
            </a:r>
            <a:endParaRPr lang="en-US" sz="2400" dirty="0"/>
          </a:p>
        </p:txBody>
      </p:sp>
    </p:spTree>
    <p:extLst>
      <p:ext uri="{BB962C8B-B14F-4D97-AF65-F5344CB8AC3E}">
        <p14:creationId xmlns:p14="http://schemas.microsoft.com/office/powerpoint/2010/main" val="3675699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Numerical Example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t>Interest rate on the two-year bond:</a:t>
            </a:r>
          </a:p>
          <a:p>
            <a:pPr algn="ctr">
              <a:buNone/>
            </a:pPr>
            <a:r>
              <a:rPr lang="en-US" altLang="en-US" sz="2400" dirty="0"/>
              <a:t>0.25% + (5% + 6%)/2 = 5.75%</a:t>
            </a:r>
          </a:p>
          <a:p>
            <a:r>
              <a:rPr lang="en-US" altLang="en-US" sz="2400" dirty="0"/>
              <a:t>Interest rate on the five-year bond:</a:t>
            </a:r>
          </a:p>
          <a:p>
            <a:pPr algn="ctr">
              <a:buNone/>
            </a:pPr>
            <a:r>
              <a:rPr lang="en-US" altLang="en-US" sz="2400" dirty="0"/>
              <a:t>1.0% + (5% + 6% + 7% + 8% + 9%)/5 = 8%</a:t>
            </a:r>
          </a:p>
          <a:p>
            <a:r>
              <a:rPr lang="en-US" altLang="en-US" sz="2400" dirty="0"/>
              <a:t>Interest rates on one to five-year bonds:</a:t>
            </a:r>
          </a:p>
          <a:p>
            <a:pPr algn="ctr">
              <a:buNone/>
            </a:pPr>
            <a:r>
              <a:rPr lang="en-US" altLang="en-US" sz="2400" dirty="0"/>
              <a:t>5%, 5.75%, 6.5%, 7.25%, and 8%</a:t>
            </a:r>
          </a:p>
          <a:p>
            <a:r>
              <a:rPr lang="en-US" altLang="en-US" sz="2400" dirty="0"/>
              <a:t>Comparing with those for the pure expectations theory, liquidity premium theory produces yield curves more steeply upward sloped.</a:t>
            </a:r>
            <a:endParaRPr lang="en-US" sz="2400" dirty="0"/>
          </a:p>
        </p:txBody>
      </p:sp>
    </p:spTree>
    <p:extLst>
      <p:ext uri="{BB962C8B-B14F-4D97-AF65-F5344CB8AC3E}">
        <p14:creationId xmlns:p14="http://schemas.microsoft.com/office/powerpoint/2010/main" val="1515618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Liquidity Premium Theory: Term Structure Facts</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Explains All 3 Facts</a:t>
            </a:r>
          </a:p>
          <a:p>
            <a:pPr lvl="1"/>
            <a:r>
              <a:rPr lang="en-US" altLang="en-US" dirty="0">
                <a:ea typeface="ヒラギノ角ゴ Pro W3" charset="-128"/>
              </a:rPr>
              <a:t>Explains fact 3—that usual upward sloped yield curve by liquidity premium for long-term bonds</a:t>
            </a:r>
            <a:endParaRPr lang="en-US" dirty="0"/>
          </a:p>
          <a:p>
            <a:pPr lvl="1"/>
            <a:r>
              <a:rPr lang="en-US" altLang="en-US" dirty="0">
                <a:ea typeface="ヒラギノ角ゴ Pro W3" charset="-128"/>
              </a:rPr>
              <a:t>Explains fact 1 and fact 2 using same explanations as pure expectations theory because it has average of future short rates as determinant of long rate</a:t>
            </a:r>
            <a:endParaRPr lang="en-US" dirty="0"/>
          </a:p>
        </p:txBody>
      </p:sp>
    </p:spTree>
    <p:extLst>
      <p:ext uri="{BB962C8B-B14F-4D97-AF65-F5344CB8AC3E}">
        <p14:creationId xmlns:p14="http://schemas.microsoft.com/office/powerpoint/2010/main" val="199765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95"/>
            <a:ext cx="10515600" cy="532650"/>
          </a:xfrm>
        </p:spPr>
        <p:txBody>
          <a:bodyPr>
            <a:normAutofit fontScale="90000"/>
          </a:bodyPr>
          <a:lstStyle/>
          <a:p>
            <a:r>
              <a:rPr lang="en-US" altLang="en-US" sz="2400" dirty="0">
                <a:ea typeface="ヒラギノ角ゴ Pro W3" charset="-128"/>
              </a:rPr>
              <a:t>Figure 5.6 Yield Curves and the Market’s Expectations of Future Short-Term Interest Rates According to the Liquidity Premium Theory</a:t>
            </a:r>
            <a:endParaRPr lang="en-US" sz="2400" dirty="0"/>
          </a:p>
        </p:txBody>
      </p:sp>
      <p:pic>
        <p:nvPicPr>
          <p:cNvPr id="4" name="Picture 2" descr="The vertical axis of each graph is labeled &quot;Yield to Maturity&quot; and the horizontal axis is labeled &quot;Term to Maturity.&quot;&#10;The first graph shows future short-term interest rates expected to rise depicted by a steeply upward-sloping yield curve.&#10;The second graph shows future short-term interest rates expected to stay the same depicted by a mildly upward-sloping yield curve.&#10;The third graph shows future short-term interest rates expected to fall moderately depicted by a flat yield curve.&#10;The fourth graph shows future short-term interest rates expected to fall sharply depicted by a downward-sloping yield curve."/>
          <p:cNvPicPr>
            <a:picLocks noChangeAspect="1" noChangeArrowheads="1"/>
          </p:cNvPicPr>
          <p:nvPr/>
        </p:nvPicPr>
        <p:blipFill>
          <a:blip r:embed="rId3" cstate="print"/>
          <a:srcRect/>
          <a:stretch>
            <a:fillRect/>
          </a:stretch>
        </p:blipFill>
        <p:spPr bwMode="auto">
          <a:xfrm>
            <a:off x="2884515" y="665060"/>
            <a:ext cx="6001789" cy="6048316"/>
          </a:xfrm>
          <a:prstGeom prst="rect">
            <a:avLst/>
          </a:prstGeom>
          <a:noFill/>
          <a:ln w="9525">
            <a:noFill/>
            <a:miter lim="800000"/>
            <a:headEnd/>
            <a:tailEnd/>
          </a:ln>
        </p:spPr>
      </p:pic>
    </p:spTree>
    <p:extLst>
      <p:ext uri="{BB962C8B-B14F-4D97-AF65-F5344CB8AC3E}">
        <p14:creationId xmlns:p14="http://schemas.microsoft.com/office/powerpoint/2010/main" val="669988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2977"/>
          </a:xfrm>
        </p:spPr>
        <p:txBody>
          <a:bodyPr>
            <a:normAutofit fontScale="90000"/>
          </a:bodyPr>
          <a:lstStyle/>
          <a:p>
            <a:r>
              <a:rPr lang="en-US" altLang="en-US" sz="2400" b="1" dirty="0">
                <a:ea typeface="ヒラギノ角ゴ Pro W3" charset="-128"/>
              </a:rPr>
              <a:t>Case: Interpreting Yield Curves</a:t>
            </a:r>
            <a:br>
              <a:rPr lang="en-US" altLang="en-US" sz="2400" dirty="0">
                <a:ea typeface="ヒラギノ角ゴ Pro W3" charset="-128"/>
              </a:rPr>
            </a:br>
            <a:r>
              <a:rPr lang="en-US" altLang="en-US" sz="2400" dirty="0">
                <a:ea typeface="ヒラギノ角ゴ Pro W3" charset="-128"/>
              </a:rPr>
              <a:t> </a:t>
            </a:r>
            <a:r>
              <a:rPr lang="en-US" altLang="en-US" sz="2400" dirty="0"/>
              <a:t>What do they tell us about the public</a:t>
            </a:r>
            <a:r>
              <a:rPr lang="ja-JP" altLang="en-US" sz="2400" dirty="0"/>
              <a:t>’</a:t>
            </a:r>
            <a:r>
              <a:rPr lang="en-US" altLang="ja-JP" sz="2400" dirty="0"/>
              <a:t>s expectations of future rates from </a:t>
            </a:r>
            <a:r>
              <a:rPr lang="en-US" altLang="en-US" sz="2400" dirty="0"/>
              <a:t>Figure 5.7 Yield Curves for U.S. Government Bonds?</a:t>
            </a:r>
            <a:endParaRPr lang="en-US" sz="2400" dirty="0"/>
          </a:p>
        </p:txBody>
      </p:sp>
      <p:pic>
        <p:nvPicPr>
          <p:cNvPr id="4" name="Picture 2" descr="The vertical axis is labeled &quot;Interest Rate (percent)&quot; and ranges from 0 to 16 in increments of 2. The horizontal axis is labeled &quot;Terms to Maturity (Years)&quot; and ranges from 0 to 20 in increments of 1 till 5 years and then increments of 5. The line for January 15, 1981 start at interest rate declining down steep for 1 year and then slops down with very slow rate to fall down to 13 by 20 years. The line for March 28, 1985 starts at interest rate of 9 percent for 1 year and then increases consistently with a slow rate to reach 12 percent for 20 years. The interest rate for May 16, 1980 and March 3, 1997 remains almost flat at 9.5 percent and 5.5 percent respectively. The interest rate for May 17, 2016 increases with a slow growth rate from 0 to reach to 2 percent for 20 years."/>
          <p:cNvPicPr>
            <a:picLocks noChangeAspect="1" noChangeArrowheads="1"/>
          </p:cNvPicPr>
          <p:nvPr/>
        </p:nvPicPr>
        <p:blipFill>
          <a:blip r:embed="rId2" cstate="print"/>
          <a:srcRect/>
          <a:stretch>
            <a:fillRect/>
          </a:stretch>
        </p:blipFill>
        <p:spPr bwMode="auto">
          <a:xfrm>
            <a:off x="3522595" y="1621174"/>
            <a:ext cx="5146809" cy="4139181"/>
          </a:xfrm>
          <a:prstGeom prst="rect">
            <a:avLst/>
          </a:prstGeom>
          <a:noFill/>
          <a:ln w="9525">
            <a:noFill/>
            <a:miter lim="800000"/>
            <a:headEnd/>
            <a:tailEnd/>
          </a:ln>
        </p:spPr>
      </p:pic>
    </p:spTree>
    <p:extLst>
      <p:ext uri="{BB962C8B-B14F-4D97-AF65-F5344CB8AC3E}">
        <p14:creationId xmlns:p14="http://schemas.microsoft.com/office/powerpoint/2010/main" val="949856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Interpreting Yield Curves</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charset="-128"/>
              </a:rPr>
              <a:t>The steep downward curve in 1981 suggested that short-term rates were expected to decline in the near future. This played-out, with rates dropping by 300 bps in 3 months.</a:t>
            </a:r>
          </a:p>
          <a:p>
            <a:r>
              <a:rPr lang="en-US" altLang="en-US" sz="2400" dirty="0">
                <a:ea typeface="ヒラギノ角ゴ Pro W3" charset="-128"/>
              </a:rPr>
              <a:t>The upward curve in 1985 and 2016 suggested a rate increase in the near future.</a:t>
            </a:r>
          </a:p>
          <a:p>
            <a:r>
              <a:rPr lang="en-US" altLang="en-US" sz="2400" dirty="0">
                <a:ea typeface="ヒラギノ角ゴ Pro W3" charset="-128"/>
              </a:rPr>
              <a:t>The moderately upward slopes in 1980 and 1997 suggest that short term rates were not expected to rise or fall in the near term.</a:t>
            </a:r>
          </a:p>
          <a:p>
            <a:r>
              <a:rPr lang="en-US" altLang="en-US" sz="2400" dirty="0">
                <a:ea typeface="ヒラギノ角ゴ Pro W3" charset="-128"/>
              </a:rPr>
              <a:t>The steep upward slope in 2016 suggests short term rates in the future will rise.</a:t>
            </a:r>
            <a:endParaRPr lang="en-US" sz="2400" dirty="0"/>
          </a:p>
          <a:p>
            <a:endParaRPr lang="en-US" sz="2400" dirty="0"/>
          </a:p>
        </p:txBody>
      </p:sp>
    </p:spTree>
    <p:extLst>
      <p:ext uri="{BB962C8B-B14F-4D97-AF65-F5344CB8AC3E}">
        <p14:creationId xmlns:p14="http://schemas.microsoft.com/office/powerpoint/2010/main" val="70328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Factors Affecting Risk Structure of Interest Rates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defRPr/>
            </a:pPr>
            <a:r>
              <a:rPr lang="en-US" sz="2400" dirty="0"/>
              <a:t>The figure shows two important features of the interest-rate behavior of bonds.</a:t>
            </a:r>
          </a:p>
          <a:p>
            <a:pPr>
              <a:buFont typeface="Wingdings" panose="05000000000000000000" pitchFamily="2" charset="2"/>
              <a:buChar char="Ø"/>
              <a:defRPr/>
            </a:pPr>
            <a:r>
              <a:rPr lang="en-US" sz="2400" dirty="0"/>
              <a:t>Rates on different bond categories change from one year to the next.</a:t>
            </a:r>
          </a:p>
          <a:p>
            <a:pPr lvl="1">
              <a:buFont typeface="Wingdings" panose="05000000000000000000" pitchFamily="2" charset="2"/>
              <a:buChar char="Ø"/>
              <a:defRPr/>
            </a:pPr>
            <a:endParaRPr lang="en-US" sz="2000" dirty="0"/>
          </a:p>
          <a:p>
            <a:pPr>
              <a:buFont typeface="Wingdings" panose="05000000000000000000" pitchFamily="2" charset="2"/>
              <a:buChar char="Ø"/>
              <a:defRPr/>
            </a:pPr>
            <a:r>
              <a:rPr lang="en-US" sz="2400" dirty="0"/>
              <a:t>Spreads on different bond categories change from one year to the next.</a:t>
            </a:r>
          </a:p>
          <a:p>
            <a:pPr marL="0" indent="0">
              <a:buNone/>
              <a:defRPr/>
            </a:pPr>
            <a:endParaRPr lang="en-US" sz="2400" dirty="0"/>
          </a:p>
          <a:p>
            <a:pPr marL="0" indent="0">
              <a:buNone/>
              <a:defRPr/>
            </a:pPr>
            <a:r>
              <a:rPr lang="en-US" sz="2400" dirty="0"/>
              <a:t>To further examine these features, we will look at three specific risk factors.</a:t>
            </a:r>
          </a:p>
          <a:p>
            <a:pPr>
              <a:defRPr/>
            </a:pPr>
            <a:r>
              <a:rPr lang="en-US" sz="2400" dirty="0"/>
              <a:t>Default Risk</a:t>
            </a:r>
          </a:p>
          <a:p>
            <a:pPr>
              <a:defRPr/>
            </a:pPr>
            <a:r>
              <a:rPr lang="en-US" sz="2400" dirty="0"/>
              <a:t>Liquidity</a:t>
            </a:r>
          </a:p>
          <a:p>
            <a:pPr>
              <a:defRPr/>
            </a:pPr>
            <a:r>
              <a:rPr lang="en-US" sz="2400" dirty="0"/>
              <a:t>Income Tax Considerations</a:t>
            </a:r>
          </a:p>
        </p:txBody>
      </p:sp>
    </p:spTree>
    <p:extLst>
      <p:ext uri="{BB962C8B-B14F-4D97-AF65-F5344CB8AC3E}">
        <p14:creationId xmlns:p14="http://schemas.microsoft.com/office/powerpoint/2010/main" val="294279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Mini-case: The Term Structure as a Forecasting Tool</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The yield curve does have information about future interest rates, and so it should also help forecast inflation and real output production.</a:t>
            </a:r>
          </a:p>
          <a:p>
            <a:pPr lvl="1"/>
            <a:r>
              <a:rPr lang="en-US" altLang="en-US" dirty="0">
                <a:ea typeface="ヒラギノ角ゴ Pro W3" charset="-128"/>
              </a:rPr>
              <a:t>Rising (falling) rates are associated with economic booms (recessions) [chapter 4]. </a:t>
            </a:r>
            <a:endParaRPr lang="en-US" dirty="0"/>
          </a:p>
          <a:p>
            <a:pPr lvl="1"/>
            <a:r>
              <a:rPr lang="en-US" altLang="en-US" dirty="0">
                <a:ea typeface="ヒラギノ角ゴ Pro W3" charset="-128"/>
              </a:rPr>
              <a:t>Rates are composed of both real rates and inflation expectations [chapter 3].</a:t>
            </a:r>
            <a:endParaRPr lang="en-US" dirty="0"/>
          </a:p>
        </p:txBody>
      </p:sp>
    </p:spTree>
    <p:extLst>
      <p:ext uri="{BB962C8B-B14F-4D97-AF65-F5344CB8AC3E}">
        <p14:creationId xmlns:p14="http://schemas.microsoft.com/office/powerpoint/2010/main" val="894195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charset="-128"/>
              </a:rPr>
              <a:t>The Practicing Manager: Forecasting Interest Rates with the Term Structure</a:t>
            </a:r>
            <a:endParaRPr lang="en-US"/>
          </a:p>
        </p:txBody>
      </p:sp>
      <p:sp>
        <p:nvSpPr>
          <p:cNvPr id="3" name="Content Placeholder 2"/>
          <p:cNvSpPr>
            <a:spLocks noGrp="1"/>
          </p:cNvSpPr>
          <p:nvPr>
            <p:ph idx="1"/>
          </p:nvPr>
        </p:nvSpPr>
        <p:spPr/>
        <p:txBody>
          <a:bodyPr>
            <a:normAutofit fontScale="92500" lnSpcReduction="20000"/>
          </a:bodyPr>
          <a:lstStyle/>
          <a:p>
            <a:r>
              <a:rPr lang="en-US" altLang="en-US" sz="2400" dirty="0"/>
              <a:t>If a client tells you that she’d like to invest $1000 in one year, what interest rate can you offer in the contract?</a:t>
            </a:r>
          </a:p>
          <a:p>
            <a:r>
              <a:rPr lang="en-US" altLang="en-US" sz="2400" i="1" dirty="0"/>
              <a:t>From zero coupon bonds, we find that the one-year rate</a:t>
            </a:r>
            <a:r>
              <a:rPr lang="en-US" altLang="en-US" sz="2400" dirty="0"/>
              <a:t> = 5%, the two-year rate</a:t>
            </a:r>
            <a:r>
              <a:rPr lang="en-US" altLang="en-US" sz="2400" i="1" dirty="0"/>
              <a:t> </a:t>
            </a:r>
            <a:r>
              <a:rPr lang="en-US" altLang="en-US" sz="2400" dirty="0"/>
              <a:t>= 5.5%</a:t>
            </a:r>
          </a:p>
          <a:p>
            <a:r>
              <a:rPr lang="en-US" altLang="en-US" sz="2400" dirty="0">
                <a:sym typeface="Symbol" panose="05050102010706020507" pitchFamily="18" charset="2"/>
              </a:rPr>
              <a:t>You promise a return of $1000*(1+</a:t>
            </a:r>
            <a:r>
              <a:rPr lang="en-US" altLang="en-US" sz="2400" i="1" dirty="0">
                <a:ea typeface="ヒラギノ角ゴ Pro W3" charset="-128"/>
                <a:sym typeface="Symbol" panose="05050102010706020507" pitchFamily="18" charset="2"/>
              </a:rPr>
              <a:t> 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sym typeface="Symbol" panose="05050102010706020507" pitchFamily="18" charset="2"/>
              </a:rPr>
              <a:t>), how can you determine the </a:t>
            </a:r>
            <a:r>
              <a:rPr lang="en-US" altLang="en-US" sz="2400" i="1" dirty="0">
                <a:ea typeface="ヒラギノ角ゴ Pro W3" charset="-128"/>
                <a:sym typeface="Symbol" panose="05050102010706020507" pitchFamily="18" charset="2"/>
              </a:rPr>
              <a:t>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ea typeface="ヒラギノ角ゴ Pro W3" charset="-128"/>
                <a:sym typeface="Symbol" panose="05050102010706020507" pitchFamily="18" charset="2"/>
              </a:rPr>
              <a:t>such that you will not lose money ? Or how can you help the client to lock </a:t>
            </a:r>
            <a:r>
              <a:rPr lang="en-US" altLang="en-US" sz="2400" i="1" dirty="0">
                <a:ea typeface="ヒラギノ角ゴ Pro W3" charset="-128"/>
                <a:sym typeface="Symbol" panose="05050102010706020507" pitchFamily="18" charset="2"/>
              </a:rPr>
              <a:t>i</a:t>
            </a:r>
            <a:r>
              <a:rPr lang="en-US" altLang="en-US" sz="2400" i="1" baseline="30000" dirty="0">
                <a:ea typeface="ヒラギノ角ゴ Pro W3" charset="-128"/>
                <a:sym typeface="Symbol" panose="05050102010706020507" pitchFamily="18" charset="2"/>
              </a:rPr>
              <a:t>e</a:t>
            </a:r>
            <a:r>
              <a:rPr lang="en-US" altLang="en-US" sz="2400" i="1" baseline="-25000" dirty="0">
                <a:ea typeface="ヒラギノ角ゴ Pro W3" charset="-128"/>
                <a:sym typeface="Symbol" panose="05050102010706020507" pitchFamily="18" charset="2"/>
              </a:rPr>
              <a:t>t</a:t>
            </a:r>
            <a:r>
              <a:rPr lang="en-US" altLang="en-US" sz="2400" baseline="-25000" dirty="0">
                <a:latin typeface="Symbol" panose="05050102010706020507" pitchFamily="18" charset="2"/>
                <a:ea typeface="ヒラギノ角ゴ Pro W3" charset="-128"/>
                <a:sym typeface="Symbol" panose="05050102010706020507" pitchFamily="18" charset="2"/>
              </a:rPr>
              <a:t>+</a:t>
            </a:r>
            <a:r>
              <a:rPr lang="en-US" altLang="en-US" sz="2400" baseline="-25000" dirty="0">
                <a:ea typeface="ヒラギノ角ゴ Pro W3" charset="-128"/>
                <a:sym typeface="Symbol" panose="05050102010706020507" pitchFamily="18" charset="2"/>
              </a:rPr>
              <a:t>1 </a:t>
            </a:r>
            <a:r>
              <a:rPr lang="en-US" altLang="en-US" sz="2400" dirty="0">
                <a:sym typeface="Symbol" panose="05050102010706020507" pitchFamily="18" charset="2"/>
              </a:rPr>
              <a:t>?</a:t>
            </a:r>
          </a:p>
          <a:p>
            <a:r>
              <a:rPr lang="en-US" altLang="en-US" sz="2400" dirty="0">
                <a:sym typeface="Symbol" panose="05050102010706020507" pitchFamily="18" charset="2"/>
              </a:rPr>
              <a:t>Borrow the present value of $1000 for one year, invest it for two years. One year later, you receive $1000 from the client and pay off the loan. Two years later, you hand over the total return to the client. </a:t>
            </a:r>
            <a:r>
              <a:rPr lang="en-US" altLang="en-US" sz="2400">
                <a:sym typeface="Symbol" panose="05050102010706020507" pitchFamily="18" charset="2"/>
              </a:rPr>
              <a:t>$1000*(1+</a:t>
            </a:r>
            <a:r>
              <a:rPr lang="en-US" altLang="en-US" sz="2400" i="1">
                <a:ea typeface="ヒラギノ角ゴ Pro W3" charset="-128"/>
                <a:sym typeface="Symbol" panose="05050102010706020507" pitchFamily="18" charset="2"/>
              </a:rPr>
              <a:t> i</a:t>
            </a:r>
            <a:r>
              <a:rPr lang="en-US" altLang="en-US" sz="2400" i="1" baseline="30000">
                <a:ea typeface="ヒラギノ角ゴ Pro W3" charset="-128"/>
                <a:sym typeface="Symbol" panose="05050102010706020507" pitchFamily="18" charset="2"/>
              </a:rPr>
              <a:t>e</a:t>
            </a:r>
            <a:r>
              <a:rPr lang="en-US" altLang="en-US" sz="2400" i="1" baseline="-25000">
                <a:ea typeface="ヒラギノ角ゴ Pro W3" charset="-128"/>
                <a:sym typeface="Symbol" panose="05050102010706020507" pitchFamily="18" charset="2"/>
              </a:rPr>
              <a:t>t</a:t>
            </a:r>
            <a:r>
              <a:rPr lang="en-US" altLang="en-US" sz="2400" baseline="-25000">
                <a:latin typeface="Symbol" panose="05050102010706020507" pitchFamily="18" charset="2"/>
                <a:ea typeface="ヒラギノ角ゴ Pro W3" charset="-128"/>
                <a:sym typeface="Symbol" panose="05050102010706020507" pitchFamily="18" charset="2"/>
              </a:rPr>
              <a:t>+</a:t>
            </a:r>
            <a:r>
              <a:rPr lang="en-US" altLang="en-US" sz="2400" baseline="-25000">
                <a:ea typeface="ヒラギノ角ゴ Pro W3" charset="-128"/>
                <a:sym typeface="Symbol" panose="05050102010706020507" pitchFamily="18" charset="2"/>
              </a:rPr>
              <a:t>1  </a:t>
            </a:r>
            <a:r>
              <a:rPr lang="en-US" altLang="en-US" sz="2400">
                <a:sym typeface="Symbol" panose="05050102010706020507" pitchFamily="18" charset="2"/>
              </a:rPr>
              <a:t>)=$[1000/(1+0.5)]*(1+0.055)^2</a:t>
            </a:r>
            <a:endParaRPr lang="en-US" altLang="en-US" sz="2400" dirty="0">
              <a:sym typeface="Symbol" panose="05050102010706020507" pitchFamily="18" charset="2"/>
            </a:endParaRPr>
          </a:p>
          <a:p>
            <a:r>
              <a:rPr lang="en-US" altLang="en-US" sz="2400" dirty="0">
                <a:sym typeface="Symbol" panose="05050102010706020507" pitchFamily="18" charset="2"/>
              </a:rPr>
              <a:t>So, the implied forward rate is (1.055)</a:t>
            </a:r>
            <a:r>
              <a:rPr lang="en-US" altLang="en-US" sz="2400" baseline="30000" dirty="0">
                <a:sym typeface="Symbol" panose="05050102010706020507" pitchFamily="18" charset="2"/>
              </a:rPr>
              <a:t>2</a:t>
            </a:r>
            <a:r>
              <a:rPr lang="en-US" altLang="en-US" sz="2400" dirty="0">
                <a:sym typeface="Symbol" panose="05050102010706020507" pitchFamily="18" charset="2"/>
              </a:rPr>
              <a:t> / (1.05) </a:t>
            </a:r>
            <a:r>
              <a:rPr lang="en-US" altLang="en-US" sz="2400" dirty="0">
                <a:latin typeface="Verdana"/>
                <a:ea typeface="Verdana"/>
                <a:cs typeface="Verdana"/>
                <a:sym typeface="Symbol" panose="05050102010706020507" pitchFamily="18" charset="2"/>
              </a:rPr>
              <a:t>−</a:t>
            </a:r>
            <a:r>
              <a:rPr lang="en-US" altLang="en-US" sz="2400" dirty="0">
                <a:sym typeface="Symbol" panose="05050102010706020507" pitchFamily="18" charset="2"/>
              </a:rPr>
              <a:t> 1 = 6%</a:t>
            </a:r>
          </a:p>
          <a:p>
            <a:endParaRPr lang="en-US" sz="2400" dirty="0"/>
          </a:p>
        </p:txBody>
      </p:sp>
    </p:spTree>
    <p:extLst>
      <p:ext uri="{BB962C8B-B14F-4D97-AF65-F5344CB8AC3E}">
        <p14:creationId xmlns:p14="http://schemas.microsoft.com/office/powerpoint/2010/main" val="4292381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Forecasting Interest Rates with the Term Structure</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This can be generalize to the following formula:</a:t>
            </a:r>
            <a:endParaRPr lang="en-US" sz="2400" dirty="0"/>
          </a:p>
        </p:txBody>
      </p:sp>
      <p:graphicFrame>
        <p:nvGraphicFramePr>
          <p:cNvPr id="4" name="Object 3"/>
          <p:cNvGraphicFramePr>
            <a:graphicFrameLocks noChangeAspect="1"/>
          </p:cNvGraphicFramePr>
          <p:nvPr/>
        </p:nvGraphicFramePr>
        <p:xfrm>
          <a:off x="4562475" y="2943561"/>
          <a:ext cx="3067050" cy="1028364"/>
        </p:xfrm>
        <a:graphic>
          <a:graphicData uri="http://schemas.openxmlformats.org/presentationml/2006/ole">
            <mc:AlternateContent xmlns:mc="http://schemas.openxmlformats.org/markup-compatibility/2006">
              <mc:Choice xmlns:v="urn:schemas-microsoft-com:vml" Requires="v">
                <p:oleObj name="Equation" r:id="rId2" imgW="2159000" imgH="723900" progId="Equation.DSMT4">
                  <p:embed/>
                </p:oleObj>
              </mc:Choice>
              <mc:Fallback>
                <p:oleObj name="Equation" r:id="rId2" imgW="2159000" imgH="7239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943561"/>
                        <a:ext cx="3067050" cy="1028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730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Summary</a:t>
            </a:r>
            <a:endParaRPr lang="en-US" dirty="0"/>
          </a:p>
        </p:txBody>
      </p:sp>
      <p:sp>
        <p:nvSpPr>
          <p:cNvPr id="3" name="Content Placeholder 2"/>
          <p:cNvSpPr>
            <a:spLocks noGrp="1"/>
          </p:cNvSpPr>
          <p:nvPr>
            <p:ph idx="1"/>
          </p:nvPr>
        </p:nvSpPr>
        <p:spPr/>
        <p:txBody>
          <a:bodyPr/>
          <a:lstStyle/>
          <a:p>
            <a:r>
              <a:rPr lang="en-US" altLang="en-US" sz="2400" dirty="0">
                <a:ea typeface="ヒラギノ角ゴ Pro W3" charset="-128"/>
              </a:rPr>
              <a:t>Risk Structure of Interest Rates: We examine the key components of risk in debt: default, liquidity, and taxes.</a:t>
            </a:r>
          </a:p>
          <a:p>
            <a:r>
              <a:rPr lang="en-US" altLang="en-US" sz="2400" dirty="0">
                <a:ea typeface="ヒラギノ角ゴ Pro W3" charset="-128"/>
              </a:rPr>
              <a:t>Term Structure of Interest Rates: We examined the various shapes the yield curve can take, theories to explain this, and predictions of future interest rates based on the theories.</a:t>
            </a:r>
            <a:endParaRPr lang="en-US" sz="2400" dirty="0"/>
          </a:p>
        </p:txBody>
      </p:sp>
    </p:spTree>
    <p:extLst>
      <p:ext uri="{BB962C8B-B14F-4D97-AF65-F5344CB8AC3E}">
        <p14:creationId xmlns:p14="http://schemas.microsoft.com/office/powerpoint/2010/main" val="62584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031"/>
          </a:xfrm>
        </p:spPr>
        <p:txBody>
          <a:bodyPr/>
          <a:lstStyle/>
          <a:p>
            <a:r>
              <a:rPr lang="en-US" altLang="en-US" dirty="0">
                <a:ea typeface="ヒラギノ角ゴ Pro W3" charset="-128"/>
              </a:rPr>
              <a:t>Default Risk Factor</a:t>
            </a:r>
            <a:endParaRPr lang="en-US" dirty="0"/>
          </a:p>
        </p:txBody>
      </p:sp>
      <p:sp>
        <p:nvSpPr>
          <p:cNvPr id="3" name="Content Placeholder 2"/>
          <p:cNvSpPr>
            <a:spLocks noGrp="1"/>
          </p:cNvSpPr>
          <p:nvPr>
            <p:ph idx="1"/>
          </p:nvPr>
        </p:nvSpPr>
        <p:spPr>
          <a:xfrm>
            <a:off x="838200" y="1429789"/>
            <a:ext cx="10515600" cy="4747174"/>
          </a:xfrm>
        </p:spPr>
        <p:txBody>
          <a:bodyPr>
            <a:normAutofit fontScale="92500" lnSpcReduction="20000"/>
          </a:bodyPr>
          <a:lstStyle/>
          <a:p>
            <a:r>
              <a:rPr lang="en-US" altLang="en-US" sz="2400" dirty="0">
                <a:ea typeface="ヒラギノ角ゴ Pro W3" charset="-128"/>
              </a:rPr>
              <a:t>One attribute of a bond that influences its interest rate is its </a:t>
            </a:r>
            <a:r>
              <a:rPr lang="en-US" altLang="en-US" sz="2400" b="1" dirty="0">
                <a:ea typeface="ヒラギノ角ゴ Pro W3" charset="-128"/>
              </a:rPr>
              <a:t>risk of default, </a:t>
            </a:r>
            <a:r>
              <a:rPr lang="en-US" altLang="en-US" sz="2400" dirty="0">
                <a:ea typeface="ヒラギノ角ゴ Pro W3" charset="-128"/>
              </a:rPr>
              <a:t>which occurs when the issuer of the bond is unable or unwilling to make interest payments when promised.</a:t>
            </a:r>
          </a:p>
          <a:p>
            <a:r>
              <a:rPr lang="en-US" altLang="en-US" sz="2400" dirty="0">
                <a:ea typeface="ヒラギノ角ゴ Pro W3" charset="-128"/>
              </a:rPr>
              <a:t>U.S. Treasury bonds have usually been considered to have no default risk because the federal government can always increase taxes to pay off its obligations (or just print money). Bonds like these with no default risk are called </a:t>
            </a:r>
            <a:r>
              <a:rPr lang="en-US" altLang="en-US" sz="2400" b="1" dirty="0">
                <a:ea typeface="ヒラギノ角ゴ Pro W3" charset="-128"/>
              </a:rPr>
              <a:t>default-free bonds.</a:t>
            </a:r>
            <a:endParaRPr lang="en-US" sz="2400" dirty="0"/>
          </a:p>
          <a:p>
            <a:r>
              <a:rPr lang="en-US" altLang="en-US" sz="2400" dirty="0">
                <a:ea typeface="ヒラギノ角ゴ Pro W3" charset="-128"/>
              </a:rPr>
              <a:t>But are these bonds truly </a:t>
            </a:r>
            <a:r>
              <a:rPr lang="en-US" altLang="en-US" sz="2400" b="1" dirty="0">
                <a:ea typeface="ヒラギノ角ゴ Pro W3" charset="-128"/>
              </a:rPr>
              <a:t>default-free bonds? </a:t>
            </a:r>
          </a:p>
          <a:p>
            <a:r>
              <a:rPr lang="en-US" altLang="en-US" sz="2400" dirty="0">
                <a:ea typeface="ヒラギノ角ゴ Pro W3" charset="-128"/>
              </a:rPr>
              <a:t>The spread between the interest rates on bonds with default risk and default-free bonds, called the </a:t>
            </a:r>
            <a:r>
              <a:rPr lang="en-US" altLang="en-US" sz="2400" b="1" dirty="0">
                <a:ea typeface="ヒラギノ角ゴ Pro W3" charset="-128"/>
              </a:rPr>
              <a:t>risk premium, </a:t>
            </a:r>
            <a:r>
              <a:rPr lang="en-US" altLang="en-US" sz="2400" dirty="0">
                <a:ea typeface="ヒラギノ角ゴ Pro W3" charset="-128"/>
              </a:rPr>
              <a:t>indicates how much additional interest people must earn in order to be willing to hold that risky bond.</a:t>
            </a:r>
          </a:p>
          <a:p>
            <a:r>
              <a:rPr lang="en-US" altLang="en-US" sz="2400" dirty="0">
                <a:ea typeface="ヒラギノ角ゴ Pro W3" charset="-128"/>
              </a:rPr>
              <a:t>A bond with default risk will always have a positive risk premium, and an increase in its default risk will raise the risk premium.</a:t>
            </a:r>
            <a:endParaRPr lang="en-US" sz="2400" dirty="0"/>
          </a:p>
          <a:p>
            <a:endParaRPr lang="en-US" altLang="ja-JP" sz="2400" dirty="0">
              <a:ea typeface="ヒラギノ角ゴ Pro W3" charset="-128"/>
            </a:endParaRPr>
          </a:p>
          <a:p>
            <a:endParaRPr lang="en-US" altLang="en-US" sz="2400" dirty="0">
              <a:ea typeface="ヒラギノ角ゴ Pro W3" charset="-128"/>
            </a:endParaRPr>
          </a:p>
          <a:p>
            <a:endParaRPr lang="en-US" altLang="en-US" sz="2400" dirty="0">
              <a:ea typeface="ヒラギノ角ゴ Pro W3" charset="-128"/>
            </a:endParaRPr>
          </a:p>
          <a:p>
            <a:pPr marL="0" indent="0">
              <a:buNone/>
            </a:pPr>
            <a:endParaRPr lang="en-US" sz="2400" dirty="0"/>
          </a:p>
        </p:txBody>
      </p:sp>
    </p:spTree>
    <p:extLst>
      <p:ext uri="{BB962C8B-B14F-4D97-AF65-F5344CB8AC3E}">
        <p14:creationId xmlns:p14="http://schemas.microsoft.com/office/powerpoint/2010/main" val="17787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258358" y="1166934"/>
            <a:ext cx="0" cy="4442456"/>
          </a:xfrm>
          <a:prstGeom prst="line">
            <a:avLst/>
          </a:prstGeom>
          <a:ln w="793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258359" y="5609389"/>
            <a:ext cx="7635944" cy="0"/>
          </a:xfrm>
          <a:prstGeom prst="line">
            <a:avLst/>
          </a:prstGeom>
          <a:ln w="793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332767" y="3000450"/>
            <a:ext cx="6515982" cy="2357574"/>
          </a:xfrm>
          <a:prstGeom prst="straightConnector1">
            <a:avLst/>
          </a:prstGeom>
          <a:ln w="1016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295563" y="4932691"/>
            <a:ext cx="6485250" cy="466376"/>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035128" y="2341695"/>
            <a:ext cx="2666878" cy="369204"/>
          </a:xfrm>
          <a:prstGeom prst="rect">
            <a:avLst/>
          </a:prstGeom>
          <a:noFill/>
        </p:spPr>
        <p:txBody>
          <a:bodyPr wrap="square" rtlCol="0">
            <a:spAutoFit/>
          </a:bodyPr>
          <a:lstStyle/>
          <a:p>
            <a:r>
              <a:rPr lang="en-US" sz="1799" b="1" dirty="0"/>
              <a:t>Risky Rate Bond</a:t>
            </a:r>
          </a:p>
        </p:txBody>
      </p:sp>
      <p:sp>
        <p:nvSpPr>
          <p:cNvPr id="10" name="TextBox 9">
            <a:extLst>
              <a:ext uri="{FF2B5EF4-FFF2-40B4-BE49-F238E27FC236}">
                <a16:creationId xmlns:a16="http://schemas.microsoft.com/office/drawing/2014/main" id="{98BBA2E9-CD5A-4BF5-BE6C-02870B357A45}"/>
              </a:ext>
            </a:extLst>
          </p:cNvPr>
          <p:cNvSpPr txBox="1"/>
          <p:nvPr/>
        </p:nvSpPr>
        <p:spPr>
          <a:xfrm>
            <a:off x="7148461" y="2479560"/>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41022" y="5193927"/>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7799191" y="2379103"/>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358690" y="5702372"/>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183304" y="4932690"/>
            <a:ext cx="2666878" cy="369236"/>
          </a:xfrm>
          <a:prstGeom prst="rect">
            <a:avLst/>
          </a:prstGeom>
          <a:noFill/>
        </p:spPr>
        <p:txBody>
          <a:bodyPr wrap="square" rtlCol="0">
            <a:spAutoFit/>
          </a:bodyPr>
          <a:lstStyle/>
          <a:p>
            <a:r>
              <a:rPr lang="en-US" sz="1799" b="1" dirty="0"/>
              <a:t>Risk-Free Rate Bond</a:t>
            </a:r>
          </a:p>
        </p:txBody>
      </p:sp>
      <p:sp>
        <p:nvSpPr>
          <p:cNvPr id="2" name="Right Brace 1">
            <a:extLst>
              <a:ext uri="{FF2B5EF4-FFF2-40B4-BE49-F238E27FC236}">
                <a16:creationId xmlns:a16="http://schemas.microsoft.com/office/drawing/2014/main" id="{D920EC94-E97D-4AA4-920B-B6D0D6272357}"/>
              </a:ext>
            </a:extLst>
          </p:cNvPr>
          <p:cNvSpPr/>
          <p:nvPr/>
        </p:nvSpPr>
        <p:spPr>
          <a:xfrm>
            <a:off x="7867128" y="3000449"/>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94303" y="3832255"/>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19" name="TextBox 18">
            <a:extLst>
              <a:ext uri="{FF2B5EF4-FFF2-40B4-BE49-F238E27FC236}">
                <a16:creationId xmlns:a16="http://schemas.microsoft.com/office/drawing/2014/main" id="{96EB3C4E-F6CD-458E-867D-77103B2B6477}"/>
              </a:ext>
            </a:extLst>
          </p:cNvPr>
          <p:cNvSpPr txBox="1"/>
          <p:nvPr/>
        </p:nvSpPr>
        <p:spPr>
          <a:xfrm>
            <a:off x="1143000" y="381000"/>
            <a:ext cx="8534400" cy="523220"/>
          </a:xfrm>
          <a:prstGeom prst="rect">
            <a:avLst/>
          </a:prstGeom>
          <a:noFill/>
        </p:spPr>
        <p:txBody>
          <a:bodyPr wrap="square" rtlCol="0">
            <a:spAutoFit/>
          </a:bodyPr>
          <a:lstStyle/>
          <a:p>
            <a:r>
              <a:rPr lang="en-US" sz="2800" b="1" dirty="0"/>
              <a:t>Risk Free Rate Bond Vs Risky Rate Bond</a:t>
            </a:r>
          </a:p>
        </p:txBody>
      </p:sp>
    </p:spTree>
    <p:extLst>
      <p:ext uri="{BB962C8B-B14F-4D97-AF65-F5344CB8AC3E}">
        <p14:creationId xmlns:p14="http://schemas.microsoft.com/office/powerpoint/2010/main" val="27997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868"/>
            <a:ext cx="10515600" cy="457834"/>
          </a:xfrm>
        </p:spPr>
        <p:txBody>
          <a:bodyPr/>
          <a:lstStyle/>
          <a:p>
            <a:r>
              <a:rPr lang="en-US" altLang="en-US" sz="2400" dirty="0">
                <a:ea typeface="ヒラギノ角ゴ Pro W3" charset="-128"/>
              </a:rPr>
              <a:t>Figure 5.2 Response to an Increase in Default Risk on Corporate Bonds</a:t>
            </a:r>
            <a:endParaRPr lang="en-US" dirty="0"/>
          </a:p>
        </p:txBody>
      </p:sp>
      <p:pic>
        <p:nvPicPr>
          <p:cNvPr id="4" name="Picture 2" descr="The first graph shows corporate bond market. The vertical axis is labeled &quot;Price of Bonds, P&quot; and the horizontal axis is labeled &quot;Quantity of Corporate Bonds.&quot; A downward sloping line on the right shows D, c1 and a downward sloping line on the left shows D, c2. An upward sloping line shows S sup(C). This line intersects D, c1 at price of bond equals P, c1 and D, c2 at P, c2 which is less than P, c1. The point of intersection of S sup(C) and D, c2 is labeled as i, c2. The second graph shows default-free (U.S. treasury) bond market. The vertical axis is labeled &quot;Price of Bonds, P&quot; and the horizontal axis is labeled &quot;Quantity of Treasury Bonds.&quot; A downward sloping line on the left shows D, T1 and a downward sloping line on the right shows D, T2. An upward sloping line shows S sup(T). This line intersects D, T1 at price of bond equals P, T1 and D, T2 at P, T2 which is greater than P, T1. The point of intersection of S sup(T) and D, T2 is labeled as i, T2. The vertical gap between i, c2 and i, T2 is labeled &quot;Risk Premium.&quot; The graphs show that:&#10;Step 1. An increase in default risk shifts the demand curve for corporate bonds left . . .&#10;Step 2. and shifts the demand curve for Treasury bonds to the right . . .&#10;Step 3. which raises the price of Treasury bonds and lowers the price of corporate bonds, and therefore lowers the interest rate on Treasury bonds and raises the rate on corporate bonds, thereby increasing the spread between the interest rates on corporate versus Treasury bonds."/>
          <p:cNvPicPr>
            <a:picLocks noChangeAspect="1" noChangeArrowheads="1"/>
          </p:cNvPicPr>
          <p:nvPr/>
        </p:nvPicPr>
        <p:blipFill>
          <a:blip r:embed="rId2" cstate="print"/>
          <a:srcRect/>
          <a:stretch>
            <a:fillRect/>
          </a:stretch>
        </p:blipFill>
        <p:spPr bwMode="auto">
          <a:xfrm>
            <a:off x="374711" y="523702"/>
            <a:ext cx="11275843" cy="5569527"/>
          </a:xfrm>
          <a:prstGeom prst="rect">
            <a:avLst/>
          </a:prstGeom>
          <a:noFill/>
          <a:ln w="9525">
            <a:noFill/>
            <a:miter lim="800000"/>
            <a:headEnd/>
            <a:tailEnd/>
          </a:ln>
        </p:spPr>
      </p:pic>
    </p:spTree>
    <p:extLst>
      <p:ext uri="{BB962C8B-B14F-4D97-AF65-F5344CB8AC3E}">
        <p14:creationId xmlns:p14="http://schemas.microsoft.com/office/powerpoint/2010/main" val="98609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Analysis of Figure 5.2: Increase in Default on Corporate Bonds</a:t>
            </a:r>
            <a:endParaRPr lang="en-US" dirty="0"/>
          </a:p>
        </p:txBody>
      </p:sp>
      <p:sp>
        <p:nvSpPr>
          <p:cNvPr id="3" name="Content Placeholder 2"/>
          <p:cNvSpPr>
            <a:spLocks noGrp="1"/>
          </p:cNvSpPr>
          <p:nvPr>
            <p:ph idx="1"/>
          </p:nvPr>
        </p:nvSpPr>
        <p:spPr/>
        <p:txBody>
          <a:bodyPr/>
          <a:lstStyle/>
          <a:p>
            <a:pPr>
              <a:spcBef>
                <a:spcPts val="600"/>
              </a:spcBef>
            </a:pPr>
            <a:r>
              <a:rPr lang="en-US" altLang="en-US" sz="2400" dirty="0">
                <a:ea typeface="ヒラギノ角ゴ Pro W3" charset="-128"/>
              </a:rPr>
              <a:t>Corporate Bond Market</a:t>
            </a:r>
          </a:p>
          <a:p>
            <a:pPr marL="342900" lvl="1" indent="0" defTabSz="803275">
              <a:buNone/>
            </a:pPr>
            <a:r>
              <a:rPr lang="en-US" altLang="en-US" dirty="0">
                <a:solidFill>
                  <a:srgbClr val="007FA3"/>
                </a:solidFill>
              </a:rPr>
              <a:t>1.</a:t>
            </a:r>
            <a:r>
              <a:rPr lang="en-US" altLang="en-US" i="1" dirty="0">
                <a:ea typeface="ヒラギノ角ゴ Pro W3" charset="-128"/>
              </a:rPr>
              <a:t>	R</a:t>
            </a:r>
            <a:r>
              <a:rPr lang="en-US" altLang="en-US" i="1" baseline="30000" dirty="0">
                <a:ea typeface="ヒラギノ角ゴ Pro W3" charset="-128"/>
              </a:rPr>
              <a:t>e</a:t>
            </a:r>
            <a:r>
              <a:rPr lang="en-US" altLang="en-US" dirty="0">
                <a:ea typeface="ヒラギノ角ゴ Pro W3" charset="-128"/>
              </a:rPr>
              <a:t> on corporate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342900" lvl="1" indent="0">
              <a:buNone/>
              <a:tabLst>
                <a:tab pos="803275" algn="l"/>
              </a:tabLst>
            </a:pPr>
            <a:r>
              <a:rPr lang="en-US" altLang="en-US" dirty="0">
                <a:solidFill>
                  <a:srgbClr val="007FA3"/>
                </a:solidFill>
              </a:rPr>
              <a:t>2.</a:t>
            </a:r>
            <a:r>
              <a:rPr lang="en-US" altLang="en-US" i="1" dirty="0">
                <a:ea typeface="ヒラギノ角ゴ Pro W3" charset="-128"/>
              </a:rPr>
              <a:t>	</a:t>
            </a:r>
            <a:r>
              <a:rPr lang="en-US" altLang="en-US" dirty="0">
                <a:ea typeface="ヒラギノ角ゴ Pro W3" charset="-128"/>
              </a:rPr>
              <a:t>Risk of corporate bonds </a:t>
            </a:r>
            <a:r>
              <a:rPr lang="en-US" altLang="en-US" dirty="0">
                <a:latin typeface="Times New Roman"/>
                <a:ea typeface="ヒラギノ角ゴ Pro W3" charset="-128"/>
                <a:cs typeface="Times New Roman"/>
                <a:sym typeface="Symbol" panose="05050102010706020507" pitchFamily="18" charset="2"/>
              </a:rPr>
              <a:t>↑</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r>
              <a:rPr lang="en-US" altLang="en-US" dirty="0">
                <a:latin typeface="Times New Roman"/>
                <a:ea typeface="ヒラギノ角ゴ Pro W3" charset="-128"/>
                <a:cs typeface="Times New Roman"/>
                <a:sym typeface="Symbol" panose="05050102010706020507" pitchFamily="18" charset="2"/>
              </a:rPr>
              <a:t>↓</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shifts left</a:t>
            </a:r>
          </a:p>
          <a:p>
            <a:pPr marL="342900" lvl="1" indent="0">
              <a:buNone/>
              <a:tabLst>
                <a:tab pos="854075" algn="l"/>
              </a:tabLst>
            </a:pPr>
            <a:r>
              <a:rPr lang="en-US" altLang="en-US" dirty="0">
                <a:solidFill>
                  <a:srgbClr val="007FA3"/>
                </a:solidFill>
              </a:rPr>
              <a:t>3.</a:t>
            </a:r>
            <a:r>
              <a:rPr lang="en-US" altLang="en-US" i="1" dirty="0">
                <a:ea typeface="ヒラギノ角ゴ Pro W3" charset="-128"/>
              </a:rPr>
              <a:t>	P</a:t>
            </a:r>
            <a:r>
              <a:rPr lang="en-US" altLang="en-US" i="1" baseline="30000" dirty="0">
                <a:ea typeface="ヒラギノ角ゴ Pro W3" charset="-128"/>
              </a:rPr>
              <a:t>c</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c</a:t>
            </a:r>
            <a:r>
              <a:rPr lang="en-US" altLang="en-US" dirty="0">
                <a:ea typeface="ヒラギノ角ゴ Pro W3" charset="-128"/>
                <a:sym typeface="Symbol" panose="05050102010706020507" pitchFamily="18" charset="2"/>
              </a:rPr>
              <a:t> ↑</a:t>
            </a:r>
          </a:p>
          <a:p>
            <a:pPr>
              <a:spcBef>
                <a:spcPts val="600"/>
              </a:spcBef>
            </a:pPr>
            <a:r>
              <a:rPr lang="en-US" altLang="en-US" sz="2400" dirty="0">
                <a:ea typeface="ヒラギノ角ゴ Pro W3" charset="-128"/>
              </a:rPr>
              <a:t>Treasury Bond Market</a:t>
            </a:r>
          </a:p>
          <a:p>
            <a:pPr marL="740664" lvl="1" indent="-402336">
              <a:buFont typeface="+mj-lt"/>
              <a:buAutoNum type="arabicPeriod"/>
            </a:pPr>
            <a:r>
              <a:rPr lang="en-US" altLang="en-US" dirty="0">
                <a:ea typeface="ヒラギノ角ゴ Pro W3" charset="-128"/>
              </a:rPr>
              <a:t>Relative </a:t>
            </a:r>
            <a:r>
              <a:rPr lang="en-US" altLang="en-US" i="1" dirty="0">
                <a:ea typeface="ヒラギノ角ゴ Pro W3" charset="-128"/>
              </a:rPr>
              <a:t>R</a:t>
            </a:r>
            <a:r>
              <a:rPr lang="en-US" altLang="en-US" i="1" baseline="30000" dirty="0">
                <a:ea typeface="ヒラギノ角ゴ Pro W3" charset="-128"/>
              </a:rPr>
              <a:t>e</a:t>
            </a:r>
            <a:r>
              <a:rPr lang="en-US" altLang="en-US" dirty="0">
                <a:ea typeface="ヒラギノ角ゴ Pro W3" charset="-128"/>
              </a:rPr>
              <a:t> on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a:t>
            </a:r>
          </a:p>
          <a:p>
            <a:pPr marL="740664" lvl="1" indent="-402336">
              <a:buFont typeface="+mj-lt"/>
              <a:buAutoNum type="arabicPeriod"/>
            </a:pPr>
            <a:r>
              <a:rPr lang="en-US" altLang="en-US" dirty="0">
                <a:ea typeface="ヒラギノ角ゴ Pro W3" charset="-128"/>
              </a:rPr>
              <a:t>Relative risk of Treasury bonds </a:t>
            </a:r>
            <a:r>
              <a:rPr lang="en-US" altLang="en-US" dirty="0">
                <a:ea typeface="ヒラギノ角ゴ Pro W3" charset="-128"/>
                <a:sym typeface="Symbol" panose="05050102010706020507" pitchFamily="18" charset="2"/>
              </a:rPr>
              <a:t>↓,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 </a:t>
            </a:r>
            <a:r>
              <a:rPr lang="en-US" altLang="en-US" i="1" dirty="0">
                <a:ea typeface="ヒラギノ角ゴ Pro W3" charset="-128"/>
                <a:sym typeface="Symbol" panose="05050102010706020507" pitchFamily="18" charset="2"/>
              </a:rPr>
              <a:t>D</a:t>
            </a:r>
            <a:r>
              <a:rPr lang="en-US" altLang="en-US" i="1" baseline="30000" dirty="0">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shifts right </a:t>
            </a:r>
            <a:r>
              <a:rPr lang="en-US" altLang="en-US" i="1" dirty="0">
                <a:ea typeface="ヒラギノ角ゴ Pro W3" charset="-128"/>
              </a:rPr>
              <a:t>P</a:t>
            </a:r>
            <a:r>
              <a:rPr lang="en-US" altLang="en-US" i="1" baseline="30000" dirty="0">
                <a:ea typeface="ヒラギノ角ゴ Pro W3" charset="-128"/>
              </a:rPr>
              <a:t>T</a:t>
            </a:r>
            <a:r>
              <a:rPr lang="en-US" altLang="en-US" dirty="0">
                <a:ea typeface="ヒラギノ角ゴ Pro W3" charset="-128"/>
              </a:rPr>
              <a:t> </a:t>
            </a:r>
            <a:r>
              <a:rPr lang="en-US" altLang="en-US" dirty="0">
                <a:ea typeface="ヒラギノ角ゴ Pro W3" charset="-128"/>
                <a:sym typeface="Symbol" panose="05050102010706020507" pitchFamily="18" charset="2"/>
              </a:rPr>
              <a:t>↑, </a:t>
            </a:r>
            <a:r>
              <a:rPr lang="en-US" altLang="en-US" i="1" dirty="0" err="1">
                <a:ea typeface="ヒラギノ角ゴ Pro W3" charset="-128"/>
                <a:sym typeface="Symbol" panose="05050102010706020507" pitchFamily="18" charset="2"/>
              </a:rPr>
              <a:t>i</a:t>
            </a:r>
            <a:r>
              <a:rPr lang="en-US" altLang="en-US" i="1" baseline="30000" dirty="0" err="1">
                <a:ea typeface="ヒラギノ角ゴ Pro W3" charset="-128"/>
                <a:sym typeface="Symbol" panose="05050102010706020507" pitchFamily="18" charset="2"/>
              </a:rPr>
              <a:t>T</a:t>
            </a:r>
            <a:r>
              <a:rPr lang="en-US" altLang="en-US" dirty="0">
                <a:ea typeface="ヒラギノ角ゴ Pro W3" charset="-128"/>
                <a:sym typeface="Symbol" panose="05050102010706020507" pitchFamily="18" charset="2"/>
              </a:rPr>
              <a:t> ↓</a:t>
            </a:r>
          </a:p>
          <a:p>
            <a:pPr>
              <a:spcBef>
                <a:spcPts val="600"/>
              </a:spcBef>
            </a:pPr>
            <a:r>
              <a:rPr lang="en-US" altLang="en-US" sz="2400" dirty="0">
                <a:ea typeface="ヒラギノ角ゴ Pro W3" charset="-128"/>
              </a:rPr>
              <a:t>Outcome</a:t>
            </a:r>
          </a:p>
          <a:p>
            <a:pPr lvl="1"/>
            <a:r>
              <a:rPr lang="en-US" altLang="en-US" dirty="0">
                <a:ea typeface="ヒラギノ角ゴ Pro W3" charset="-128"/>
              </a:rPr>
              <a:t>Risk premium, </a:t>
            </a:r>
            <a:r>
              <a:rPr lang="en-US" altLang="en-US" i="1" dirty="0" err="1">
                <a:ea typeface="ヒラギノ角ゴ Pro W3" charset="-128"/>
              </a:rPr>
              <a:t>i</a:t>
            </a:r>
            <a:r>
              <a:rPr lang="en-US" altLang="en-US" i="1" baseline="30000" dirty="0" err="1">
                <a:ea typeface="ヒラギノ角ゴ Pro W3" charset="-128"/>
              </a:rPr>
              <a:t>c</a:t>
            </a:r>
            <a:r>
              <a:rPr lang="en-US" altLang="en-US" i="1" dirty="0">
                <a:ea typeface="ヒラギノ角ゴ Pro W3" charset="-128"/>
              </a:rPr>
              <a:t> </a:t>
            </a:r>
            <a:r>
              <a:rPr lang="en-US" altLang="en-US" i="1" dirty="0">
                <a:latin typeface="Verdana"/>
                <a:ea typeface="Verdana"/>
                <a:cs typeface="Verdana"/>
              </a:rPr>
              <a:t>−</a:t>
            </a:r>
            <a:r>
              <a:rPr lang="en-US" altLang="en-US" i="1" dirty="0">
                <a:ea typeface="ヒラギノ角ゴ Pro W3" charset="-128"/>
              </a:rPr>
              <a:t> </a:t>
            </a:r>
            <a:r>
              <a:rPr lang="en-US" altLang="en-US" i="1" dirty="0" err="1">
                <a:ea typeface="ヒラギノ角ゴ Pro W3" charset="-128"/>
              </a:rPr>
              <a:t>i</a:t>
            </a:r>
            <a:r>
              <a:rPr lang="en-US" altLang="en-US" i="1" baseline="30000" dirty="0" err="1">
                <a:ea typeface="ヒラギノ角ゴ Pro W3" charset="-128"/>
              </a:rPr>
              <a:t>T</a:t>
            </a:r>
            <a:r>
              <a:rPr lang="en-US" altLang="en-US" dirty="0">
                <a:ea typeface="ヒラギノ角ゴ Pro W3" charset="-128"/>
              </a:rPr>
              <a:t>, rises</a:t>
            </a:r>
            <a:endParaRPr lang="en-US" dirty="0"/>
          </a:p>
        </p:txBody>
      </p:sp>
    </p:spTree>
    <p:extLst>
      <p:ext uri="{BB962C8B-B14F-4D97-AF65-F5344CB8AC3E}">
        <p14:creationId xmlns:p14="http://schemas.microsoft.com/office/powerpoint/2010/main" val="351659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47651"/>
          </a:xfrm>
        </p:spPr>
        <p:txBody>
          <a:bodyPr>
            <a:normAutofit fontScale="90000"/>
          </a:bodyPr>
          <a:lstStyle/>
          <a:p>
            <a:r>
              <a:rPr lang="en-US" altLang="en-US" sz="2400" dirty="0">
                <a:latin typeface="+mn-lt"/>
              </a:rPr>
              <a:t>Table 5.1 Bond Ratings by Moody</a:t>
            </a:r>
            <a:r>
              <a:rPr lang="ja-JP" altLang="en-US" sz="2400" dirty="0">
                <a:latin typeface="+mn-lt"/>
              </a:rPr>
              <a:t>’</a:t>
            </a:r>
            <a:r>
              <a:rPr lang="en-US" altLang="ja-JP" sz="2400" dirty="0">
                <a:latin typeface="+mn-lt"/>
              </a:rPr>
              <a:t>s and Standard and Poor</a:t>
            </a:r>
            <a:r>
              <a:rPr lang="ja-JP" altLang="en-US" sz="2400" dirty="0">
                <a:latin typeface="+mn-lt"/>
              </a:rPr>
              <a:t>’</a:t>
            </a:r>
            <a:r>
              <a:rPr lang="en-US" altLang="ja-JP" sz="2400" dirty="0">
                <a:latin typeface="+mn-lt"/>
              </a:rPr>
              <a:t>s</a:t>
            </a:r>
            <a:br>
              <a:rPr lang="en-US" altLang="ja-JP" sz="2400" dirty="0">
                <a:latin typeface="+mn-lt"/>
              </a:rPr>
            </a:br>
            <a:endParaRPr lang="en-US" dirty="0">
              <a:latin typeface="+mn-lt"/>
            </a:endParaRPr>
          </a:p>
        </p:txBody>
      </p:sp>
      <p:graphicFrame>
        <p:nvGraphicFramePr>
          <p:cNvPr id="4" name="Table 3"/>
          <p:cNvGraphicFramePr>
            <a:graphicFrameLocks noGrp="1"/>
          </p:cNvGraphicFramePr>
          <p:nvPr/>
        </p:nvGraphicFramePr>
        <p:xfrm>
          <a:off x="1676400" y="1600200"/>
          <a:ext cx="8839200" cy="423164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370840">
                <a:tc>
                  <a:txBody>
                    <a:bodyPr/>
                    <a:lstStyle/>
                    <a:p>
                      <a:r>
                        <a:rPr lang="en-US" b="1" dirty="0"/>
                        <a:t>Moody’s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S&amp;P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Examples of Corporations</a:t>
                      </a:r>
                      <a:r>
                        <a:rPr lang="en-US" b="1" baseline="0" dirty="0"/>
                        <a:t> with Bonds Outstanding in 2016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dirty="0" err="1"/>
                        <a:t>Aaa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Highest quality (lowest default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Microsoft, J&amp;J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 quality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Apple, General Electric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Upper-medium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MetLife,</a:t>
                      </a:r>
                      <a:r>
                        <a:rPr lang="en-US" sz="1600" baseline="0" dirty="0"/>
                        <a:t> Intel, Harley-Davidson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dirty="0"/>
                        <a:t>Baa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McDonalds, </a:t>
                      </a:r>
                      <a:r>
                        <a:rPr lang="en-US" sz="1600" dirty="0" err="1"/>
                        <a:t>BofA</a:t>
                      </a:r>
                      <a:r>
                        <a:rPr lang="en-US" sz="1600" dirty="0"/>
                        <a:t>, HP, FedEx, Southwest</a:t>
                      </a:r>
                      <a:r>
                        <a:rPr lang="en-US" sz="1600" baseline="0" dirty="0"/>
                        <a:t> Airlines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600" dirty="0"/>
                        <a:t>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Lower-medium grade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Best Buy,</a:t>
                      </a:r>
                      <a:r>
                        <a:rPr lang="en-US" sz="1600" baseline="0" dirty="0"/>
                        <a:t> American Airlines, Delta Airlines, United Airlines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Netflix, Rite Aid, J.C. Penney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600" dirty="0" err="1"/>
                        <a:t>Caa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CCC,CC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Poor (high default risk)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Sears, Elizabeth Arden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u="none" strike="noStrike" kern="1200" baseline="0" dirty="0"/>
                        <a:t>Highly speculative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t>Halcon</a:t>
                      </a:r>
                      <a:r>
                        <a:rPr lang="en-US" sz="1600" dirty="0"/>
                        <a:t> Resources, Seventy-Seven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7047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16705</TotalTime>
  <Words>3023</Words>
  <Application>Microsoft Office PowerPoint</Application>
  <PresentationFormat>Widescreen</PresentationFormat>
  <Paragraphs>244</Paragraphs>
  <Slides>43</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Calibri</vt:lpstr>
      <vt:lpstr>Century Gothic</vt:lpstr>
      <vt:lpstr>Script MT Bold</vt:lpstr>
      <vt:lpstr>Symbol</vt:lpstr>
      <vt:lpstr>Times New Roman</vt:lpstr>
      <vt:lpstr>Verdana</vt:lpstr>
      <vt:lpstr>Wingdings</vt:lpstr>
      <vt:lpstr>Wingdings 3</vt:lpstr>
      <vt:lpstr>ヒラギノ角ゴ Pro W3</vt:lpstr>
      <vt:lpstr>Ion</vt:lpstr>
      <vt:lpstr>Equation</vt:lpstr>
      <vt:lpstr>Topic 5: The Risk and Term Structure of Interest Rate </vt:lpstr>
      <vt:lpstr>Chapter Preview</vt:lpstr>
      <vt:lpstr>Risk Structure of Interest Rates: Figure 5.1 Long-Term Bond Yields, 1919–2016</vt:lpstr>
      <vt:lpstr>Factors Affecting Risk Structure of Interest Rates</vt:lpstr>
      <vt:lpstr>Default Risk Factor</vt:lpstr>
      <vt:lpstr>PowerPoint Presentation</vt:lpstr>
      <vt:lpstr>Figure 5.2 Response to an Increase in Default Risk on Corporate Bonds</vt:lpstr>
      <vt:lpstr>Analysis of Figure 5.2: Increase in Default on Corporate Bonds</vt:lpstr>
      <vt:lpstr>Table 5.1 Bond Ratings by Moody’s and Standard and Poor’s </vt:lpstr>
      <vt:lpstr>Case: The Global Financial Crisis and the Baa-Treasury Spread</vt:lpstr>
      <vt:lpstr>Liquidity Factor (1 of 2)</vt:lpstr>
      <vt:lpstr>Corporate Bond Becomes Less Liquid</vt:lpstr>
      <vt:lpstr>Income Taxes Factor </vt:lpstr>
      <vt:lpstr>Figure 5.3 Interest Rates on Municipal and Treasury Bonds</vt:lpstr>
      <vt:lpstr>Analysis of Figure 5.3: Tax Advantages of Municipal Bonds</vt:lpstr>
      <vt:lpstr>Case: Bush Tax Cut and Obama Repeal on Bond Interest Rates (1 of 2)</vt:lpstr>
      <vt:lpstr>Term Structure of Interest Rates: A Stylized Figure of the Yield Curve</vt:lpstr>
      <vt:lpstr>Term Structure of Interest Rates</vt:lpstr>
      <vt:lpstr>Figure 5.4 Movements over Time of Interest Rates on U.S. Government Bonds with Different Maturities</vt:lpstr>
      <vt:lpstr>PowerPoint Presentation</vt:lpstr>
      <vt:lpstr>Three Theories of Term Structure</vt:lpstr>
      <vt:lpstr>Expectations Theory (1 of 2)</vt:lpstr>
      <vt:lpstr>Expectations Theory (2 of 2)</vt:lpstr>
      <vt:lpstr>Example 5.2: Expectations Theory</vt:lpstr>
      <vt:lpstr>More generally for n-period bond… (1 of 2)</vt:lpstr>
      <vt:lpstr>More generally for n-period bond… (1 of 2)</vt:lpstr>
      <vt:lpstr>More generally for n-period bond… (2 of 2)</vt:lpstr>
      <vt:lpstr>Expectations Theory and Term Structure Facts (1 of 3)</vt:lpstr>
      <vt:lpstr>Expectations Theory and Term Structure Facts (2 of 3)</vt:lpstr>
      <vt:lpstr>Expectations Theory and Term Structure Facts (3 of 3)</vt:lpstr>
      <vt:lpstr>Market Segmentation Theory</vt:lpstr>
      <vt:lpstr>Liquidity Premium Theory (1 of 3)</vt:lpstr>
      <vt:lpstr>Figure 5.5 The Relationship Between the Liquidity Premium and Expectations Theories</vt:lpstr>
      <vt:lpstr>Numerical Example (1 of 2)</vt:lpstr>
      <vt:lpstr>Numerical Example (2 of 2)</vt:lpstr>
      <vt:lpstr>Liquidity Premium Theory: Term Structure Facts</vt:lpstr>
      <vt:lpstr>Figure 5.6 Yield Curves and the Market’s Expectations of Future Short-Term Interest Rates According to the Liquidity Premium Theory</vt:lpstr>
      <vt:lpstr>Case: Interpreting Yield Curves  What do they tell us about the public’s expectations of future rates from Figure 5.7 Yield Curves for U.S. Government Bonds?</vt:lpstr>
      <vt:lpstr>Case: Interpreting Yield Curves</vt:lpstr>
      <vt:lpstr>Mini-case: The Term Structure as a Forecasting Tool</vt:lpstr>
      <vt:lpstr>The Practicing Manager: Forecasting Interest Rates with the Term Structure</vt:lpstr>
      <vt:lpstr>Forecasting Interest Rates with the Term Structure</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Understanding Interest Rate</dc:title>
  <dc:creator>Kangzhen Xie</dc:creator>
  <cp:lastModifiedBy>Christakis Droussiotis</cp:lastModifiedBy>
  <cp:revision>137</cp:revision>
  <cp:lastPrinted>2017-09-18T14:49:11Z</cp:lastPrinted>
  <dcterms:created xsi:type="dcterms:W3CDTF">2017-08-31T18:42:58Z</dcterms:created>
  <dcterms:modified xsi:type="dcterms:W3CDTF">2024-02-20T04:15:56Z</dcterms:modified>
</cp:coreProperties>
</file>