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17" r:id="rId2"/>
    <p:sldId id="427" r:id="rId3"/>
    <p:sldId id="429" r:id="rId4"/>
    <p:sldId id="430" r:id="rId5"/>
    <p:sldId id="431" r:id="rId6"/>
    <p:sldId id="432" r:id="rId7"/>
    <p:sldId id="433" r:id="rId8"/>
    <p:sldId id="434" r:id="rId9"/>
    <p:sldId id="435" r:id="rId10"/>
    <p:sldId id="436" r:id="rId11"/>
    <p:sldId id="437" r:id="rId12"/>
    <p:sldId id="438" r:id="rId13"/>
    <p:sldId id="439" r:id="rId14"/>
    <p:sldId id="440" r:id="rId15"/>
    <p:sldId id="441" r:id="rId16"/>
    <p:sldId id="443" r:id="rId17"/>
    <p:sldId id="444" r:id="rId18"/>
    <p:sldId id="445" r:id="rId19"/>
    <p:sldId id="446" r:id="rId20"/>
    <p:sldId id="447" r:id="rId21"/>
    <p:sldId id="448" r:id="rId22"/>
    <p:sldId id="449" r:id="rId23"/>
    <p:sldId id="450" r:id="rId24"/>
    <p:sldId id="451" r:id="rId25"/>
    <p:sldId id="453" r:id="rId26"/>
    <p:sldId id="454" r:id="rId27"/>
    <p:sldId id="456" r:id="rId28"/>
    <p:sldId id="457" r:id="rId29"/>
    <p:sldId id="459" r:id="rId30"/>
    <p:sldId id="460" r:id="rId31"/>
    <p:sldId id="461" r:id="rId32"/>
    <p:sldId id="463" r:id="rId33"/>
    <p:sldId id="465" r:id="rId34"/>
    <p:sldId id="467" r:id="rId35"/>
    <p:sldId id="468" r:id="rId36"/>
    <p:sldId id="469" r:id="rId37"/>
    <p:sldId id="470" r:id="rId38"/>
    <p:sldId id="471" r:id="rId39"/>
    <p:sldId id="472" r:id="rId40"/>
    <p:sldId id="474" r:id="rId41"/>
    <p:sldId id="475" r:id="rId42"/>
    <p:sldId id="476" r:id="rId43"/>
    <p:sldId id="477" r:id="rId44"/>
    <p:sldId id="478" r:id="rId45"/>
    <p:sldId id="480"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6" r:id="rId60"/>
    <p:sldId id="497" r:id="rId61"/>
    <p:sldId id="498" r:id="rId62"/>
    <p:sldId id="499" r:id="rId63"/>
    <p:sldId id="500" r:id="rId64"/>
    <p:sldId id="501" r:id="rId65"/>
    <p:sldId id="502" r:id="rId66"/>
    <p:sldId id="503" r:id="rId67"/>
    <p:sldId id="50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3"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16</a:t>
            </a:fld>
            <a:endParaRPr lang="en-US"/>
          </a:p>
        </p:txBody>
      </p:sp>
    </p:spTree>
    <p:extLst>
      <p:ext uri="{BB962C8B-B14F-4D97-AF65-F5344CB8AC3E}">
        <p14:creationId xmlns:p14="http://schemas.microsoft.com/office/powerpoint/2010/main" val="282194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416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3236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330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2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a:xfrm>
            <a:off x="8447617" y="113072"/>
            <a:ext cx="2844800" cy="182880"/>
          </a:xfrm>
          <a:prstGeom prst="rect">
            <a:avLst/>
          </a:prstGeom>
        </p:spPr>
        <p:txBody>
          <a:bodyPr/>
          <a:lstStyle/>
          <a:p>
            <a:fld id="{A9DF6EFB-3F44-496C-A842-1E0B3D3B975A}" type="datetimeFigureOut">
              <a:rPr lang="en-US" smtClean="0"/>
              <a:pPr/>
              <a:t>4/17/2019</a:t>
            </a:fld>
            <a:endParaRPr lang="en-US" dirty="0"/>
          </a:p>
        </p:txBody>
      </p:sp>
    </p:spTree>
    <p:extLst>
      <p:ext uri="{BB962C8B-B14F-4D97-AF65-F5344CB8AC3E}">
        <p14:creationId xmlns:p14="http://schemas.microsoft.com/office/powerpoint/2010/main" val="112746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63073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41692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18717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ED6EA-C736-4FB0-AC39-FA8263ED9BBD}"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9433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ED6EA-C736-4FB0-AC39-FA8263ED9BBD}"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5211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D6EA-C736-4FB0-AC39-FA8263ED9BBD}"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8823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26366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71701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D6EA-C736-4FB0-AC39-FA8263ED9BBD}" type="datetimeFigureOut">
              <a:rPr lang="en-US" smtClean="0"/>
              <a:t>4/17/2019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306038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series/WALC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74" y="1521135"/>
            <a:ext cx="8876099" cy="1384204"/>
          </a:xfrm>
        </p:spPr>
        <p:txBody>
          <a:bodyPr>
            <a:normAutofit fontScale="90000"/>
          </a:bodyPr>
          <a:lstStyle/>
          <a:p>
            <a:r>
              <a:rPr lang="en-US" altLang="en-US" sz="3000" b="1" dirty="0" smtClean="0"/>
              <a:t/>
            </a:r>
            <a:br>
              <a:rPr lang="en-US" altLang="en-US" sz="3000" b="1" dirty="0" smtClean="0"/>
            </a:br>
            <a:r>
              <a:rPr lang="en-US" altLang="en-US" sz="3000" b="1" dirty="0"/>
              <a:t/>
            </a:r>
            <a:br>
              <a:rPr lang="en-US" altLang="en-US" sz="3000" b="1" dirty="0"/>
            </a:br>
            <a:r>
              <a:rPr lang="en-US" altLang="en-US" sz="3000" b="1" dirty="0" smtClean="0"/>
              <a:t/>
            </a:r>
            <a:br>
              <a:rPr lang="en-US" altLang="en-US" sz="3000" b="1" dirty="0" smtClean="0"/>
            </a:br>
            <a:r>
              <a:rPr lang="en-US" altLang="en-US" sz="3000" b="1" dirty="0"/>
              <a:t/>
            </a:r>
            <a:br>
              <a:rPr lang="en-US" altLang="en-US" sz="3000" b="1" dirty="0"/>
            </a:br>
            <a:r>
              <a:rPr lang="en-US" altLang="en-US" sz="3000" b="1" smtClean="0"/>
              <a:t>Topic 14: </a:t>
            </a:r>
            <a:r>
              <a:rPr lang="en-US" altLang="en-US" sz="3000" b="1" dirty="0"/>
              <a:t>Conduct of Monetary Policy:</a:t>
            </a:r>
            <a:br>
              <a:rPr lang="en-US" altLang="en-US" sz="3000" b="1" dirty="0"/>
            </a:br>
            <a:r>
              <a:rPr lang="en-US" altLang="en-US" sz="3000" b="1" dirty="0"/>
              <a:t>Tools, Goals, Strategy, and Tactics</a:t>
            </a:r>
            <a:br>
              <a:rPr lang="en-US" altLang="en-US" sz="3000" b="1" dirty="0"/>
            </a:br>
            <a:endParaRPr lang="en-US" alt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smtClean="0"/>
              <a:t>Main Reading (Sources): Chap 10  </a:t>
            </a:r>
            <a:r>
              <a:rPr lang="en-US" dirty="0" err="1" smtClean="0"/>
              <a:t>Mishkin</a:t>
            </a:r>
            <a:r>
              <a:rPr lang="en-US" dirty="0" smtClean="0"/>
              <a:t> &amp; Eakins, 8</a:t>
            </a:r>
            <a:r>
              <a:rPr lang="en-US" baseline="30000" dirty="0" smtClean="0"/>
              <a:t>th</a:t>
            </a:r>
            <a:endParaRPr lang="en-US" dirty="0" smtClean="0"/>
          </a:p>
          <a:p>
            <a:endParaRPr lang="en-US" dirty="0"/>
          </a:p>
        </p:txBody>
      </p:sp>
    </p:spTree>
    <p:extLst>
      <p:ext uri="{BB962C8B-B14F-4D97-AF65-F5344CB8AC3E}">
        <p14:creationId xmlns:p14="http://schemas.microsoft.com/office/powerpoint/2010/main" val="526421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903"/>
            <a:ext cx="10515600" cy="729897"/>
          </a:xfrm>
        </p:spPr>
        <p:txBody>
          <a:bodyPr/>
          <a:lstStyle/>
          <a:p>
            <a:r>
              <a:rPr lang="en-US" altLang="en-US" sz="2400" dirty="0">
                <a:ea typeface="ヒラギノ角ゴ Pro W3" pitchFamily="-84" charset="-128"/>
              </a:rPr>
              <a:t>Figure 10.2 Response to Open Market Operations</a:t>
            </a:r>
            <a:endParaRPr lang="en-US" sz="2400" dirty="0"/>
          </a:p>
        </p:txBody>
      </p:sp>
      <p:pic>
        <p:nvPicPr>
          <p:cNvPr id="4" name="Picture 2" descr="The first graph shows that supply curve initially intersects demand curve in its downward-sloping section. The vertical axis is labeled &quot;Federal Funds Rate&quot; and shows values i sub(or), i 2 f f, i 1 f f, and i sub(d) from bottom to top. The horizontal axis is labeled &quot;Quantity of Reserves, R.&quot; The line for NBR1 starts vertically upward from the horizontal axis and turns right at Federal Funds Rate equals i sub(d) to become parallel to horizontal axis. The line for NBR2 starts vertically upward from the horizontal axis at a point right to NBR1 and meets horizontal part of NBR1 at Federal Funds Rate equals i sub(d). The line for R d 1 slops down from higher end of Federal Funds Rate, intersects the line for NBR1 at Federal Funds Rate equals i 1 f f, intersects line for NBR2 at i 2 f f, and finally becomes parallel to horizontal axis at Federal Funds Rate equal i sub(or). The point of intersection of lines for NBR1 and R d 1 is labeled as &quot;1&quot; and that of NBR 2 and R d 1 is labeled as &quot;2.&quot; The graph shows that:&#10;Step 1. An open market purchase shifts the supply curve to the right . . .&#10;Step 2. causing the federal funds rate to fall.&#10;The second graph shows that supply curve initially intersects demand curve in its flat section. The vertical axis is labeled &quot;Federal Funds Rate&quot; and shows values i sub(or) equals i 2 f f equals i 1 f f (near bottom) and i sub(d) (near top). The horizontal axis is labeled &quot;Quantity of Reserves, R.&quot; The line for NBR1 starts vertically upward from the horizontal axis and turns right at Federal Funds Rate equals i sub(d) to become parallel to horizontal axis. The line for NBR2 starts vertically upward from the horizontal axis at a point right to NBR1 and meets horizontal part of NBR1 at Federal Funds Rate equals i sub(d). The line for R d 1 slops down from higher end of Federal Funds Rate, becomes parallel to horizontal axis at Federal Funds Rate equals i 1 f f, intersects lines for NBR1 and NBR2. The point of intersection of lines for NBR1 and R d 1 is labeled as &quot;1&quot; and that of NBR 2 and R d 1 is labeled as &quot;2.&quot; The graph shows that:&#10;Step 1. An open market purchase shifts the supply curve to the right . . .&#10;Step 2. but the federal funds rate cannot fall below the interest rate paid on reser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610" y="982133"/>
            <a:ext cx="10202190" cy="549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45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1" y="94191"/>
            <a:ext cx="10515600" cy="571853"/>
          </a:xfrm>
        </p:spPr>
        <p:txBody>
          <a:bodyPr/>
          <a:lstStyle/>
          <a:p>
            <a:r>
              <a:rPr lang="en-US" altLang="en-US" sz="2400" dirty="0">
                <a:ea typeface="ヒラギノ角ゴ Pro W3" pitchFamily="-84" charset="-128"/>
              </a:rPr>
              <a:t>Figure 10.3 Response to Change in Discount Rate</a:t>
            </a:r>
            <a:endParaRPr lang="en-US" sz="2400" dirty="0"/>
          </a:p>
        </p:txBody>
      </p:sp>
      <p:pic>
        <p:nvPicPr>
          <p:cNvPr id="3" name="Picture 3" descr="The first graph is for no discount lending (BR equals 0). The vertical axis is labeled &quot;Federal Funds Rate&quot; and shows values i sub(or), i 1 f f, i 2 f f, i d 2, and i d 1 from bottom to top. The horizontal axis is labeled &quot;Quantity of Reserves, R.&quot; The line for R s 1 starts vertically upward from the horizontal axis at NBR and turns right at Federal Funds Rate equals i d 1 to become parallel to horizontal axis. The line for R s 2 starts vertically upward from the horizontal axis at NBR2 and turns right to becomes parallel to horizontal axis at Federal Funds Rate equals i d 2. The line for R d 1 slops down from higher end of Federal Funds Rate, intersects the line for R s 1 at Federal Funds Rate equals i 1 f f and becomes parallel to horizontal axis at Federal Funds Rate equal i sub(or). The point of intersection is labeled as &quot;1.&quot; The graph shows that:&#10;Step 1. Lowering the discount rate shifts the supply curve down . . .&#10;Step 2. but does not lower the federal funds rate.&#10;The second graph is for Some discount lending (BR greater 0). The vertical axis is labeled &quot;Federal Funds Rate&quot; and shows values i sub(or), i 2 f f equals i d 2, and i 1 f f equals i d 1. The horizontal axis is labeled &quot;Quantity of Reserves, R.&quot; The line for R s 1 starts vertically upward from NBR on the horizontal axis and turns right at Federal Funds Rate equals i 1 f f to become parallel to horizontal axis. The line for R s 2 starts vertically upward from the horizontal axis NBR and turns right to become parallel to horizontal axis at Federal Funds Rate equals i 2 f f. The line for R d 1 slops down from higher end of Federal Funds Rate, intersects line for R s 1 at Federal Funds Rate equals i 1 f f, intersects line for R s 2 at Federal Funds Rate equals i 2 f f. The point of intersection of lines for R s 1 and R d 1 is labeled as &quot;1&quot; and that of R s 2 and R d 1 is labeled as &quot;2.&quot; The graph shows that:&#10;Step 1. Lowering the discount rate shifts the supply curve down . . .&#10;Step 2. and lowers the federal funds r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731" y="824089"/>
            <a:ext cx="11006199" cy="55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89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6"/>
            <a:ext cx="10515600" cy="662164"/>
          </a:xfrm>
        </p:spPr>
        <p:txBody>
          <a:bodyPr/>
          <a:lstStyle/>
          <a:p>
            <a:r>
              <a:rPr lang="en-US" altLang="en-US" sz="2400" dirty="0">
                <a:ea typeface="ヒラギノ角ゴ Pro W3" pitchFamily="-84" charset="-128"/>
              </a:rPr>
              <a:t>Figure 10.4 Response to Change in Required Reserves</a:t>
            </a:r>
            <a:endParaRPr lang="en-US" sz="2400" dirty="0"/>
          </a:p>
        </p:txBody>
      </p:sp>
      <p:pic>
        <p:nvPicPr>
          <p:cNvPr id="3" name="Picture 2" descr="The vertical axis is labeled &quot;Federal Funds Rate&quot; and shows values i sub(or), i 1 f f, i 2 f f, i d 2, and i sub(d) from bottom to top. The horizontal axis is labeled &quot;Quantity of Reserves, R.&quot; The line for R s 1 starts vertically upward from the horizontal axis at NBR and turns right at Federal Funds Rate equals i d 1 to become parallel to horizontal axis. The line for R d 1 slops down from higher end of Federal Funds Rate, intersects the line for R s 1 at Federal Funds Rate equals i 1 f f, and becomes parallel to horizontal axis at Federal Funds Rate equal i sub(or). The point of intersection is labeled as &quot;1.&quot; The line for R d 2 slops down from higher end of Federal Funds Rate at a point right to line for R d 1, intersects the line for R s 1 at Federal Funds Rate equals i 2 f f, and meets the horizontal part of R d 1. The point of intersection is labeled as &quot;2.&quot; The graph shows that:&#10;Step 1. Increasing the reserve requirement causes the demand curve to shift to the right . . .&#10;Step 2. and the federal funds rate ri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008" y="632178"/>
            <a:ext cx="8382158" cy="602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6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78" y="173214"/>
            <a:ext cx="10515600" cy="560564"/>
          </a:xfrm>
        </p:spPr>
        <p:txBody>
          <a:bodyPr/>
          <a:lstStyle/>
          <a:p>
            <a:r>
              <a:rPr lang="en-US" altLang="en-US" sz="2400" dirty="0">
                <a:ea typeface="ヒラギノ角ゴ Pro W3" pitchFamily="-84" charset="-128"/>
              </a:rPr>
              <a:t>Figure 10.5 Response to Change in </a:t>
            </a:r>
            <a:r>
              <a:rPr lang="en-US" altLang="en-US" sz="2400" dirty="0" smtClean="0">
                <a:ea typeface="ヒラギノ角ゴ Pro W3" pitchFamily="-84" charset="-128"/>
              </a:rPr>
              <a:t>the interest Rate </a:t>
            </a:r>
            <a:r>
              <a:rPr lang="en-US" altLang="en-US" sz="2400" smtClean="0">
                <a:ea typeface="ヒラギノ角ゴ Pro W3" pitchFamily="-84" charset="-128"/>
              </a:rPr>
              <a:t>on Reserve</a:t>
            </a:r>
            <a:endParaRPr lang="en-US" sz="2400" dirty="0"/>
          </a:p>
        </p:txBody>
      </p:sp>
      <p:pic>
        <p:nvPicPr>
          <p:cNvPr id="3" name="Picture 2" descr="The first graph is for initial i 1 f f greater than i 1 o r. The vertical axis is labeled &quot;Federal Funds Rate&quot; and shows values i 1 o r, i 2 o r, i 1 f f, i sub(d). The horizontal axis is labeled &quot;Quantity of Reserves, R.&quot; The line for R sub(s) starts vertically upward from the horizontal axis at NBR and turns right at Federal Funds Rate equals i sub(d) to become parallel to horizontal axis. The line for R d 1 slops down from higher end of Federal Funds Rate, intersects the line for R s 1 at Federal Funds Rate equals i 1 f f and becomes parallel to horizontal axis at Federal Funds Rate equal i 2 o r. The point of intersection is labeled as &quot;1.&quot; The line for R d 2 slops down from higher end of Federal Funds Rate, intersects the line for R sub(s) at Federal Funds Rate equals i 1 f f and becomes parallel to horizontal axis at Federal Funds Rate equal i 1 f f that is at point above the line for R d 1. The graph shows that: &#10;Step 1. A rise in the interest rate on reserves from i 1 o r to i 2 o r . . . &#10;Step 2. leaves the federal funds rate unchanged.&#10;The second graph is for initial i 1 f f equals i 1 o r. The vertical axis is labeled &quot;Federal Funds Rate&quot; and shows values i 1 o r equals i 1 f f, i 2 o r equals i 2 f f, and i sub(d). The horizontal axis is labeled &quot;Quantity of Reserves, R.&quot; The line for R sub(s) starts vertically upward from NBR on the horizontal axis and turns right at Federal Funds Rate equals i sub(d) to become parallel to horizontal axis. The line for R d 2 slops down from higher end of Federal Funds Rate, intersects the line for R sub(s) at Federal Funds Rate equals i 1 f f and becomes parallel to horizontal axis at Federal Funds Rate equal i 2 o r. The point of intersection is labeled as &quot;1.&quot; The line for R d 2 slops down from higher end of Federal Funds Rate, becomes parallel to horizontal axis at Federal Funds Rate equals i 2 f f, and intersects the line for R sub(s). The point of intersection is labeled as &quot;2.&quot; The graph shows that:&#10;Step 1. A rise in the interest rate on reserves from i 1 o r to i 2 o r . . . &#10;Step 2. raises the federal funds rate to i 2 f f equals i 2 o 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65" y="1309511"/>
            <a:ext cx="10470424" cy="525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2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Case: How Operating Procedures Limit Fluctuations in Fed Funds Rate</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Changes in the demand for reserves will not affect the fed funds rate - borrowed reserves will increase to match the demand!</a:t>
            </a:r>
          </a:p>
          <a:p>
            <a:pPr marL="0" indent="0">
              <a:buNone/>
            </a:pPr>
            <a:r>
              <a:rPr lang="en-US" altLang="en-US" sz="2400" dirty="0">
                <a:ea typeface="ヒラギノ角ゴ Pro W3" pitchFamily="-84" charset="-128"/>
              </a:rPr>
              <a:t>This is true whether the demand increases, or decreased.</a:t>
            </a:r>
            <a:endParaRPr lang="en-US" sz="2400" dirty="0"/>
          </a:p>
        </p:txBody>
      </p:sp>
    </p:spTree>
    <p:extLst>
      <p:ext uri="{BB962C8B-B14F-4D97-AF65-F5344CB8AC3E}">
        <p14:creationId xmlns:p14="http://schemas.microsoft.com/office/powerpoint/2010/main" val="154199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481"/>
            <a:ext cx="10515600" cy="504119"/>
          </a:xfrm>
        </p:spPr>
        <p:txBody>
          <a:bodyPr/>
          <a:lstStyle/>
          <a:p>
            <a:r>
              <a:rPr lang="en-US" altLang="en-US" sz="2400" dirty="0">
                <a:ea typeface="ヒラギノ角ゴ Pro W3" pitchFamily="-84" charset="-128"/>
              </a:rPr>
              <a:t>Figure 10.6 How Operating Procedures Limit Fluctuations in Fed Funds Rate</a:t>
            </a:r>
            <a:endParaRPr lang="en-US" sz="2400" dirty="0"/>
          </a:p>
        </p:txBody>
      </p:sp>
      <p:pic>
        <p:nvPicPr>
          <p:cNvPr id="3" name="Picture 2" descr="The vertical axis is labeled &quot;Federal Funds Rate&quot; and shows values i' f f equals i sub(or), i star f f, i&quot; f f equals i sub(d). The horizontal axis is labeled &quot;Quantity of Reserves, R.&quot; The line for R sub(d) starts vertically upward from the horizontal axis at NBR and turns right at Federal Funds Rate equals i sub(d) to become parallel to horizontal axis. The line for R d' slops down from higher end of Federal Funds Rate, becomes parallel to horizontal axis at Federal Funds Rate equals i sub(or) intersects the line for R sub(s). The line for R d star slops down from higher end of Federal Funds Rate, intersects the line for R sub(s) at Federal Funds Rate equals i star f f, and becomes parallel to the horizontal axis at Federal Funds Rate equals i sub(or). The line for R d&quot; 2 slops down from higher end of Federal Funds Rate, intersects the line for R sub(s) at Federal Funds Rate equals i sub(d), and meets the horizontal part of the line for R star d. The graph shows that: &#10;Step 1. Step 1. A rightward shift of the demand curve raises the federal funds rate to a maximum of the discount rate. &#10;Step 2. A leftward shift of the demand curve lowers the federal funds rate to a minimum of the interest rate on reser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911" y="514789"/>
            <a:ext cx="8624710" cy="626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34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ヒラギノ角ゴ Pro W3" pitchFamily="-84" charset="-128"/>
              </a:rPr>
              <a:t>Tools of Monetary Policy: Open Market Operations</a:t>
            </a:r>
            <a:endParaRPr lang="en-US" dirty="0"/>
          </a:p>
        </p:txBody>
      </p:sp>
      <p:sp>
        <p:nvSpPr>
          <p:cNvPr id="4" name="Content Placeholder 3"/>
          <p:cNvSpPr>
            <a:spLocks noGrp="1"/>
          </p:cNvSpPr>
          <p:nvPr>
            <p:ph idx="1"/>
          </p:nvPr>
        </p:nvSpPr>
        <p:spPr/>
        <p:txBody>
          <a:bodyPr/>
          <a:lstStyle/>
          <a:p>
            <a:pPr>
              <a:defRPr/>
            </a:pPr>
            <a:r>
              <a:rPr lang="en-US" sz="2400" dirty="0">
                <a:ea typeface="ヒラギノ角ゴ Pro W3" charset="0"/>
                <a:cs typeface="ヒラギノ角ゴ Pro W3" charset="0"/>
              </a:rPr>
              <a:t>Open Market Operations</a:t>
            </a:r>
          </a:p>
          <a:p>
            <a:pPr marL="740664" lvl="1" indent="-402336">
              <a:buFontTx/>
              <a:buAutoNum type="arabicPeriod"/>
              <a:defRPr/>
            </a:pPr>
            <a:r>
              <a:rPr lang="en-US" dirty="0">
                <a:ea typeface="ヒラギノ角ゴ Pro W3" charset="0"/>
              </a:rPr>
              <a:t>Dynamic: Change reserves and monetary base</a:t>
            </a:r>
          </a:p>
          <a:p>
            <a:pPr marL="740664" lvl="1" indent="-402336">
              <a:buFontTx/>
              <a:buAutoNum type="arabicPeriod"/>
              <a:defRPr/>
            </a:pPr>
            <a:r>
              <a:rPr lang="en-US" dirty="0">
                <a:ea typeface="ヒラギノ角ゴ Pro W3" charset="0"/>
              </a:rPr>
              <a:t>Defensive: Offset factors affecting reserves, typically uses repos</a:t>
            </a:r>
          </a:p>
          <a:p>
            <a:pPr>
              <a:defRPr/>
            </a:pPr>
            <a:r>
              <a:rPr lang="en-US" sz="2400" dirty="0">
                <a:ea typeface="ヒラギノ角ゴ Pro W3" charset="0"/>
                <a:cs typeface="ヒラギノ角ゴ Pro W3" charset="0"/>
              </a:rPr>
              <a:t>Advantages of Open Market Operations</a:t>
            </a:r>
          </a:p>
          <a:p>
            <a:pPr marL="740664" lvl="1" indent="-402336">
              <a:buFontTx/>
              <a:buAutoNum type="arabicPeriod"/>
              <a:defRPr/>
            </a:pPr>
            <a:r>
              <a:rPr lang="en-US" dirty="0" smtClean="0">
                <a:ea typeface="ヒラギノ角ゴ Pro W3" charset="0"/>
              </a:rPr>
              <a:t>Fed has complete control</a:t>
            </a:r>
          </a:p>
          <a:p>
            <a:pPr marL="740664" lvl="1" indent="-402336">
              <a:buFontTx/>
              <a:buAutoNum type="arabicPeriod"/>
              <a:defRPr/>
            </a:pPr>
            <a:r>
              <a:rPr lang="en-US" dirty="0" smtClean="0">
                <a:ea typeface="ヒラギノ角ゴ Pro W3" charset="0"/>
              </a:rPr>
              <a:t>Flexible and precise</a:t>
            </a:r>
          </a:p>
          <a:p>
            <a:pPr marL="740664" lvl="1" indent="-402336">
              <a:buFontTx/>
              <a:buAutoNum type="arabicPeriod"/>
              <a:defRPr/>
            </a:pPr>
            <a:r>
              <a:rPr lang="en-US" dirty="0" smtClean="0">
                <a:ea typeface="ヒラギノ角ゴ Pro W3" charset="0"/>
              </a:rPr>
              <a:t>Easily reversed</a:t>
            </a:r>
          </a:p>
          <a:p>
            <a:pPr marL="740664" lvl="1" indent="-402336">
              <a:buFontTx/>
              <a:buAutoNum type="arabicPeriod"/>
              <a:defRPr/>
            </a:pPr>
            <a:r>
              <a:rPr lang="en-US" dirty="0" smtClean="0">
                <a:ea typeface="ヒラギノ角ゴ Pro W3" charset="0"/>
              </a:rPr>
              <a:t>Implemented quickly</a:t>
            </a:r>
            <a:endParaRPr lang="en-US" dirty="0"/>
          </a:p>
        </p:txBody>
      </p:sp>
    </p:spTree>
    <p:extLst>
      <p:ext uri="{BB962C8B-B14F-4D97-AF65-F5344CB8AC3E}">
        <p14:creationId xmlns:p14="http://schemas.microsoft.com/office/powerpoint/2010/main" val="144558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ea typeface="ヒラギノ角ゴ Pro W3" pitchFamily="-84" charset="-128"/>
              </a:rPr>
              <a:t>Inside the Fed: A Day at the Trading Desk </a:t>
            </a:r>
            <a:r>
              <a:rPr lang="en-US" altLang="en-US" sz="1800" dirty="0">
                <a:ea typeface="ヒラギノ角ゴ Pro W3" pitchFamily="-84" charset="-128"/>
              </a:rPr>
              <a:t>(1 of 2)</a:t>
            </a:r>
            <a:endParaRPr lang="en-US" dirty="0"/>
          </a:p>
        </p:txBody>
      </p:sp>
      <p:sp>
        <p:nvSpPr>
          <p:cNvPr id="4" name="Content Placeholder 3"/>
          <p:cNvSpPr>
            <a:spLocks noGrp="1"/>
          </p:cNvSpPr>
          <p:nvPr>
            <p:ph idx="1"/>
          </p:nvPr>
        </p:nvSpPr>
        <p:spPr/>
        <p:txBody>
          <a:bodyPr/>
          <a:lstStyle/>
          <a:p>
            <a:r>
              <a:rPr lang="en-US" altLang="en-US" sz="2400" dirty="0">
                <a:ea typeface="ヒラギノ角ゴ Pro W3" pitchFamily="-84" charset="-128"/>
              </a:rPr>
              <a:t>The staff reviews the activities of the prior day and issue forecasts of factors affecting the supply and demand </a:t>
            </a:r>
            <a:br>
              <a:rPr lang="en-US" altLang="en-US" sz="2400" dirty="0">
                <a:ea typeface="ヒラギノ角ゴ Pro W3" pitchFamily="-84" charset="-128"/>
              </a:rPr>
            </a:br>
            <a:r>
              <a:rPr lang="en-US" altLang="en-US" sz="2400" dirty="0">
                <a:ea typeface="ヒラギノ角ゴ Pro W3" pitchFamily="-84" charset="-128"/>
              </a:rPr>
              <a:t>for reserves.</a:t>
            </a:r>
          </a:p>
          <a:p>
            <a:r>
              <a:rPr lang="en-US" altLang="en-US" sz="2400" dirty="0">
                <a:ea typeface="ヒラギノ角ゴ Pro W3" pitchFamily="-84" charset="-128"/>
              </a:rPr>
              <a:t>This information is used to determine reserve changes needed to obtain a desired fed funds rate.</a:t>
            </a:r>
          </a:p>
          <a:p>
            <a:r>
              <a:rPr lang="en-US" altLang="en-US" sz="2400" dirty="0">
                <a:ea typeface="ヒラギノ角ゴ Pro W3" pitchFamily="-84" charset="-128"/>
              </a:rPr>
              <a:t>Government securities dealers are contacted to better determine the condition of the market.</a:t>
            </a:r>
          </a:p>
          <a:p>
            <a:r>
              <a:rPr lang="en-US" altLang="en-US" sz="2400" dirty="0">
                <a:ea typeface="ヒラギノ角ゴ Pro W3" pitchFamily="-84" charset="-128"/>
              </a:rPr>
              <a:t>Projections are compared with the Monetary Affairs Division of the BOG, and a course of action is determined.</a:t>
            </a:r>
          </a:p>
          <a:p>
            <a:r>
              <a:rPr lang="en-US" altLang="en-US" sz="2400" dirty="0">
                <a:ea typeface="ヒラギノ角ゴ Pro W3" pitchFamily="-84" charset="-128"/>
              </a:rPr>
              <a:t>Once the plan is approved, the desk carries out the required trades, via the TRAPS system.</a:t>
            </a:r>
            <a:endParaRPr lang="en-US" sz="2400" dirty="0"/>
          </a:p>
        </p:txBody>
      </p:sp>
    </p:spTree>
    <p:extLst>
      <p:ext uri="{BB962C8B-B14F-4D97-AF65-F5344CB8AC3E}">
        <p14:creationId xmlns:p14="http://schemas.microsoft.com/office/powerpoint/2010/main" val="2203158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Inside the Fed: A Day at the Trading Desk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trading desk typically uses two types of transactions to implement their strategy:</a:t>
            </a:r>
          </a:p>
          <a:p>
            <a:pPr lvl="1"/>
            <a:r>
              <a:rPr lang="en-US" altLang="en-US" b="1" dirty="0">
                <a:ea typeface="ヒラギノ角ゴ Pro W3" pitchFamily="-84" charset="-128"/>
              </a:rPr>
              <a:t>Repurchase agreements</a:t>
            </a:r>
            <a:r>
              <a:rPr lang="en-US" altLang="en-US" dirty="0">
                <a:ea typeface="ヒラギノ角ゴ Pro W3" pitchFamily="-84" charset="-128"/>
              </a:rPr>
              <a:t>: the Fed purchases securities, but agrees to sell them back within about 15 days. So, the desired effect is reversed when the Fed sells the securities back—good for taking defense strategies that will reverse</a:t>
            </a:r>
            <a:r>
              <a:rPr lang="en-US" altLang="en-US" dirty="0" smtClean="0">
                <a:ea typeface="ヒラギノ角ゴ Pro W3" pitchFamily="-84" charset="-128"/>
              </a:rPr>
              <a:t>.</a:t>
            </a:r>
            <a:endParaRPr lang="en-US" dirty="0"/>
          </a:p>
          <a:p>
            <a:pPr lvl="1"/>
            <a:r>
              <a:rPr lang="en-US" altLang="en-US" b="1" dirty="0" smtClean="0">
                <a:ea typeface="ヒラギノ角ゴ Pro W3" pitchFamily="-84" charset="-128"/>
              </a:rPr>
              <a:t>Matched </a:t>
            </a:r>
            <a:r>
              <a:rPr lang="en-US" altLang="en-US" b="1" dirty="0">
                <a:ea typeface="ヒラギノ角ゴ Pro W3" pitchFamily="-84" charset="-128"/>
              </a:rPr>
              <a:t>sale-purchase transaction</a:t>
            </a:r>
            <a:r>
              <a:rPr lang="en-US" altLang="en-US" dirty="0">
                <a:ea typeface="ヒラギノ角ゴ Pro W3" pitchFamily="-84" charset="-128"/>
              </a:rPr>
              <a:t>: essentially a reverse repro, where the Fed sells securities, but agrees to buy them back</a:t>
            </a:r>
            <a:r>
              <a:rPr lang="en-US" altLang="en-US" dirty="0" smtClean="0">
                <a:ea typeface="ヒラギノ角ゴ Pro W3" pitchFamily="-84" charset="-128"/>
              </a:rPr>
              <a:t>.</a:t>
            </a:r>
            <a:endParaRPr lang="en-US" dirty="0"/>
          </a:p>
        </p:txBody>
      </p:sp>
    </p:spTree>
    <p:extLst>
      <p:ext uri="{BB962C8B-B14F-4D97-AF65-F5344CB8AC3E}">
        <p14:creationId xmlns:p14="http://schemas.microsoft.com/office/powerpoint/2010/main" val="163688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pitchFamily="-84" charset="-128"/>
              </a:rPr>
              <a:t>Tools of Monetary </a:t>
            </a:r>
            <a:r>
              <a:rPr lang="en-US" dirty="0" smtClean="0">
                <a:ea typeface="ヒラギノ角ゴ Pro W3" pitchFamily="-84" charset="-128"/>
              </a:rPr>
              <a:t>Policy:</a:t>
            </a:r>
            <a:r>
              <a:rPr lang="en-US" sz="2800" spc="-50" dirty="0">
                <a:solidFill>
                  <a:srgbClr val="000000"/>
                </a:solidFill>
              </a:rPr>
              <a:t> </a:t>
            </a:r>
            <a:r>
              <a:rPr lang="en-US" altLang="en-US" sz="2800" dirty="0"/>
              <a:t>Discount Policy </a:t>
            </a:r>
            <a:br>
              <a:rPr lang="en-US" altLang="en-US" sz="2800" dirty="0"/>
            </a:b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Fed</a:t>
            </a:r>
            <a:r>
              <a:rPr lang="ja-JP" altLang="en-US" sz="2400" dirty="0"/>
              <a:t>’</a:t>
            </a:r>
            <a:r>
              <a:rPr lang="en-US" altLang="ja-JP" sz="2400" dirty="0">
                <a:ea typeface="ヒラギノ角ゴ Pro W3" pitchFamily="-84" charset="-128"/>
              </a:rPr>
              <a:t>s discount loans, through the </a:t>
            </a:r>
            <a:r>
              <a:rPr lang="en-US" altLang="ja-JP" sz="2400" b="1" dirty="0">
                <a:ea typeface="ヒラギノ角ゴ Pro W3" pitchFamily="-84" charset="-128"/>
              </a:rPr>
              <a:t>discount window</a:t>
            </a:r>
            <a:r>
              <a:rPr lang="en-US" altLang="ja-JP" sz="2400" dirty="0">
                <a:ea typeface="ヒラギノ角ゴ Pro W3" pitchFamily="-84" charset="-128"/>
              </a:rPr>
              <a:t>, are:</a:t>
            </a:r>
            <a:endParaRPr lang="en-US" altLang="ja-JP" dirty="0">
              <a:ea typeface="ヒラギノ角ゴ Pro W3" pitchFamily="-84" charset="-128"/>
            </a:endParaRPr>
          </a:p>
          <a:p>
            <a:pPr lvl="1"/>
            <a:r>
              <a:rPr lang="en-US" altLang="en-US" dirty="0">
                <a:ea typeface="ヒラギノ角ゴ Pro W3" pitchFamily="-84" charset="-128"/>
              </a:rPr>
              <a:t>Primary Credit: Healthy banks borrow as they wish from the primary credit facility or </a:t>
            </a:r>
            <a:r>
              <a:rPr lang="en-US" altLang="en-US" b="1" dirty="0">
                <a:ea typeface="ヒラギノ角ゴ Pro W3" pitchFamily="-84" charset="-128"/>
              </a:rPr>
              <a:t>standing lending facility</a:t>
            </a:r>
            <a:r>
              <a:rPr lang="en-US" altLang="en-US" dirty="0" smtClean="0">
                <a:ea typeface="ヒラギノ角ゴ Pro W3" pitchFamily="-84" charset="-128"/>
              </a:rPr>
              <a:t>.</a:t>
            </a:r>
            <a:endParaRPr lang="en-US" dirty="0"/>
          </a:p>
          <a:p>
            <a:pPr lvl="1"/>
            <a:r>
              <a:rPr lang="en-US" altLang="en-US" dirty="0" smtClean="0">
                <a:ea typeface="ヒラギノ角ゴ Pro W3" pitchFamily="-84" charset="-128"/>
              </a:rPr>
              <a:t>Secondary </a:t>
            </a:r>
            <a:r>
              <a:rPr lang="en-US" altLang="en-US" dirty="0">
                <a:ea typeface="ヒラギノ角ゴ Pro W3" pitchFamily="-84" charset="-128"/>
              </a:rPr>
              <a:t>Credit: Given to troubled banks experiencing liquidity problems</a:t>
            </a:r>
            <a:r>
              <a:rPr lang="en-US" altLang="en-US" dirty="0" smtClean="0">
                <a:ea typeface="ヒラギノ角ゴ Pro W3" pitchFamily="-84" charset="-128"/>
              </a:rPr>
              <a:t>.</a:t>
            </a:r>
            <a:endParaRPr lang="en-US" dirty="0"/>
          </a:p>
          <a:p>
            <a:pPr lvl="1"/>
            <a:r>
              <a:rPr lang="en-US" altLang="en-US" dirty="0" smtClean="0">
                <a:ea typeface="ヒラギノ角ゴ Pro W3" pitchFamily="-84" charset="-128"/>
              </a:rPr>
              <a:t>Seasonal </a:t>
            </a:r>
            <a:r>
              <a:rPr lang="en-US" altLang="en-US" dirty="0">
                <a:ea typeface="ヒラギノ角ゴ Pro W3" pitchFamily="-84" charset="-128"/>
              </a:rPr>
              <a:t>Credit: Designed for small, regional banks that have seasonal patterns of deposits</a:t>
            </a:r>
            <a:r>
              <a:rPr lang="en-US" altLang="en-US" dirty="0" smtClean="0">
                <a:ea typeface="ヒラギノ角ゴ Pro W3" pitchFamily="-84" charset="-128"/>
              </a:rPr>
              <a:t>.</a:t>
            </a:r>
            <a:endParaRPr lang="en-US" dirty="0"/>
          </a:p>
        </p:txBody>
      </p:sp>
    </p:spTree>
    <p:extLst>
      <p:ext uri="{BB962C8B-B14F-4D97-AF65-F5344CB8AC3E}">
        <p14:creationId xmlns:p14="http://schemas.microsoft.com/office/powerpoint/2010/main" val="236642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 </a:t>
            </a:r>
            <a:endParaRPr lang="en-US" dirty="0"/>
          </a:p>
        </p:txBody>
      </p:sp>
      <p:sp>
        <p:nvSpPr>
          <p:cNvPr id="3" name="Content Placeholder 2"/>
          <p:cNvSpPr>
            <a:spLocks noGrp="1"/>
          </p:cNvSpPr>
          <p:nvPr>
            <p:ph idx="1"/>
          </p:nvPr>
        </p:nvSpPr>
        <p:spPr>
          <a:xfrm>
            <a:off x="756356" y="1411111"/>
            <a:ext cx="10597444" cy="4765852"/>
          </a:xfrm>
        </p:spPr>
        <p:txBody>
          <a:bodyPr>
            <a:normAutofit lnSpcReduction="10000"/>
          </a:bodyPr>
          <a:lstStyle/>
          <a:p>
            <a:r>
              <a:rPr lang="en-US" altLang="en-US" sz="2400" dirty="0">
                <a:ea typeface="ヒラギノ角ゴ Pro W3" pitchFamily="-84" charset="-128"/>
              </a:rPr>
              <a:t>How Fed Actions Affect Reserves in the Banking System</a:t>
            </a:r>
          </a:p>
          <a:p>
            <a:r>
              <a:rPr lang="en-US" altLang="en-US" sz="2400" dirty="0">
                <a:ea typeface="ヒラギノ角ゴ Pro W3" pitchFamily="-84" charset="-128"/>
              </a:rPr>
              <a:t>The Market for Reserves and the Federal Funds Rate</a:t>
            </a:r>
          </a:p>
          <a:p>
            <a:r>
              <a:rPr lang="en-US" altLang="en-US" sz="2400" dirty="0">
                <a:ea typeface="ヒラギノ角ゴ Pro W3" pitchFamily="-84" charset="-128"/>
              </a:rPr>
              <a:t>Conventional Monetary Policy Tools</a:t>
            </a:r>
          </a:p>
          <a:p>
            <a:r>
              <a:rPr lang="en-US" altLang="en-US" sz="2400" dirty="0">
                <a:ea typeface="ヒラギノ角ゴ Pro W3" pitchFamily="-84" charset="-128"/>
              </a:rPr>
              <a:t>Nonconventional Monetary Policy Tools and Quantitative Easing</a:t>
            </a:r>
          </a:p>
          <a:p>
            <a:r>
              <a:rPr lang="en-US" altLang="en-US" sz="2400" dirty="0">
                <a:ea typeface="ヒラギノ角ゴ Pro W3" pitchFamily="-84" charset="-128"/>
              </a:rPr>
              <a:t>Monetary Policy Tools of the ECB</a:t>
            </a:r>
          </a:p>
          <a:p>
            <a:r>
              <a:rPr lang="en-US" altLang="en-US" sz="2400" dirty="0">
                <a:ea typeface="ヒラギノ角ゴ Pro W3" pitchFamily="-84" charset="-128"/>
              </a:rPr>
              <a:t>The Price Stability Goal and the Nominal </a:t>
            </a:r>
            <a:r>
              <a:rPr lang="en-US" altLang="en-US" sz="2400" dirty="0" smtClean="0">
                <a:ea typeface="ヒラギノ角ゴ Pro W3" pitchFamily="-84" charset="-128"/>
              </a:rPr>
              <a:t>Anchor</a:t>
            </a:r>
          </a:p>
          <a:p>
            <a:r>
              <a:rPr lang="en-US" altLang="en-US" sz="2400" dirty="0">
                <a:ea typeface="ヒラギノ角ゴ Pro W3" pitchFamily="-84" charset="-128"/>
              </a:rPr>
              <a:t>Other Goals of Monetary Policy</a:t>
            </a:r>
          </a:p>
          <a:p>
            <a:r>
              <a:rPr lang="en-US" altLang="en-US" sz="2400" dirty="0">
                <a:ea typeface="ヒラギノ角ゴ Pro W3" pitchFamily="-84" charset="-128"/>
              </a:rPr>
              <a:t>Should Price Stability be the Primary Goal of Monetary Policy?</a:t>
            </a:r>
          </a:p>
          <a:p>
            <a:r>
              <a:rPr lang="en-US" altLang="en-US" sz="2400" dirty="0">
                <a:ea typeface="ヒラギノ角ゴ Pro W3" pitchFamily="-84" charset="-128"/>
              </a:rPr>
              <a:t>Inflation Targeting</a:t>
            </a:r>
          </a:p>
          <a:p>
            <a:r>
              <a:rPr lang="en-US" altLang="en-US" sz="2400" dirty="0">
                <a:ea typeface="ヒラギノ角ゴ Pro W3" pitchFamily="-84" charset="-128"/>
              </a:rPr>
              <a:t>Should Central Banks Respond to Asset-Price Bubbles? Lessons from the Global Financial Crisis</a:t>
            </a:r>
            <a:endParaRPr lang="en-US" sz="2400" dirty="0"/>
          </a:p>
          <a:p>
            <a:endParaRPr lang="en-US" sz="2400" dirty="0"/>
          </a:p>
        </p:txBody>
      </p:sp>
    </p:spTree>
    <p:extLst>
      <p:ext uri="{BB962C8B-B14F-4D97-AF65-F5344CB8AC3E}">
        <p14:creationId xmlns:p14="http://schemas.microsoft.com/office/powerpoint/2010/main" val="2703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pitchFamily="-84" charset="-128"/>
              </a:rPr>
              <a:t>Tools of Monetary Policy:</a:t>
            </a:r>
            <a:r>
              <a:rPr lang="en-US" sz="2800" spc="-50" dirty="0">
                <a:solidFill>
                  <a:srgbClr val="000000"/>
                </a:solidFill>
              </a:rPr>
              <a:t> </a:t>
            </a:r>
            <a:r>
              <a:rPr lang="en-US" altLang="en-US" sz="2800" dirty="0"/>
              <a:t>Discount Policy </a:t>
            </a:r>
            <a:br>
              <a:rPr lang="en-US" altLang="en-US" sz="2800" dirty="0"/>
            </a:b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Lender of Last Resort Function</a:t>
            </a:r>
            <a:endParaRPr lang="en-US" altLang="en-US" dirty="0">
              <a:ea typeface="ヒラギノ角ゴ Pro W3" pitchFamily="-84" charset="-128"/>
            </a:endParaRPr>
          </a:p>
          <a:p>
            <a:pPr lvl="1"/>
            <a:r>
              <a:rPr lang="en-US" altLang="en-US" dirty="0">
                <a:ea typeface="ヒラギノ角ゴ Pro W3" pitchFamily="-84" charset="-128"/>
              </a:rPr>
              <a:t>To prevent banking </a:t>
            </a:r>
            <a:r>
              <a:rPr lang="en-US" altLang="en-US" dirty="0" smtClean="0">
                <a:ea typeface="ヒラギノ角ゴ Pro W3" pitchFamily="-84" charset="-128"/>
              </a:rPr>
              <a:t>panics</a:t>
            </a:r>
            <a:endParaRPr lang="en-US" dirty="0"/>
          </a:p>
          <a:p>
            <a:pPr lvl="1"/>
            <a:r>
              <a:rPr lang="en-US" altLang="en-US" dirty="0" smtClean="0">
                <a:ea typeface="ヒラギノ角ゴ Pro W3" pitchFamily="-84" charset="-128"/>
              </a:rPr>
              <a:t>Example</a:t>
            </a:r>
            <a:r>
              <a:rPr lang="en-US" altLang="en-US" dirty="0">
                <a:ea typeface="ヒラギノ角ゴ Pro W3" pitchFamily="-84" charset="-128"/>
              </a:rPr>
              <a:t>: Continental </a:t>
            </a:r>
            <a:r>
              <a:rPr lang="en-US" altLang="en-US" dirty="0" smtClean="0">
                <a:ea typeface="ヒラギノ角ゴ Pro W3" pitchFamily="-84" charset="-128"/>
              </a:rPr>
              <a:t>Illinois</a:t>
            </a:r>
            <a:endParaRPr lang="en-US" dirty="0"/>
          </a:p>
          <a:p>
            <a:r>
              <a:rPr lang="en-US" altLang="en-US" sz="2400" dirty="0">
                <a:ea typeface="ヒラギノ角ゴ Pro W3" pitchFamily="-84" charset="-128"/>
              </a:rPr>
              <a:t>Really needed? What about the FDIC?</a:t>
            </a:r>
            <a:endParaRPr lang="en-US" altLang="en-US" dirty="0">
              <a:ea typeface="ヒラギノ角ゴ Pro W3" pitchFamily="-84" charset="-128"/>
            </a:endParaRPr>
          </a:p>
          <a:p>
            <a:pPr lvl="1"/>
            <a:r>
              <a:rPr lang="en-US" altLang="en-US" dirty="0">
                <a:ea typeface="ヒラギノ角ゴ Pro W3" pitchFamily="-84" charset="-128"/>
              </a:rPr>
              <a:t>Problem 1: FDIC only has about 1% of deposits in the insurance </a:t>
            </a:r>
            <a:r>
              <a:rPr lang="en-US" altLang="en-US" dirty="0" smtClean="0">
                <a:ea typeface="ヒラギノ角ゴ Pro W3" pitchFamily="-84" charset="-128"/>
              </a:rPr>
              <a:t>trust</a:t>
            </a:r>
            <a:endParaRPr lang="en-US" dirty="0"/>
          </a:p>
          <a:p>
            <a:pPr lvl="1"/>
            <a:r>
              <a:rPr lang="en-US" altLang="en-US" dirty="0" smtClean="0">
                <a:ea typeface="ヒラギノ角ゴ Pro W3" pitchFamily="-84" charset="-128"/>
              </a:rPr>
              <a:t>Problem </a:t>
            </a:r>
            <a:r>
              <a:rPr lang="en-US" altLang="en-US" dirty="0">
                <a:ea typeface="ヒラギノ角ゴ Pro W3" pitchFamily="-84" charset="-128"/>
              </a:rPr>
              <a:t>2: over $1.1 trillion are large deposits not insured by the </a:t>
            </a:r>
            <a:r>
              <a:rPr lang="en-US" altLang="en-US" dirty="0" smtClean="0">
                <a:ea typeface="ヒラギノ角ゴ Pro W3" pitchFamily="-84" charset="-128"/>
              </a:rPr>
              <a:t>FDIC</a:t>
            </a:r>
            <a:endParaRPr lang="en-US" dirty="0"/>
          </a:p>
        </p:txBody>
      </p:sp>
    </p:spTree>
    <p:extLst>
      <p:ext uri="{BB962C8B-B14F-4D97-AF65-F5344CB8AC3E}">
        <p14:creationId xmlns:p14="http://schemas.microsoft.com/office/powerpoint/2010/main" val="55147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pitchFamily="-84" charset="-128"/>
              </a:rPr>
              <a:t>Tools of Monetary </a:t>
            </a:r>
            <a:r>
              <a:rPr lang="en-US" dirty="0" smtClean="0">
                <a:ea typeface="ヒラギノ角ゴ Pro W3" pitchFamily="-84" charset="-128"/>
              </a:rPr>
              <a:t>Policy:</a:t>
            </a:r>
            <a:r>
              <a:rPr lang="en-US" sz="2800" spc="-50" dirty="0">
                <a:solidFill>
                  <a:srgbClr val="000000"/>
                </a:solidFill>
              </a:rPr>
              <a:t> </a:t>
            </a:r>
            <a:r>
              <a:rPr lang="en-US" altLang="en-US" sz="2800" dirty="0"/>
              <a:t>Discount Policy </a:t>
            </a:r>
            <a:br>
              <a:rPr lang="en-US" altLang="en-US" sz="2800" dirty="0"/>
            </a:b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Lender of Last Resort Function</a:t>
            </a:r>
          </a:p>
          <a:p>
            <a:pPr lvl="1"/>
            <a:r>
              <a:rPr lang="en-US" altLang="en-US" dirty="0">
                <a:ea typeface="ヒラギノ角ゴ Pro W3" pitchFamily="-84" charset="-128"/>
              </a:rPr>
              <a:t>Can also help avoid </a:t>
            </a:r>
            <a:r>
              <a:rPr lang="en-US" altLang="en-US" dirty="0" smtClean="0">
                <a:ea typeface="ヒラギノ角ゴ Pro W3" pitchFamily="-84" charset="-128"/>
              </a:rPr>
              <a:t>panics</a:t>
            </a:r>
            <a:endParaRPr lang="en-US" dirty="0"/>
          </a:p>
          <a:p>
            <a:pPr lvl="2"/>
            <a:r>
              <a:rPr lang="en-US" altLang="en-US" sz="2400" dirty="0">
                <a:ea typeface="ヒラギノ角ゴ Pro W3" pitchFamily="-84" charset="-128"/>
              </a:rPr>
              <a:t>Ex: Market crash in 1987 and terrorist attacks in 2001 - bad events, but no real panic in our financial system</a:t>
            </a:r>
          </a:p>
          <a:p>
            <a:r>
              <a:rPr lang="en-US" altLang="en-US" sz="2400" dirty="0">
                <a:ea typeface="ヒラギノ角ゴ Pro W3" pitchFamily="-84" charset="-128"/>
              </a:rPr>
              <a:t>But there are costs!</a:t>
            </a:r>
          </a:p>
          <a:p>
            <a:pPr lvl="1"/>
            <a:r>
              <a:rPr lang="en-US" altLang="en-US" dirty="0">
                <a:ea typeface="ヒラギノ角ゴ Pro W3" pitchFamily="-84" charset="-128"/>
              </a:rPr>
              <a:t>Banks and other financial institutions may take on more risk (moral hazard) knowing the Fed will come to the </a:t>
            </a:r>
            <a:r>
              <a:rPr lang="en-US" altLang="en-US" dirty="0" smtClean="0">
                <a:ea typeface="ヒラギノ角ゴ Pro W3" pitchFamily="-84" charset="-128"/>
              </a:rPr>
              <a:t>rescue</a:t>
            </a:r>
            <a:endParaRPr lang="en-US" dirty="0"/>
          </a:p>
        </p:txBody>
      </p:sp>
    </p:spTree>
    <p:extLst>
      <p:ext uri="{BB962C8B-B14F-4D97-AF65-F5344CB8AC3E}">
        <p14:creationId xmlns:p14="http://schemas.microsoft.com/office/powerpoint/2010/main" val="384602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a:t>Tools of Monetary Policy: </a:t>
            </a:r>
            <a:r>
              <a:rPr lang="en-US" altLang="en-US">
                <a:ea typeface="ヒラギノ角ゴ Pro W3" pitchFamily="-84" charset="-128"/>
              </a:rPr>
              <a:t>Reserve Requirements</a:t>
            </a:r>
            <a:endParaRPr lang="en-US"/>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Reserve Requirements are requirements put on financial institutions to hold liquid (vault) cash again checkable deposits.</a:t>
            </a:r>
          </a:p>
          <a:p>
            <a:pPr>
              <a:defRPr/>
            </a:pPr>
            <a:r>
              <a:rPr lang="en-US" sz="2400" dirty="0">
                <a:ea typeface="ヒラギノ角ゴ Pro W3" charset="0"/>
                <a:cs typeface="ヒラギノ角ゴ Pro W3" charset="0"/>
              </a:rPr>
              <a:t>Everyone subject to the same rule for checkable deposits:</a:t>
            </a:r>
          </a:p>
          <a:p>
            <a:pPr lvl="1"/>
            <a:r>
              <a:rPr lang="en-US" dirty="0">
                <a:ea typeface="ヒラギノ角ゴ Pro W3" charset="0"/>
              </a:rPr>
              <a:t>3% of first $48.3M, 10% above $</a:t>
            </a:r>
            <a:r>
              <a:rPr lang="en-US" dirty="0" smtClean="0">
                <a:ea typeface="ヒラギノ角ゴ Pro W3" charset="0"/>
              </a:rPr>
              <a:t>48.3M</a:t>
            </a:r>
            <a:endParaRPr lang="en-US" dirty="0"/>
          </a:p>
          <a:p>
            <a:pPr lvl="1"/>
            <a:r>
              <a:rPr lang="en-US" dirty="0" smtClean="0">
                <a:ea typeface="ヒラギノ角ゴ Pro W3" charset="0"/>
              </a:rPr>
              <a:t>Fed </a:t>
            </a:r>
            <a:r>
              <a:rPr lang="en-US" dirty="0">
                <a:ea typeface="ヒラギノ角ゴ Pro W3" charset="0"/>
              </a:rPr>
              <a:t>can change the 10</a:t>
            </a:r>
            <a:r>
              <a:rPr lang="en-US" dirty="0" smtClean="0">
                <a:ea typeface="ヒラギノ角ゴ Pro W3" charset="0"/>
              </a:rPr>
              <a:t>%</a:t>
            </a:r>
            <a:endParaRPr lang="en-US" dirty="0"/>
          </a:p>
          <a:p>
            <a:pPr>
              <a:defRPr/>
            </a:pPr>
            <a:r>
              <a:rPr lang="en-US" sz="2400" dirty="0">
                <a:ea typeface="ヒラギノ角ゴ Pro W3" charset="0"/>
                <a:cs typeface="ヒラギノ角ゴ Pro W3" charset="0"/>
              </a:rPr>
              <a:t>Rarely used as a tool</a:t>
            </a:r>
          </a:p>
          <a:p>
            <a:pPr lvl="1"/>
            <a:r>
              <a:rPr lang="en-US" dirty="0">
                <a:ea typeface="ヒラギノ角ゴ Pro W3" charset="0"/>
              </a:rPr>
              <a:t>Raising causes liquidity problems for </a:t>
            </a:r>
            <a:r>
              <a:rPr lang="en-US" dirty="0" smtClean="0">
                <a:ea typeface="ヒラギノ角ゴ Pro W3" charset="0"/>
              </a:rPr>
              <a:t>banks</a:t>
            </a:r>
            <a:endParaRPr lang="en-US" dirty="0"/>
          </a:p>
          <a:p>
            <a:pPr lvl="1"/>
            <a:r>
              <a:rPr lang="en-US" dirty="0" smtClean="0">
                <a:ea typeface="ヒラギノ角ゴ Pro W3" charset="0"/>
              </a:rPr>
              <a:t>Makes </a:t>
            </a:r>
            <a:r>
              <a:rPr lang="en-US" dirty="0">
                <a:ea typeface="ヒラギノ角ゴ Pro W3" charset="0"/>
              </a:rPr>
              <a:t>liquidity management unnecessarily </a:t>
            </a:r>
            <a:r>
              <a:rPr lang="en-US" dirty="0" smtClean="0">
                <a:ea typeface="ヒラギノ角ゴ Pro W3" charset="0"/>
              </a:rPr>
              <a:t>difficult</a:t>
            </a:r>
            <a:endParaRPr lang="en-US" dirty="0"/>
          </a:p>
        </p:txBody>
      </p:sp>
    </p:spTree>
    <p:extLst>
      <p:ext uri="{BB962C8B-B14F-4D97-AF65-F5344CB8AC3E}">
        <p14:creationId xmlns:p14="http://schemas.microsoft.com/office/powerpoint/2010/main" val="122657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pitchFamily="-84" charset="-128"/>
              </a:rPr>
              <a:t>Nonconventional Monetary Policy Tools and Quantitative Easing</a:t>
            </a:r>
            <a:endParaRPr lang="en-US"/>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The Global Financial Crisis challenged the Fed</a:t>
            </a:r>
            <a:r>
              <a:rPr lang="ja-JP" altLang="en-US" sz="2400" dirty="0"/>
              <a:t>’</a:t>
            </a:r>
            <a:r>
              <a:rPr lang="en-US" altLang="ja-JP" sz="2400" dirty="0">
                <a:ea typeface="ヒラギノ角ゴ Pro W3" pitchFamily="-84" charset="-128"/>
              </a:rPr>
              <a:t>s ability to stabilize the economy:</a:t>
            </a:r>
          </a:p>
          <a:p>
            <a:r>
              <a:rPr lang="en-US" altLang="en-US" sz="2400" dirty="0">
                <a:ea typeface="ヒラギノ角ゴ Pro W3" pitchFamily="-84" charset="-128"/>
              </a:rPr>
              <a:t>Financial system seized</a:t>
            </a:r>
          </a:p>
          <a:p>
            <a:r>
              <a:rPr lang="en-US" altLang="en-US" sz="2400" dirty="0">
                <a:ea typeface="ヒラギノ角ゴ Pro W3" pitchFamily="-84" charset="-128"/>
              </a:rPr>
              <a:t>Zero-lower-bound problem – could take rates below zero</a:t>
            </a:r>
          </a:p>
          <a:p>
            <a:pPr marL="0" indent="0">
              <a:buNone/>
            </a:pPr>
            <a:r>
              <a:rPr lang="en-US" altLang="en-US" sz="2400" dirty="0">
                <a:ea typeface="ヒラギノ角ゴ Pro W3" pitchFamily="-84" charset="-128"/>
              </a:rPr>
              <a:t>The problems called for the use of nonconventional tools.</a:t>
            </a:r>
            <a:endParaRPr lang="en-US" sz="2400" dirty="0"/>
          </a:p>
        </p:txBody>
      </p:sp>
    </p:spTree>
    <p:extLst>
      <p:ext uri="{BB962C8B-B14F-4D97-AF65-F5344CB8AC3E}">
        <p14:creationId xmlns:p14="http://schemas.microsoft.com/office/powerpoint/2010/main" val="299782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Liquidity Provisions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Discount windows expansion – discount rate lowered several times.</a:t>
            </a:r>
          </a:p>
          <a:p>
            <a:r>
              <a:rPr lang="en-US" altLang="en-US" sz="2400" dirty="0">
                <a:ea typeface="ヒラギノ角ゴ Pro W3" pitchFamily="-84" charset="-128"/>
              </a:rPr>
              <a:t>Term auction facility – another loan facility, offering another $400 billion to institutions.</a:t>
            </a:r>
          </a:p>
          <a:p>
            <a:r>
              <a:rPr lang="en-US" altLang="en-US" sz="2400" dirty="0">
                <a:ea typeface="ヒラギノ角ゴ Pro W3" pitchFamily="-84" charset="-128"/>
              </a:rPr>
              <a:t>New lending programs – included lending to IBs, and lending to promote purchase of asset-backed securities.</a:t>
            </a:r>
            <a:endParaRPr lang="en-US" sz="2400" dirty="0"/>
          </a:p>
        </p:txBody>
      </p:sp>
    </p:spTree>
    <p:extLst>
      <p:ext uri="{BB962C8B-B14F-4D97-AF65-F5344CB8AC3E}">
        <p14:creationId xmlns:p14="http://schemas.microsoft.com/office/powerpoint/2010/main" val="207794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7675"/>
          </a:xfrm>
        </p:spPr>
        <p:txBody>
          <a:bodyPr>
            <a:normAutofit fontScale="90000"/>
          </a:bodyPr>
          <a:lstStyle/>
          <a:p>
            <a:r>
              <a:rPr lang="en-US" altLang="en-US" sz="3200" dirty="0">
                <a:ea typeface="ヒラギノ角ゴ Pro W3" pitchFamily="-84" charset="-128"/>
              </a:rPr>
              <a:t>Fed Lending Facilities During the Global Financial Crisis (1 of </a:t>
            </a:r>
            <a:r>
              <a:rPr lang="en-US" altLang="en-US" sz="3200" dirty="0" smtClean="0">
                <a:ea typeface="ヒラギノ角ゴ Pro W3" pitchFamily="-84" charset="-128"/>
              </a:rPr>
              <a:t>3)</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663977490"/>
              </p:ext>
            </p:extLst>
          </p:nvPr>
        </p:nvGraphicFramePr>
        <p:xfrm>
          <a:off x="1433689" y="925691"/>
          <a:ext cx="9920111" cy="5779911"/>
        </p:xfrm>
        <a:graphic>
          <a:graphicData uri="http://schemas.openxmlformats.org/drawingml/2006/table">
            <a:tbl>
              <a:tblPr firstRow="1">
                <a:tableStyleId>{2D5ABB26-0587-4C30-8999-92F81FD0307C}</a:tableStyleId>
              </a:tblPr>
              <a:tblGrid>
                <a:gridCol w="2617202">
                  <a:extLst>
                    <a:ext uri="{9D8B030D-6E8A-4147-A177-3AD203B41FA5}">
                      <a16:colId xmlns:a16="http://schemas.microsoft.com/office/drawing/2014/main" val="20000"/>
                    </a:ext>
                  </a:extLst>
                </a:gridCol>
                <a:gridCol w="2329018">
                  <a:extLst>
                    <a:ext uri="{9D8B030D-6E8A-4147-A177-3AD203B41FA5}">
                      <a16:colId xmlns:a16="http://schemas.microsoft.com/office/drawing/2014/main" val="20001"/>
                    </a:ext>
                  </a:extLst>
                </a:gridCol>
                <a:gridCol w="4973891">
                  <a:extLst>
                    <a:ext uri="{9D8B030D-6E8A-4147-A177-3AD203B41FA5}">
                      <a16:colId xmlns:a16="http://schemas.microsoft.com/office/drawing/2014/main" val="20002"/>
                    </a:ext>
                  </a:extLst>
                </a:gridCol>
              </a:tblGrid>
              <a:tr h="395819">
                <a:tc>
                  <a:txBody>
                    <a:bodyPr/>
                    <a:lstStyle/>
                    <a:p>
                      <a:pPr algn="l" fontAlgn="t"/>
                      <a:r>
                        <a:rPr lang="en-US" sz="2000" b="1" u="none" strike="noStrike" dirty="0">
                          <a:effectLst/>
                        </a:rPr>
                        <a:t>Lending Facility</a:t>
                      </a:r>
                      <a:endParaRPr lang="en-US" sz="20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b="1" u="none" strike="noStrike" dirty="0">
                          <a:effectLst/>
                        </a:rPr>
                        <a:t>Date of Creation</a:t>
                      </a:r>
                      <a:endParaRPr lang="en-US" sz="20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1" u="none" strike="noStrike" dirty="0">
                          <a:effectLst/>
                        </a:rPr>
                        <a:t>Function</a:t>
                      </a:r>
                      <a:endParaRPr lang="en-US" sz="20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1868">
                <a:tc>
                  <a:txBody>
                    <a:bodyPr/>
                    <a:lstStyle/>
                    <a:p>
                      <a:pPr algn="l" fontAlgn="t"/>
                      <a:r>
                        <a:rPr lang="en-US" sz="2000" u="none" strike="noStrike" dirty="0">
                          <a:effectLst/>
                        </a:rPr>
                        <a:t>Term Auction Facility (TAF)</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December 12, 2007</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To make borrowing from the Fed more widely used; extends loans of fixed amounts to banks at interest rates that are determined by competitive auction rather than being set by the Fed, as with normal discount lending</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21868">
                <a:tc>
                  <a:txBody>
                    <a:bodyPr/>
                    <a:lstStyle/>
                    <a:p>
                      <a:pPr algn="l" fontAlgn="t"/>
                      <a:r>
                        <a:rPr lang="en-US" sz="2000" u="none" strike="noStrike" dirty="0">
                          <a:effectLst/>
                        </a:rPr>
                        <a:t>Term Securities Lending Facility (TSLF)</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March 11, 2008</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To provide sufficient Treasury securities to act</a:t>
                      </a:r>
                      <a:br>
                        <a:rPr lang="en-US" sz="2000" u="none" strike="noStrike" dirty="0">
                          <a:effectLst/>
                        </a:rPr>
                      </a:br>
                      <a:r>
                        <a:rPr lang="en-US" sz="2000" u="none" strike="noStrike" dirty="0">
                          <a:effectLst/>
                        </a:rPr>
                        <a:t>as collateral in credit markets; lends Treasury</a:t>
                      </a:r>
                      <a:br>
                        <a:rPr lang="en-US" sz="2000" u="none" strike="noStrike" dirty="0">
                          <a:effectLst/>
                        </a:rPr>
                      </a:br>
                      <a:r>
                        <a:rPr lang="en-US" sz="2000" u="none" strike="noStrike" dirty="0">
                          <a:effectLst/>
                        </a:rPr>
                        <a:t>securities to primary dealers for terms longer than overnight against a broad range of collateral</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40356">
                <a:tc>
                  <a:txBody>
                    <a:bodyPr/>
                    <a:lstStyle/>
                    <a:p>
                      <a:pPr algn="l" fontAlgn="t"/>
                      <a:r>
                        <a:rPr lang="en-US" sz="2000" u="none" strike="noStrike" dirty="0">
                          <a:effectLst/>
                        </a:rPr>
                        <a:t>Swap Lines</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March 11, 2008</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000" u="none" strike="noStrike" dirty="0">
                          <a:effectLst/>
                        </a:rPr>
                        <a:t>Lends dollars to foreign central banks in exchange for foreign currencies so that these central banks can in turn make dollar loans to their domestic banks</a:t>
                      </a:r>
                      <a:endParaRPr lang="en-US" sz="20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168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78" y="116770"/>
            <a:ext cx="10515600" cy="583142"/>
          </a:xfrm>
        </p:spPr>
        <p:txBody>
          <a:bodyPr>
            <a:normAutofit/>
          </a:bodyPr>
          <a:lstStyle/>
          <a:p>
            <a:r>
              <a:rPr lang="en-US" altLang="en-US" sz="3200" dirty="0" smtClean="0">
                <a:ea typeface="ヒラギノ角ゴ Pro W3" pitchFamily="-84" charset="-128"/>
              </a:rPr>
              <a:t>Fed Lending Facilities During the Global Financial Crisis(2 of 3)</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853882382"/>
              </p:ext>
            </p:extLst>
          </p:nvPr>
        </p:nvGraphicFramePr>
        <p:xfrm>
          <a:off x="1072444" y="699913"/>
          <a:ext cx="10202334" cy="6016977"/>
        </p:xfrm>
        <a:graphic>
          <a:graphicData uri="http://schemas.openxmlformats.org/drawingml/2006/table">
            <a:tbl>
              <a:tblPr firstRow="1">
                <a:tableStyleId>{2D5ABB26-0587-4C30-8999-92F81FD0307C}</a:tableStyleId>
              </a:tblPr>
              <a:tblGrid>
                <a:gridCol w="2669400">
                  <a:extLst>
                    <a:ext uri="{9D8B030D-6E8A-4147-A177-3AD203B41FA5}">
                      <a16:colId xmlns:a16="http://schemas.microsoft.com/office/drawing/2014/main" val="20000"/>
                    </a:ext>
                  </a:extLst>
                </a:gridCol>
                <a:gridCol w="2459843">
                  <a:extLst>
                    <a:ext uri="{9D8B030D-6E8A-4147-A177-3AD203B41FA5}">
                      <a16:colId xmlns:a16="http://schemas.microsoft.com/office/drawing/2014/main" val="20001"/>
                    </a:ext>
                  </a:extLst>
                </a:gridCol>
                <a:gridCol w="5073091">
                  <a:extLst>
                    <a:ext uri="{9D8B030D-6E8A-4147-A177-3AD203B41FA5}">
                      <a16:colId xmlns:a16="http://schemas.microsoft.com/office/drawing/2014/main" val="20002"/>
                    </a:ext>
                  </a:extLst>
                </a:gridCol>
              </a:tblGrid>
              <a:tr h="443378">
                <a:tc>
                  <a:txBody>
                    <a:bodyPr/>
                    <a:lstStyle/>
                    <a:p>
                      <a:pPr algn="l" fontAlgn="t"/>
                      <a:r>
                        <a:rPr lang="en-US" sz="2200" b="1" u="none" strike="noStrike" dirty="0">
                          <a:effectLst/>
                        </a:rPr>
                        <a:t>Lending Facility</a:t>
                      </a:r>
                      <a:endParaRPr lang="en-US" sz="22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1" u="none" strike="noStrike" dirty="0">
                          <a:effectLst/>
                        </a:rPr>
                        <a:t>Date of Creation</a:t>
                      </a:r>
                      <a:endParaRPr lang="en-US" sz="22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200" b="1" u="none" strike="noStrike" dirty="0">
                          <a:effectLst/>
                        </a:rPr>
                        <a:t>Function</a:t>
                      </a:r>
                      <a:endParaRPr lang="en-US" sz="22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77208">
                <a:tc>
                  <a:txBody>
                    <a:bodyPr/>
                    <a:lstStyle/>
                    <a:p>
                      <a:pPr algn="l" fontAlgn="t"/>
                      <a:r>
                        <a:rPr lang="en-US" sz="2200" b="0" i="0" u="none" strike="noStrike" dirty="0">
                          <a:solidFill>
                            <a:srgbClr val="000000"/>
                          </a:solidFill>
                          <a:effectLst/>
                          <a:latin typeface="+mn-lt"/>
                        </a:rPr>
                        <a:t>Loans to J.P. Morgan to buy Bear Stearns</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a:solidFill>
                            <a:srgbClr val="000000"/>
                          </a:solidFill>
                          <a:effectLst/>
                          <a:latin typeface="+mn-lt"/>
                        </a:rPr>
                        <a:t>March 14, 2008</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dirty="0">
                          <a:solidFill>
                            <a:srgbClr val="000000"/>
                          </a:solidFill>
                          <a:effectLst/>
                          <a:latin typeface="+mn-lt"/>
                        </a:rPr>
                        <a:t>Bought $30 billion of Bear Stearns assets through nonrecourse loans to J.P. Morgan to facilitate its purchase of Bear Stearns</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69669">
                <a:tc>
                  <a:txBody>
                    <a:bodyPr/>
                    <a:lstStyle/>
                    <a:p>
                      <a:pPr algn="l" fontAlgn="t"/>
                      <a:r>
                        <a:rPr lang="en-US" sz="2200" b="0" i="0" u="none" strike="noStrike">
                          <a:solidFill>
                            <a:srgbClr val="000000"/>
                          </a:solidFill>
                          <a:effectLst/>
                          <a:latin typeface="+mn-lt"/>
                        </a:rPr>
                        <a:t>Primary Dealer Credit</a:t>
                      </a:r>
                      <a:br>
                        <a:rPr lang="en-US" sz="2200" b="0" i="0" u="none" strike="noStrike">
                          <a:solidFill>
                            <a:srgbClr val="000000"/>
                          </a:solidFill>
                          <a:effectLst/>
                          <a:latin typeface="+mn-lt"/>
                        </a:rPr>
                      </a:br>
                      <a:r>
                        <a:rPr lang="en-US" sz="2200" b="0" i="0" u="none" strike="noStrike">
                          <a:solidFill>
                            <a:srgbClr val="000000"/>
                          </a:solidFill>
                          <a:effectLst/>
                          <a:latin typeface="+mn-lt"/>
                        </a:rPr>
                        <a:t>Facility (PDCF)</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a:solidFill>
                            <a:srgbClr val="000000"/>
                          </a:solidFill>
                          <a:effectLst/>
                          <a:latin typeface="+mn-lt"/>
                        </a:rPr>
                        <a:t>March 16, 2008</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dirty="0">
                          <a:solidFill>
                            <a:srgbClr val="000000"/>
                          </a:solidFill>
                          <a:effectLst/>
                          <a:latin typeface="+mn-lt"/>
                        </a:rPr>
                        <a:t>Lends to primary dealers (including investment banks) so that they can borrow on similar terms to banks using the traditional discount window facility</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26722">
                <a:tc>
                  <a:txBody>
                    <a:bodyPr/>
                    <a:lstStyle/>
                    <a:p>
                      <a:pPr algn="l" fontAlgn="t"/>
                      <a:r>
                        <a:rPr lang="en-US" sz="2200" b="0" i="0" u="none" strike="noStrike">
                          <a:solidFill>
                            <a:srgbClr val="000000"/>
                          </a:solidFill>
                          <a:effectLst/>
                          <a:latin typeface="+mn-lt"/>
                        </a:rPr>
                        <a:t>Loans to AIG</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a:solidFill>
                            <a:srgbClr val="000000"/>
                          </a:solidFill>
                          <a:effectLst/>
                          <a:latin typeface="+mn-lt"/>
                        </a:rPr>
                        <a:t>September 16, 2008</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200" b="0" i="0" u="none" strike="noStrike" dirty="0">
                          <a:solidFill>
                            <a:srgbClr val="000000"/>
                          </a:solidFill>
                          <a:effectLst/>
                          <a:latin typeface="+mn-lt"/>
                        </a:rPr>
                        <a:t>Loaned $85 billion to AIG</a:t>
                      </a: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989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1231"/>
          </a:xfrm>
        </p:spPr>
        <p:txBody>
          <a:bodyPr>
            <a:normAutofit fontScale="90000"/>
          </a:bodyPr>
          <a:lstStyle/>
          <a:p>
            <a:r>
              <a:rPr lang="en-US" altLang="en-US" sz="3200" dirty="0">
                <a:ea typeface="ヒラギノ角ゴ Pro W3" pitchFamily="-84" charset="-128"/>
              </a:rPr>
              <a:t>Fed Lending Facilities During the Global Financial </a:t>
            </a:r>
            <a:r>
              <a:rPr lang="en-US" altLang="en-US" sz="3200">
                <a:ea typeface="ヒラギノ角ゴ Pro W3" pitchFamily="-84" charset="-128"/>
              </a:rPr>
              <a:t>Crisis </a:t>
            </a:r>
            <a:r>
              <a:rPr lang="en-US" altLang="en-US" sz="3200" smtClean="0">
                <a:ea typeface="ヒラギノ角ゴ Pro W3" pitchFamily="-84" charset="-128"/>
              </a:rPr>
              <a:t>(3 </a:t>
            </a:r>
            <a:r>
              <a:rPr lang="en-US" altLang="en-US" sz="3200">
                <a:ea typeface="ヒラギノ角ゴ Pro W3" pitchFamily="-84" charset="-128"/>
              </a:rPr>
              <a:t>of </a:t>
            </a:r>
            <a:r>
              <a:rPr lang="en-US" altLang="en-US" sz="3200" smtClean="0">
                <a:ea typeface="ヒラギノ角ゴ Pro W3" pitchFamily="-84" charset="-128"/>
              </a:rPr>
              <a:t>3)</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868083815"/>
              </p:ext>
            </p:extLst>
          </p:nvPr>
        </p:nvGraphicFramePr>
        <p:xfrm>
          <a:off x="1095022" y="857957"/>
          <a:ext cx="10258777" cy="5644861"/>
        </p:xfrm>
        <a:graphic>
          <a:graphicData uri="http://schemas.openxmlformats.org/drawingml/2006/table">
            <a:tbl>
              <a:tblPr firstRow="1">
                <a:tableStyleId>{2D5ABB26-0587-4C30-8999-92F81FD0307C}</a:tableStyleId>
              </a:tblPr>
              <a:tblGrid>
                <a:gridCol w="2706552">
                  <a:extLst>
                    <a:ext uri="{9D8B030D-6E8A-4147-A177-3AD203B41FA5}">
                      <a16:colId xmlns:a16="http://schemas.microsoft.com/office/drawing/2014/main" val="20000"/>
                    </a:ext>
                  </a:extLst>
                </a:gridCol>
                <a:gridCol w="2408529">
                  <a:extLst>
                    <a:ext uri="{9D8B030D-6E8A-4147-A177-3AD203B41FA5}">
                      <a16:colId xmlns:a16="http://schemas.microsoft.com/office/drawing/2014/main" val="20001"/>
                    </a:ext>
                  </a:extLst>
                </a:gridCol>
                <a:gridCol w="5143696">
                  <a:extLst>
                    <a:ext uri="{9D8B030D-6E8A-4147-A177-3AD203B41FA5}">
                      <a16:colId xmlns:a16="http://schemas.microsoft.com/office/drawing/2014/main" val="20002"/>
                    </a:ext>
                  </a:extLst>
                </a:gridCol>
              </a:tblGrid>
              <a:tr h="656551">
                <a:tc>
                  <a:txBody>
                    <a:bodyPr/>
                    <a:lstStyle/>
                    <a:p>
                      <a:pPr algn="l" fontAlgn="t"/>
                      <a:r>
                        <a:rPr lang="en-US" sz="2400" b="1" u="none" strike="noStrike" dirty="0">
                          <a:effectLst/>
                        </a:rPr>
                        <a:t>Lending Facility</a:t>
                      </a:r>
                      <a:endParaRPr lang="en-US" sz="24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b="1" u="none" strike="noStrike" dirty="0">
                          <a:effectLst/>
                        </a:rPr>
                        <a:t>Date of Creation</a:t>
                      </a:r>
                      <a:endParaRPr lang="en-US" sz="24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u="none" strike="noStrike" dirty="0">
                          <a:effectLst/>
                        </a:rPr>
                        <a:t>Function</a:t>
                      </a:r>
                      <a:endParaRPr lang="en-US" sz="2400" b="1"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50507">
                <a:tc>
                  <a:txBody>
                    <a:bodyPr/>
                    <a:lstStyle/>
                    <a:p>
                      <a:pPr algn="l" fontAlgn="t"/>
                      <a:r>
                        <a:rPr lang="en-US" sz="2400" u="none" strike="noStrike" dirty="0">
                          <a:effectLst/>
                        </a:rPr>
                        <a:t>Commercial Paper Funding Facility (CPFF)</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October 7, 2008</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Finances purchase of commercial paper from issuers </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65619">
                <a:tc>
                  <a:txBody>
                    <a:bodyPr/>
                    <a:lstStyle/>
                    <a:p>
                      <a:pPr algn="l" fontAlgn="t"/>
                      <a:r>
                        <a:rPr lang="en-US" sz="2400" u="none" strike="noStrike" dirty="0">
                          <a:effectLst/>
                        </a:rPr>
                        <a:t>Money Market Investor Funding Facility (MMIFF)</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October 21, 2008</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Lends to special-purpose vehicles so that they can buy a wider range of money market mutual fund assets</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49187">
                <a:tc>
                  <a:txBody>
                    <a:bodyPr/>
                    <a:lstStyle/>
                    <a:p>
                      <a:pPr algn="l" fontAlgn="t"/>
                      <a:r>
                        <a:rPr lang="en-US" sz="2400" u="none" strike="noStrike" dirty="0">
                          <a:effectLst/>
                        </a:rPr>
                        <a:t>Term Asset-Backed</a:t>
                      </a:r>
                      <a:br>
                        <a:rPr lang="en-US" sz="2400" u="none" strike="noStrike" dirty="0">
                          <a:effectLst/>
                        </a:rPr>
                      </a:br>
                      <a:r>
                        <a:rPr lang="en-US" sz="2400" u="none" strike="noStrike" dirty="0">
                          <a:effectLst/>
                        </a:rPr>
                        <a:t>Securities Loan Facility (TALF)</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November 25, 2008</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u="none" strike="noStrike" dirty="0">
                          <a:effectLst/>
                        </a:rPr>
                        <a:t>Lends to issuers of asset-backed securities against these securities as collateral to improve functioning of this market</a:t>
                      </a:r>
                      <a:endParaRPr lang="en-US" sz="2400" b="0" i="0" u="none" strike="noStrike" dirty="0">
                        <a:solidFill>
                          <a:srgbClr val="000000"/>
                        </a:solidFill>
                        <a:effectLst/>
                        <a:latin typeface="Calibri" panose="020F050202020403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779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Large-Scale Asset Purchases (Quantitative Easing)</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Nov 2008 – QE1 established, purchasing $1.25 trillion in MBSs.</a:t>
            </a:r>
          </a:p>
          <a:p>
            <a:r>
              <a:rPr lang="en-US" altLang="en-US" sz="2400" dirty="0">
                <a:ea typeface="ヒラギノ角ゴ Pro W3" pitchFamily="-84" charset="-128"/>
              </a:rPr>
              <a:t>Nov 2010 – QE2, Fed purchases $600 billion in Treasuries, lower long-term rates.</a:t>
            </a:r>
          </a:p>
          <a:p>
            <a:r>
              <a:rPr lang="en-US" altLang="en-US" sz="2400" dirty="0">
                <a:ea typeface="ヒラギノ角ゴ Pro W3" pitchFamily="-84" charset="-128"/>
              </a:rPr>
              <a:t>Sept 2012 – QE3, Fed commits to buying $40 billion in MBSs each month.</a:t>
            </a:r>
            <a:endParaRPr lang="en-US" sz="2400" dirty="0"/>
          </a:p>
        </p:txBody>
      </p:sp>
    </p:spTree>
    <p:extLst>
      <p:ext uri="{BB962C8B-B14F-4D97-AF65-F5344CB8AC3E}">
        <p14:creationId xmlns:p14="http://schemas.microsoft.com/office/powerpoint/2010/main" val="352432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10.7 Total Federal Reserve Assets, 2007 – 2016</a:t>
            </a:r>
            <a:endParaRPr lang="en-US" sz="2400" dirty="0"/>
          </a:p>
        </p:txBody>
      </p:sp>
      <p:pic>
        <p:nvPicPr>
          <p:cNvPr id="4" name="Picture 2" descr="The vertical axis is labeled &quot;Total Federal Reserve assets (dollar trillions)&quot; and ranges from 0 to 5 in increments of 1. The horizontal axis lists dates from 2007 to 2016 in 1-year increments. The total Federal Reserve assets for 2007 are shown as 0.85 dollar trillions which remains unchanged till end of 2008 and increases suddenly 2.2 dollar trillions by the year 2009. With a fluctuating trend the graph shows net overall growth and the value reaches to 3 dollar trillions by 2013, and finally to 4.5 dollar trillions by the year 2015. The values used in the description are approxi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24000"/>
            <a:ext cx="7772400" cy="389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981200" y="5684838"/>
            <a:ext cx="8229600" cy="258763"/>
          </a:xfrm>
        </p:spPr>
        <p:txBody>
          <a:bodyPr/>
          <a:lstStyle/>
          <a:p>
            <a:pPr marL="0" indent="0">
              <a:buNone/>
            </a:pPr>
            <a:r>
              <a:rPr lang="en-US" sz="1200" i="1" dirty="0"/>
              <a:t>Source</a:t>
            </a:r>
            <a:r>
              <a:rPr lang="en-US" sz="1200" dirty="0"/>
              <a:t>: Federal Reserve Bank of St. Louis, FRED database: </a:t>
            </a:r>
            <a:r>
              <a:rPr lang="en-US" sz="1200" dirty="0">
                <a:hlinkClick r:id="rId3"/>
              </a:rPr>
              <a:t>https://fred.stlouisfed.org/series/WALCL#0</a:t>
            </a:r>
            <a:r>
              <a:rPr lang="en-US" sz="1200" dirty="0"/>
              <a:t>.</a:t>
            </a:r>
          </a:p>
        </p:txBody>
      </p:sp>
    </p:spTree>
    <p:extLst>
      <p:ext uri="{BB962C8B-B14F-4D97-AF65-F5344CB8AC3E}">
        <p14:creationId xmlns:p14="http://schemas.microsoft.com/office/powerpoint/2010/main" val="229030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How Fed Actions Affect Reserves</a:t>
            </a:r>
            <a:br>
              <a:rPr lang="en-US" altLang="en-US" dirty="0">
                <a:ea typeface="ヒラギノ角ゴ Pro W3" pitchFamily="-84" charset="-128"/>
              </a:rPr>
            </a:br>
            <a:r>
              <a:rPr lang="en-US" altLang="en-US" dirty="0">
                <a:ea typeface="ヒラギノ角ゴ Pro W3" pitchFamily="-84" charset="-128"/>
              </a:rPr>
              <a:t>in the Banking System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pPr marL="0" indent="0">
              <a:buNone/>
              <a:defRPr/>
            </a:pPr>
            <a:r>
              <a:rPr lang="en-US" altLang="en-US" sz="2400" dirty="0">
                <a:ea typeface="ヒラギノ角ゴ Pro W3" pitchFamily="-84" charset="-128"/>
              </a:rPr>
              <a:t>All banks have an account at the Fed in which they hold deposits. </a:t>
            </a:r>
            <a:r>
              <a:rPr lang="en-US" altLang="en-US" sz="2400" b="1" dirty="0">
                <a:ea typeface="ヒラギノ角ゴ Pro W3" pitchFamily="-84" charset="-128"/>
              </a:rPr>
              <a:t>Reserves</a:t>
            </a:r>
            <a:r>
              <a:rPr lang="en-US" altLang="en-US" sz="2400" dirty="0">
                <a:ea typeface="ヒラギノ角ゴ Pro W3" pitchFamily="-84" charset="-128"/>
              </a:rPr>
              <a:t> consist of deposits at the Fed plus currency that is physically held by banks.</a:t>
            </a:r>
          </a:p>
          <a:p>
            <a:pPr marL="0" indent="0">
              <a:buNone/>
              <a:defRPr/>
            </a:pPr>
            <a:r>
              <a:rPr lang="en-US" altLang="en-US" sz="2400" dirty="0">
                <a:ea typeface="ヒラギノ角ゴ Pro W3" pitchFamily="-84" charset="-128"/>
              </a:rPr>
              <a:t>Reserves are divided into two categories:</a:t>
            </a:r>
          </a:p>
          <a:p>
            <a:pPr>
              <a:defRPr/>
            </a:pPr>
            <a:r>
              <a:rPr lang="en-US" altLang="en-US" sz="2400" dirty="0">
                <a:ea typeface="ヒラギノ角ゴ Pro W3" pitchFamily="-84" charset="-128"/>
              </a:rPr>
              <a:t>Required reserves</a:t>
            </a:r>
          </a:p>
          <a:p>
            <a:pPr>
              <a:defRPr/>
            </a:pPr>
            <a:r>
              <a:rPr lang="en-US" altLang="en-US" sz="2400" dirty="0">
                <a:ea typeface="ヒラギノ角ゴ Pro W3" pitchFamily="-84" charset="-128"/>
              </a:rPr>
              <a:t>Excess reserves</a:t>
            </a:r>
            <a:endParaRPr lang="en-US" sz="2400" dirty="0"/>
          </a:p>
        </p:txBody>
      </p:sp>
    </p:spTree>
    <p:extLst>
      <p:ext uri="{BB962C8B-B14F-4D97-AF65-F5344CB8AC3E}">
        <p14:creationId xmlns:p14="http://schemas.microsoft.com/office/powerpoint/2010/main" val="1330147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Quantitative Easing vs. Credit Easing </a:t>
            </a:r>
            <a:r>
              <a:rPr lang="en-US" altLang="en-US" sz="1800" dirty="0">
                <a:ea typeface="ヒラギノ角ゴ Pro W3" pitchFamily="-84" charset="-128"/>
              </a:rPr>
              <a:t>(1 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Quantitative Easing v. Credit Easing</a:t>
            </a:r>
          </a:p>
          <a:p>
            <a:r>
              <a:rPr lang="en-US" altLang="en-US" sz="2400" dirty="0">
                <a:ea typeface="ヒラギノ角ゴ Pro W3" pitchFamily="-84" charset="-128"/>
              </a:rPr>
              <a:t>However, short-term rate is already near zero – not clear further action helps.</a:t>
            </a:r>
          </a:p>
          <a:p>
            <a:r>
              <a:rPr lang="en-US" altLang="en-US" sz="2400" dirty="0">
                <a:ea typeface="ヒラギノ角ゴ Pro W3" pitchFamily="-84" charset="-128"/>
              </a:rPr>
              <a:t>Banks are not lending</a:t>
            </a:r>
          </a:p>
          <a:p>
            <a:r>
              <a:rPr lang="en-US" altLang="en-US" sz="2400" dirty="0">
                <a:ea typeface="ヒラギノ角ゴ Pro W3" pitchFamily="-84" charset="-128"/>
              </a:rPr>
              <a:t>Money supply did not </a:t>
            </a:r>
            <a:r>
              <a:rPr lang="en-US" altLang="en-US" sz="2400" dirty="0" smtClean="0">
                <a:ea typeface="ヒラギノ角ゴ Pro W3" pitchFamily="-84" charset="-128"/>
              </a:rPr>
              <a:t>expand</a:t>
            </a:r>
            <a:endParaRPr lang="en-US" sz="2400" dirty="0"/>
          </a:p>
        </p:txBody>
      </p:sp>
    </p:spTree>
    <p:extLst>
      <p:ext uri="{BB962C8B-B14F-4D97-AF65-F5344CB8AC3E}">
        <p14:creationId xmlns:p14="http://schemas.microsoft.com/office/powerpoint/2010/main" val="19677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Quantitative Easing vs. Credit Easing </a:t>
            </a:r>
            <a:r>
              <a:rPr lang="en-US" altLang="en-US" sz="1800" dirty="0">
                <a:ea typeface="ヒラギノ角ゴ Pro W3" pitchFamily="-84" charset="-128"/>
              </a:rPr>
              <a:t>(2 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a:defRPr/>
            </a:pPr>
            <a:r>
              <a:rPr lang="en-US" altLang="en-US" sz="2400" dirty="0"/>
              <a:t>Fed Chairman Ben Bernanke argues that the Fed has been engaged in </a:t>
            </a:r>
            <a:r>
              <a:rPr lang="en-US" altLang="en-US" sz="2400" b="1" dirty="0"/>
              <a:t>credit easing</a:t>
            </a:r>
            <a:r>
              <a:rPr lang="en-US" altLang="en-US" sz="2400" dirty="0"/>
              <a:t>, actions to impact credit markets.</a:t>
            </a:r>
          </a:p>
          <a:p>
            <a:pPr>
              <a:defRPr/>
            </a:pPr>
            <a:r>
              <a:rPr lang="en-US" altLang="en-US" sz="2400" dirty="0"/>
              <a:t>How does this work</a:t>
            </a:r>
            <a:r>
              <a:rPr lang="en-US" altLang="en-US" sz="2400" dirty="0" smtClean="0"/>
              <a:t>?</a:t>
            </a:r>
          </a:p>
          <a:p>
            <a:pPr lvl="1">
              <a:defRPr/>
            </a:pPr>
            <a:r>
              <a:rPr lang="en-US" altLang="en-US" sz="2200" dirty="0"/>
              <a:t>Liquidity can help unfreeze markets that have seized.</a:t>
            </a:r>
          </a:p>
          <a:p>
            <a:pPr lvl="1">
              <a:defRPr/>
            </a:pPr>
            <a:r>
              <a:rPr lang="en-US" altLang="en-US" sz="2200" dirty="0"/>
              <a:t>Asset purchases can lower rates on those assets, focusing on specific markets.</a:t>
            </a:r>
          </a:p>
          <a:p>
            <a:pPr>
              <a:defRPr/>
            </a:pPr>
            <a:endParaRPr lang="en-US" altLang="en-US" sz="2400" dirty="0"/>
          </a:p>
        </p:txBody>
      </p:sp>
    </p:spTree>
    <p:extLst>
      <p:ext uri="{BB962C8B-B14F-4D97-AF65-F5344CB8AC3E}">
        <p14:creationId xmlns:p14="http://schemas.microsoft.com/office/powerpoint/2010/main" val="207664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Forward Guidance </a:t>
            </a:r>
            <a:r>
              <a:rPr lang="en-US" altLang="en-US" sz="1800" dirty="0">
                <a:ea typeface="ヒラギノ角ゴ Pro W3" pitchFamily="-84" charset="-128"/>
              </a:rPr>
              <a:t>(1 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a:defRPr/>
            </a:pPr>
            <a:r>
              <a:rPr lang="en-US" altLang="en-US" sz="2400" dirty="0"/>
              <a:t>By committing to maintain short-term rates near zero, future short-term rates should also be zero, meaning long-term rates fall.</a:t>
            </a:r>
          </a:p>
          <a:p>
            <a:pPr>
              <a:defRPr/>
            </a:pPr>
            <a:r>
              <a:rPr lang="en-US" altLang="en-US" sz="2400" dirty="0"/>
              <a:t>This is known as </a:t>
            </a:r>
            <a:r>
              <a:rPr lang="en-US" altLang="en-US" sz="2400" b="1" dirty="0"/>
              <a:t>forward guidance</a:t>
            </a:r>
            <a:r>
              <a:rPr lang="en-US" altLang="en-US" sz="2400" dirty="0" smtClean="0"/>
              <a:t>.</a:t>
            </a:r>
          </a:p>
          <a:p>
            <a:pPr>
              <a:defRPr/>
            </a:pPr>
            <a:endParaRPr lang="en-US" altLang="en-US" sz="2400" dirty="0"/>
          </a:p>
          <a:p>
            <a:pPr>
              <a:defRPr/>
            </a:pPr>
            <a:r>
              <a:rPr lang="en-US" altLang="en-US" sz="2400" dirty="0"/>
              <a:t>Fed started this policy in late 2008, committing to hold rates low through mid-2015.</a:t>
            </a:r>
          </a:p>
          <a:p>
            <a:pPr>
              <a:defRPr/>
            </a:pPr>
            <a:r>
              <a:rPr lang="en-US" altLang="en-US" sz="2400" dirty="0"/>
              <a:t>Long rates fell, although cause not clear.</a:t>
            </a:r>
          </a:p>
          <a:p>
            <a:pPr>
              <a:defRPr/>
            </a:pPr>
            <a:endParaRPr lang="en-US" altLang="en-US" sz="2400" dirty="0"/>
          </a:p>
        </p:txBody>
      </p:sp>
    </p:spTree>
    <p:extLst>
      <p:ext uri="{BB962C8B-B14F-4D97-AF65-F5344CB8AC3E}">
        <p14:creationId xmlns:p14="http://schemas.microsoft.com/office/powerpoint/2010/main" val="61637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Forward Guidance </a:t>
            </a:r>
            <a:r>
              <a:rPr lang="en-US" altLang="en-US" sz="1800" dirty="0" smtClean="0">
                <a:ea typeface="ヒラギノ角ゴ Pro W3" pitchFamily="-84" charset="-128"/>
              </a:rPr>
              <a:t>(2 </a:t>
            </a:r>
            <a:r>
              <a:rPr lang="en-US" altLang="en-US" sz="1800" dirty="0">
                <a:ea typeface="ヒラギノ角ゴ Pro W3" pitchFamily="-84" charset="-128"/>
              </a:rPr>
              <a:t>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a:defRPr/>
            </a:pPr>
            <a:r>
              <a:rPr lang="en-US" altLang="en-US" sz="2400" dirty="0"/>
              <a:t>Commitment to low fed funds rate is </a:t>
            </a:r>
            <a:r>
              <a:rPr lang="en-US" altLang="en-US" sz="2400" b="1" dirty="0"/>
              <a:t>conditional</a:t>
            </a:r>
            <a:r>
              <a:rPr lang="en-US" altLang="en-US" sz="2400" dirty="0"/>
              <a:t>, predicated on weak economy.</a:t>
            </a:r>
          </a:p>
          <a:p>
            <a:pPr>
              <a:defRPr/>
            </a:pPr>
            <a:r>
              <a:rPr lang="en-US" altLang="en-US" sz="2400" dirty="0"/>
              <a:t>Could make an </a:t>
            </a:r>
            <a:r>
              <a:rPr lang="en-US" altLang="en-US" sz="2400" b="1" dirty="0"/>
              <a:t>unconditional</a:t>
            </a:r>
            <a:r>
              <a:rPr lang="en-US" altLang="en-US" sz="2400" dirty="0"/>
              <a:t> commitment to keep rates low, regardless of the economy</a:t>
            </a:r>
            <a:r>
              <a:rPr lang="en-US" altLang="en-US" sz="2400" dirty="0" smtClean="0"/>
              <a:t>.</a:t>
            </a:r>
          </a:p>
          <a:p>
            <a:r>
              <a:rPr lang="en-US" altLang="en-US" sz="2400" dirty="0">
                <a:ea typeface="ヒラギノ角ゴ Pro W3" pitchFamily="-84" charset="-128"/>
              </a:rPr>
              <a:t>However, </a:t>
            </a:r>
            <a:r>
              <a:rPr lang="en-US" altLang="en-US" sz="2400" b="1" dirty="0">
                <a:ea typeface="ヒラギノ角ゴ Pro W3" pitchFamily="-84" charset="-128"/>
              </a:rPr>
              <a:t>unconditional</a:t>
            </a:r>
            <a:r>
              <a:rPr lang="en-US" altLang="en-US" sz="2400" dirty="0">
                <a:ea typeface="ヒラギノ角ゴ Pro W3" pitchFamily="-84" charset="-128"/>
              </a:rPr>
              <a:t> commitments can be tough, especially if circumstances change. Becomes a credibility problem.</a:t>
            </a:r>
          </a:p>
          <a:p>
            <a:r>
              <a:rPr lang="en-US" altLang="en-US" sz="2400" dirty="0">
                <a:ea typeface="ヒラギノ角ゴ Pro W3" pitchFamily="-84" charset="-128"/>
              </a:rPr>
              <a:t>2003 experience confirmed this – Fed</a:t>
            </a:r>
            <a:r>
              <a:rPr lang="ja-JP" altLang="en-US" sz="2400" dirty="0"/>
              <a:t>’</a:t>
            </a:r>
            <a:r>
              <a:rPr lang="en-US" altLang="ja-JP" sz="2400" dirty="0">
                <a:ea typeface="ヒラギノ角ゴ Pro W3" pitchFamily="-84" charset="-128"/>
              </a:rPr>
              <a:t>s unconditional commitment of low rates needed to change.</a:t>
            </a:r>
          </a:p>
          <a:p>
            <a:r>
              <a:rPr lang="en-US" altLang="ja-JP" sz="2400" dirty="0">
                <a:ea typeface="ヒラギノ角ゴ Pro W3" pitchFamily="-84" charset="-128"/>
              </a:rPr>
              <a:t>With the unemployment rate over 6%, at its March 2014 meeting the FOMC dropped forward guidance based on unemployment and inflation thresholds.</a:t>
            </a:r>
            <a:endParaRPr lang="en-US" sz="2400" dirty="0"/>
          </a:p>
          <a:p>
            <a:pPr>
              <a:defRPr/>
            </a:pPr>
            <a:endParaRPr lang="en-US" altLang="en-US" sz="2400" dirty="0"/>
          </a:p>
        </p:txBody>
      </p:sp>
    </p:spTree>
    <p:extLst>
      <p:ext uri="{BB962C8B-B14F-4D97-AF65-F5344CB8AC3E}">
        <p14:creationId xmlns:p14="http://schemas.microsoft.com/office/powerpoint/2010/main" val="165399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Negative Interest Rates on Banks’ Deposits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Central banks in Europe and Japan have started experimenting with charging banks negative interest rates on deposits held at the central bank.</a:t>
            </a:r>
          </a:p>
          <a:p>
            <a:r>
              <a:rPr lang="en-US" altLang="ja-JP" sz="2400" dirty="0">
                <a:ea typeface="ヒラギノ角ゴ Pro W3" pitchFamily="-84" charset="-128"/>
              </a:rPr>
              <a:t>Sweden - 2009, Denmark – 2012, etc.</a:t>
            </a:r>
          </a:p>
          <a:p>
            <a:r>
              <a:rPr lang="en-US" altLang="ja-JP" sz="2400" dirty="0">
                <a:ea typeface="ヒラギノ角ゴ Pro W3" pitchFamily="-84" charset="-128"/>
              </a:rPr>
              <a:t>Supposed to encourage banks to lend, as opposed to holding deposits.</a:t>
            </a:r>
            <a:endParaRPr lang="en-US" sz="2400" dirty="0"/>
          </a:p>
        </p:txBody>
      </p:sp>
    </p:spTree>
    <p:extLst>
      <p:ext uri="{BB962C8B-B14F-4D97-AF65-F5344CB8AC3E}">
        <p14:creationId xmlns:p14="http://schemas.microsoft.com/office/powerpoint/2010/main" val="161970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Negative Interest Rates on Banks’ Deposits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Banks could just hold cash instead of depositing money with the central bank. But the costs of that (vaults, guards, security systems) is high.</a:t>
            </a:r>
          </a:p>
          <a:p>
            <a:r>
              <a:rPr lang="en-US" altLang="ja-JP" sz="2400" dirty="0">
                <a:ea typeface="ヒラギノ角ゴ Pro W3" pitchFamily="-84" charset="-128"/>
              </a:rPr>
              <a:t>Lower profitability might lead to banks to lend less.</a:t>
            </a:r>
          </a:p>
          <a:p>
            <a:r>
              <a:rPr lang="en-US" altLang="ja-JP" sz="2400" dirty="0">
                <a:ea typeface="ヒラギノ角ゴ Pro W3" pitchFamily="-84" charset="-128"/>
              </a:rPr>
              <a:t>Results not clear. The U.S. Fed announced that it would not use negative interest rates as a tool.</a:t>
            </a:r>
            <a:endParaRPr lang="en-US" sz="2400" dirty="0"/>
          </a:p>
        </p:txBody>
      </p:sp>
    </p:spTree>
    <p:extLst>
      <p:ext uri="{BB962C8B-B14F-4D97-AF65-F5344CB8AC3E}">
        <p14:creationId xmlns:p14="http://schemas.microsoft.com/office/powerpoint/2010/main" val="330585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Monetary Policy Tools of the European Central Bank</a:t>
            </a:r>
            <a:endParaRPr lang="en-US" dirty="0"/>
          </a:p>
        </p:txBody>
      </p:sp>
      <p:sp>
        <p:nvSpPr>
          <p:cNvPr id="3" name="Content Placeholder 2"/>
          <p:cNvSpPr>
            <a:spLocks noGrp="1"/>
          </p:cNvSpPr>
          <p:nvPr>
            <p:ph idx="1"/>
          </p:nvPr>
        </p:nvSpPr>
        <p:spPr/>
        <p:txBody>
          <a:bodyPr/>
          <a:lstStyle/>
          <a:p>
            <a:pPr marL="0" indent="0">
              <a:buNone/>
              <a:defRPr/>
            </a:pPr>
            <a:r>
              <a:rPr lang="en-US" altLang="en-US" sz="2400" dirty="0"/>
              <a:t>ECB policy signals by</a:t>
            </a:r>
          </a:p>
          <a:p>
            <a:pPr>
              <a:defRPr/>
            </a:pPr>
            <a:r>
              <a:rPr lang="en-US" altLang="en-US" sz="2400" dirty="0"/>
              <a:t>setting a </a:t>
            </a:r>
            <a:r>
              <a:rPr lang="en-US" altLang="en-US" sz="2400" b="1" dirty="0"/>
              <a:t>target financing rate</a:t>
            </a:r>
            <a:r>
              <a:rPr lang="en-US" altLang="en-US" sz="2400" dirty="0"/>
              <a:t>,</a:t>
            </a:r>
          </a:p>
          <a:p>
            <a:pPr>
              <a:defRPr/>
            </a:pPr>
            <a:r>
              <a:rPr lang="en-US" altLang="en-US" sz="2400" dirty="0"/>
              <a:t>which establishes the </a:t>
            </a:r>
            <a:r>
              <a:rPr lang="en-US" altLang="en-US" sz="2400" b="1" dirty="0"/>
              <a:t>overnight cash rate</a:t>
            </a:r>
            <a:r>
              <a:rPr lang="en-US" altLang="en-US" sz="2400" dirty="0"/>
              <a:t>.</a:t>
            </a:r>
          </a:p>
          <a:p>
            <a:pPr marL="0" indent="0">
              <a:buNone/>
              <a:defRPr/>
            </a:pPr>
            <a:r>
              <a:rPr lang="en-US" altLang="en-US" sz="2400" dirty="0"/>
              <a:t>The EBC has tools to implement its intended policy: (1) open market operations, (2) lending to banks, and (3) reserve requirements.</a:t>
            </a:r>
            <a:endParaRPr lang="en-US" sz="2400" dirty="0"/>
          </a:p>
        </p:txBody>
      </p:sp>
    </p:spTree>
    <p:extLst>
      <p:ext uri="{BB962C8B-B14F-4D97-AF65-F5344CB8AC3E}">
        <p14:creationId xmlns:p14="http://schemas.microsoft.com/office/powerpoint/2010/main" val="147451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ECB Open Market Operations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Like the Fed, open market operations are the primary tool to implement the policy.</a:t>
            </a:r>
          </a:p>
          <a:p>
            <a:r>
              <a:rPr lang="en-US" altLang="en-US" sz="2400" dirty="0">
                <a:ea typeface="ヒラギノ角ゴ Pro W3" pitchFamily="-84" charset="-128"/>
              </a:rPr>
              <a:t>The ECB primarily uses</a:t>
            </a:r>
            <a:r>
              <a:rPr lang="en-US" altLang="en-US" sz="2400" b="1" dirty="0">
                <a:ea typeface="ヒラギノ角ゴ Pro W3" pitchFamily="-84" charset="-128"/>
              </a:rPr>
              <a:t> main refinancing operations</a:t>
            </a:r>
            <a:r>
              <a:rPr lang="en-US" altLang="en-US" sz="2400" dirty="0">
                <a:ea typeface="ヒラギノ角ゴ Pro W3" pitchFamily="-84" charset="-128"/>
              </a:rPr>
              <a:t> (like repos) via a bid system from its credit institutions.</a:t>
            </a:r>
          </a:p>
          <a:p>
            <a:r>
              <a:rPr lang="en-US" altLang="en-US" sz="2400" dirty="0">
                <a:ea typeface="ヒラギノ角ゴ Pro W3" pitchFamily="-84" charset="-128"/>
              </a:rPr>
              <a:t>Operations are decentralized—carried out by each nation</a:t>
            </a:r>
            <a:r>
              <a:rPr lang="ja-JP" altLang="en-US" sz="2400" dirty="0"/>
              <a:t>’</a:t>
            </a:r>
            <a:r>
              <a:rPr lang="en-US" altLang="ja-JP" sz="2400" dirty="0">
                <a:ea typeface="ヒラギノ角ゴ Pro W3" pitchFamily="-84" charset="-128"/>
              </a:rPr>
              <a:t>s central bank.</a:t>
            </a:r>
          </a:p>
          <a:p>
            <a:r>
              <a:rPr lang="en-US" altLang="en-US" sz="2400" dirty="0">
                <a:ea typeface="ヒラギノ角ゴ Pro W3" pitchFamily="-84" charset="-128"/>
              </a:rPr>
              <a:t>Also engage in </a:t>
            </a:r>
            <a:r>
              <a:rPr lang="en-US" altLang="en-US" sz="2400" b="1" dirty="0">
                <a:ea typeface="ヒラギノ角ゴ Pro W3" pitchFamily="-84" charset="-128"/>
              </a:rPr>
              <a:t>long-term refinancing operations</a:t>
            </a:r>
            <a:r>
              <a:rPr lang="en-US" altLang="en-US" sz="2400" dirty="0">
                <a:ea typeface="ヒラギノ角ゴ Pro W3" pitchFamily="-84" charset="-128"/>
              </a:rPr>
              <a:t>, but not really to implement policy.</a:t>
            </a:r>
            <a:endParaRPr lang="en-US" sz="2400" dirty="0"/>
          </a:p>
        </p:txBody>
      </p:sp>
    </p:spTree>
    <p:extLst>
      <p:ext uri="{BB962C8B-B14F-4D97-AF65-F5344CB8AC3E}">
        <p14:creationId xmlns:p14="http://schemas.microsoft.com/office/powerpoint/2010/main" val="91467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ECB Lending to Banks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Like the Fed, the ECB lends to its member banks via its</a:t>
            </a:r>
            <a:r>
              <a:rPr lang="en-US" altLang="en-US" sz="2400" b="1" dirty="0">
                <a:ea typeface="ヒラギノ角ゴ Pro W3" pitchFamily="-84" charset="-128"/>
              </a:rPr>
              <a:t> marginal lending facility</a:t>
            </a:r>
            <a:r>
              <a:rPr lang="en-US" altLang="en-US" sz="2400" dirty="0">
                <a:ea typeface="ヒラギノ角ゴ Pro W3" pitchFamily="-84" charset="-128"/>
              </a:rPr>
              <a:t>.</a:t>
            </a:r>
          </a:p>
          <a:p>
            <a:r>
              <a:rPr lang="en-US" altLang="en-US" sz="2400" dirty="0">
                <a:ea typeface="ヒラギノ角ゴ Pro W3" pitchFamily="-84" charset="-128"/>
              </a:rPr>
              <a:t>Banks can borrow at the </a:t>
            </a:r>
            <a:r>
              <a:rPr lang="en-US" altLang="en-US" sz="2400" b="1" dirty="0">
                <a:ea typeface="ヒラギノ角ゴ Pro W3" pitchFamily="-84" charset="-128"/>
              </a:rPr>
              <a:t>marginal lending rate</a:t>
            </a:r>
            <a:r>
              <a:rPr lang="en-US" altLang="en-US" sz="2400" dirty="0">
                <a:ea typeface="ヒラギノ角ゴ Pro W3" pitchFamily="-84" charset="-128"/>
              </a:rPr>
              <a:t>, which is 100 basis points above the target lending rate.</a:t>
            </a:r>
          </a:p>
          <a:p>
            <a:r>
              <a:rPr lang="en-US" altLang="en-US" sz="2400" dirty="0">
                <a:ea typeface="ヒラギノ角ゴ Pro W3" pitchFamily="-84" charset="-128"/>
              </a:rPr>
              <a:t>Also has the </a:t>
            </a:r>
            <a:r>
              <a:rPr lang="en-US" altLang="en-US" sz="2400" b="1" dirty="0">
                <a:ea typeface="ヒラギノ角ゴ Pro W3" pitchFamily="-84" charset="-128"/>
              </a:rPr>
              <a:t>deposit facility</a:t>
            </a:r>
            <a:r>
              <a:rPr lang="en-US" altLang="en-US" sz="2400" dirty="0">
                <a:ea typeface="ヒラギノ角ゴ Pro W3" pitchFamily="-84" charset="-128"/>
              </a:rPr>
              <a:t>. This provides a floor for the overnight market interest rate.</a:t>
            </a:r>
            <a:endParaRPr lang="en-US" sz="2400" dirty="0"/>
          </a:p>
        </p:txBody>
      </p:sp>
    </p:spTree>
    <p:extLst>
      <p:ext uri="{BB962C8B-B14F-4D97-AF65-F5344CB8AC3E}">
        <p14:creationId xmlns:p14="http://schemas.microsoft.com/office/powerpoint/2010/main" val="193272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ECB Interest on Reserves</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Like the Fed, ECB has a deposit facility, where banks can store excess cash and earn interest.</a:t>
            </a:r>
          </a:p>
          <a:p>
            <a:r>
              <a:rPr lang="en-US" altLang="en-US" sz="2400" dirty="0">
                <a:ea typeface="ヒラギノ角ゴ Pro W3" pitchFamily="-84" charset="-128"/>
              </a:rPr>
              <a:t>As previously discussed, the interest rate is not always positive (negative starting in July 2014</a:t>
            </a:r>
            <a:r>
              <a:rPr lang="en-US" altLang="en-US" sz="2400" dirty="0" smtClean="0">
                <a:ea typeface="ヒラギノ角ゴ Pro W3" pitchFamily="-84" charset="-128"/>
              </a:rPr>
              <a:t>).</a:t>
            </a:r>
          </a:p>
          <a:p>
            <a:endParaRPr lang="en-US" sz="2400" dirty="0">
              <a:ea typeface="ヒラギノ角ゴ Pro W3" pitchFamily="-84" charset="-128"/>
            </a:endParaRPr>
          </a:p>
          <a:p>
            <a:r>
              <a:rPr lang="en-US" altLang="en-US" sz="2400" dirty="0">
                <a:ea typeface="ヒラギノ角ゴ Pro W3" pitchFamily="-84" charset="-128"/>
              </a:rPr>
              <a:t>Like the Fed, ECB requires banks to hold 2% of checkable deposits, plus a minimum reserve requirement.</a:t>
            </a:r>
          </a:p>
          <a:p>
            <a:r>
              <a:rPr lang="en-US" altLang="en-US" sz="2400" dirty="0">
                <a:ea typeface="ヒラギノ角ゴ Pro W3" pitchFamily="-84" charset="-128"/>
              </a:rPr>
              <a:t>The ECB does pay interest </a:t>
            </a:r>
            <a:r>
              <a:rPr lang="en-US" altLang="en-US" sz="2400">
                <a:ea typeface="ヒラギノ角ゴ Pro W3" pitchFamily="-84" charset="-128"/>
              </a:rPr>
              <a:t>on </a:t>
            </a:r>
            <a:r>
              <a:rPr lang="en-US" altLang="en-US" sz="2400" smtClean="0">
                <a:ea typeface="ヒラギノ角ゴ Pro W3" pitchFamily="-84" charset="-128"/>
              </a:rPr>
              <a:t>reserves.</a:t>
            </a:r>
            <a:endParaRPr lang="en-US" sz="2400" dirty="0"/>
          </a:p>
          <a:p>
            <a:endParaRPr lang="en-US" sz="2400" dirty="0"/>
          </a:p>
        </p:txBody>
      </p:sp>
    </p:spTree>
    <p:extLst>
      <p:ext uri="{BB962C8B-B14F-4D97-AF65-F5344CB8AC3E}">
        <p14:creationId xmlns:p14="http://schemas.microsoft.com/office/powerpoint/2010/main" val="409874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How Fed Actions Affect Reserves</a:t>
            </a:r>
            <a:br>
              <a:rPr lang="en-US" altLang="en-US" dirty="0">
                <a:ea typeface="ヒラギノ角ゴ Pro W3" pitchFamily="-84" charset="-128"/>
              </a:rPr>
            </a:br>
            <a:r>
              <a:rPr lang="en-US" altLang="en-US" dirty="0">
                <a:ea typeface="ヒラギノ角ゴ Pro W3" pitchFamily="-84" charset="-128"/>
              </a:rPr>
              <a:t>in the Banking System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pPr marL="0" indent="0">
              <a:buNone/>
              <a:defRPr/>
            </a:pPr>
            <a:r>
              <a:rPr lang="en-US" altLang="en-US" sz="2400" dirty="0">
                <a:ea typeface="ヒラギノ角ゴ Pro W3" pitchFamily="-84" charset="-128"/>
              </a:rPr>
              <a:t>The Fed sets the </a:t>
            </a:r>
            <a:r>
              <a:rPr lang="en-US" altLang="en-US" sz="2400" b="1" dirty="0">
                <a:ea typeface="ヒラギノ角ゴ Pro W3" pitchFamily="-84" charset="-128"/>
              </a:rPr>
              <a:t>required reserve ratio – </a:t>
            </a:r>
            <a:r>
              <a:rPr lang="en-US" altLang="en-US" sz="2400" dirty="0">
                <a:ea typeface="ヒラギノ角ゴ Pro W3" pitchFamily="-84" charset="-128"/>
              </a:rPr>
              <a:t>the portion of deposits banks must hold in cash. Any reserves deposited with the Fed beyond this amount are </a:t>
            </a:r>
            <a:r>
              <a:rPr lang="en-US" altLang="en-US" sz="2400" i="1" dirty="0">
                <a:ea typeface="ヒラギノ角ゴ Pro W3" pitchFamily="-84" charset="-128"/>
              </a:rPr>
              <a:t>excess reserves.</a:t>
            </a:r>
            <a:endParaRPr lang="en-US" altLang="en-US" sz="2400" dirty="0">
              <a:ea typeface="ヒラギノ角ゴ Pro W3" pitchFamily="-84" charset="-128"/>
            </a:endParaRPr>
          </a:p>
          <a:p>
            <a:pPr marL="0" indent="0">
              <a:buNone/>
              <a:defRPr/>
            </a:pPr>
            <a:r>
              <a:rPr lang="en-US" sz="2400" dirty="0"/>
              <a:t>The Fed injects reserves into the banking system in two ways:</a:t>
            </a:r>
          </a:p>
          <a:p>
            <a:pPr>
              <a:defRPr/>
            </a:pPr>
            <a:r>
              <a:rPr lang="en-US" sz="2400" b="1" dirty="0"/>
              <a:t>Open market operations</a:t>
            </a:r>
            <a:endParaRPr lang="en-US" sz="2400" dirty="0"/>
          </a:p>
          <a:p>
            <a:pPr>
              <a:defRPr/>
            </a:pPr>
            <a:r>
              <a:rPr lang="en-US" sz="2400" dirty="0"/>
              <a:t>Loans to banks, referred to as </a:t>
            </a:r>
            <a:r>
              <a:rPr lang="en-US" sz="2400" b="1" dirty="0"/>
              <a:t>discount loans</a:t>
            </a:r>
            <a:r>
              <a:rPr lang="en-US" sz="2400" dirty="0"/>
              <a:t>.</a:t>
            </a:r>
          </a:p>
        </p:txBody>
      </p:sp>
    </p:spTree>
    <p:extLst>
      <p:ext uri="{BB962C8B-B14F-4D97-AF65-F5344CB8AC3E}">
        <p14:creationId xmlns:p14="http://schemas.microsoft.com/office/powerpoint/2010/main" val="143043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Price Stability Goal &amp; the Nominal Anchor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pPr>
              <a:buNone/>
              <a:defRPr/>
            </a:pPr>
            <a:r>
              <a:rPr lang="en-US" sz="2400" dirty="0">
                <a:ea typeface="ヒラギノ角ゴ Pro W3" charset="0"/>
                <a:cs typeface="ヒラギノ角ゴ Pro W3" charset="0"/>
              </a:rPr>
              <a:t>Policymakers have come to recognize the social and economic costs of inflation.</a:t>
            </a:r>
          </a:p>
          <a:p>
            <a:pPr>
              <a:defRPr/>
            </a:pPr>
            <a:r>
              <a:rPr lang="en-US" sz="2400" dirty="0">
                <a:ea typeface="ヒラギノ角ゴ Pro W3" charset="0"/>
                <a:cs typeface="ヒラギノ角ゴ Pro W3" charset="0"/>
              </a:rPr>
              <a:t>Price stability, therefore, has become a primary focus.</a:t>
            </a:r>
          </a:p>
          <a:p>
            <a:pPr>
              <a:defRPr/>
            </a:pPr>
            <a:r>
              <a:rPr lang="en-US" sz="2400" dirty="0">
                <a:ea typeface="ヒラギノ角ゴ Pro W3" charset="0"/>
                <a:cs typeface="ヒラギノ角ゴ Pro W3" charset="0"/>
              </a:rPr>
              <a:t>High inflation seems to create uncertainty, hampering economic growth.</a:t>
            </a:r>
          </a:p>
          <a:p>
            <a:pPr>
              <a:defRPr/>
            </a:pPr>
            <a:r>
              <a:rPr lang="en-US" sz="2400" dirty="0">
                <a:ea typeface="ヒラギノ角ゴ Pro W3" charset="0"/>
                <a:cs typeface="ヒラギノ角ゴ Pro W3" charset="0"/>
              </a:rPr>
              <a:t>Indeed, </a:t>
            </a:r>
            <a:r>
              <a:rPr lang="en-US" sz="2400" i="1" dirty="0">
                <a:ea typeface="ヒラギノ角ゴ Pro W3" charset="0"/>
                <a:cs typeface="ヒラギノ角ゴ Pro W3" charset="0"/>
              </a:rPr>
              <a:t>hyperinflation</a:t>
            </a:r>
            <a:r>
              <a:rPr lang="en-US" sz="2400" dirty="0">
                <a:ea typeface="ヒラギノ角ゴ Pro W3" charset="0"/>
                <a:cs typeface="ヒラギノ角ゴ Pro W3" charset="0"/>
              </a:rPr>
              <a:t> has proven damaging to countries experiencing it.</a:t>
            </a:r>
            <a:endParaRPr lang="en-US" sz="2400" dirty="0"/>
          </a:p>
        </p:txBody>
      </p:sp>
    </p:spTree>
    <p:extLst>
      <p:ext uri="{BB962C8B-B14F-4D97-AF65-F5344CB8AC3E}">
        <p14:creationId xmlns:p14="http://schemas.microsoft.com/office/powerpoint/2010/main" val="6707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Price Stability Goal &amp; the Nominal Anchor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Policymakers must establish a </a:t>
            </a:r>
            <a:r>
              <a:rPr lang="en-US" altLang="en-US" sz="2400" b="1" dirty="0">
                <a:ea typeface="ヒラギノ角ゴ Pro W3" pitchFamily="-84" charset="-128"/>
              </a:rPr>
              <a:t>nominal anchor</a:t>
            </a:r>
            <a:r>
              <a:rPr lang="en-US" altLang="en-US" sz="2400" dirty="0">
                <a:ea typeface="ヒラギノ角ゴ Pro W3" pitchFamily="-84" charset="-128"/>
              </a:rPr>
              <a:t> which defines price stability. For example, </a:t>
            </a:r>
            <a:r>
              <a:rPr lang="ja-JP" altLang="en-US" sz="2400" dirty="0"/>
              <a:t>“</a:t>
            </a:r>
            <a:r>
              <a:rPr lang="en-US" altLang="ja-JP" sz="2400" dirty="0">
                <a:ea typeface="ヒラギノ角ゴ Pro W3" pitchFamily="-84" charset="-128"/>
              </a:rPr>
              <a:t>maintaining an inflation rate between 2% and 4%</a:t>
            </a:r>
            <a:r>
              <a:rPr lang="ja-JP" altLang="en-US" sz="2400" dirty="0"/>
              <a:t>”</a:t>
            </a:r>
            <a:r>
              <a:rPr lang="en-US" altLang="ja-JP" sz="2400" dirty="0">
                <a:ea typeface="ヒラギノ角ゴ Pro W3" pitchFamily="-84" charset="-128"/>
              </a:rPr>
              <a:t> might be an anchor.</a:t>
            </a:r>
          </a:p>
          <a:p>
            <a:r>
              <a:rPr lang="en-US" altLang="en-US" sz="2400" dirty="0">
                <a:ea typeface="ヒラギノ角ゴ Pro W3" pitchFamily="-84" charset="-128"/>
              </a:rPr>
              <a:t>An anchor also helps avoid the </a:t>
            </a:r>
            <a:r>
              <a:rPr lang="en-US" altLang="en-US" sz="2400" b="1" dirty="0">
                <a:ea typeface="ヒラギノ角ゴ Pro W3" pitchFamily="-84" charset="-128"/>
              </a:rPr>
              <a:t>time-inconsistency problem</a:t>
            </a:r>
            <a:r>
              <a:rPr lang="en-US" altLang="en-US" sz="2400" dirty="0">
                <a:ea typeface="ヒラギノ角ゴ Pro W3" pitchFamily="-84" charset="-128"/>
              </a:rPr>
              <a:t>.</a:t>
            </a:r>
            <a:endParaRPr lang="en-US" sz="2400" dirty="0"/>
          </a:p>
        </p:txBody>
      </p:sp>
    </p:spTree>
    <p:extLst>
      <p:ext uri="{BB962C8B-B14F-4D97-AF65-F5344CB8AC3E}">
        <p14:creationId xmlns:p14="http://schemas.microsoft.com/office/powerpoint/2010/main" val="25330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Price Stability Goal &amp; the Nominal Anchor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a:t>
            </a:r>
            <a:r>
              <a:rPr lang="en-US" altLang="en-US" sz="2400" b="1" dirty="0">
                <a:ea typeface="ヒラギノ角ゴ Pro W3" pitchFamily="-84" charset="-128"/>
              </a:rPr>
              <a:t>time-inconsistency problem</a:t>
            </a:r>
            <a:r>
              <a:rPr lang="en-US" altLang="en-US" sz="2400" dirty="0">
                <a:ea typeface="ヒラギノ角ゴ Pro W3" pitchFamily="-84" charset="-128"/>
              </a:rPr>
              <a:t> is the idea that day-by-day policy decisions lead to poor long-run outcomes.</a:t>
            </a:r>
            <a:endParaRPr lang="en-US" altLang="en-US" dirty="0">
              <a:ea typeface="ヒラギノ角ゴ Pro W3" pitchFamily="-84" charset="-128"/>
            </a:endParaRPr>
          </a:p>
          <a:p>
            <a:pPr lvl="1"/>
            <a:r>
              <a:rPr lang="en-US" altLang="en-US" dirty="0">
                <a:ea typeface="ヒラギノ角ゴ Pro W3" pitchFamily="-84" charset="-128"/>
              </a:rPr>
              <a:t>Policymakers are tempted in the short-run to pursue expansionary policies to boost output. However, just the opposite usually happens</a:t>
            </a:r>
            <a:r>
              <a:rPr lang="en-US" altLang="en-US" dirty="0" smtClean="0">
                <a:ea typeface="ヒラギノ角ゴ Pro W3" pitchFamily="-84" charset="-128"/>
              </a:rPr>
              <a:t>.</a:t>
            </a:r>
            <a:endParaRPr lang="en-US" dirty="0"/>
          </a:p>
          <a:p>
            <a:pPr lvl="1"/>
            <a:r>
              <a:rPr lang="en-US" altLang="en-US" dirty="0" smtClean="0">
                <a:ea typeface="ヒラギノ角ゴ Pro W3" pitchFamily="-84" charset="-128"/>
              </a:rPr>
              <a:t>Central </a:t>
            </a:r>
            <a:r>
              <a:rPr lang="en-US" altLang="en-US" dirty="0">
                <a:ea typeface="ヒラギノ角ゴ Pro W3" pitchFamily="-84" charset="-128"/>
              </a:rPr>
              <a:t>banks will have better inflation control by avoiding surprise expansionary policies</a:t>
            </a:r>
            <a:r>
              <a:rPr lang="en-US" altLang="en-US" dirty="0" smtClean="0">
                <a:ea typeface="ヒラギノ角ゴ Pro W3" pitchFamily="-84" charset="-128"/>
              </a:rPr>
              <a:t>.</a:t>
            </a:r>
            <a:endParaRPr lang="en-US" dirty="0"/>
          </a:p>
          <a:p>
            <a:pPr lvl="1"/>
            <a:r>
              <a:rPr lang="en-US" altLang="en-US" dirty="0" smtClean="0">
                <a:ea typeface="ヒラギノ角ゴ Pro W3" pitchFamily="-84" charset="-128"/>
              </a:rPr>
              <a:t>A </a:t>
            </a:r>
            <a:r>
              <a:rPr lang="en-US" altLang="en-US" dirty="0">
                <a:ea typeface="ヒラギノ角ゴ Pro W3" pitchFamily="-84" charset="-128"/>
              </a:rPr>
              <a:t>nominal anchor helps avoid short-run decisions</a:t>
            </a:r>
            <a:r>
              <a:rPr lang="en-US" altLang="en-US" dirty="0" smtClean="0">
                <a:ea typeface="ヒラギノ角ゴ Pro W3" pitchFamily="-84" charset="-128"/>
              </a:rPr>
              <a:t>.</a:t>
            </a:r>
            <a:endParaRPr lang="en-US" dirty="0"/>
          </a:p>
        </p:txBody>
      </p:sp>
    </p:spTree>
    <p:extLst>
      <p:ext uri="{BB962C8B-B14F-4D97-AF65-F5344CB8AC3E}">
        <p14:creationId xmlns:p14="http://schemas.microsoft.com/office/powerpoint/2010/main" val="351523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Other Goals of Monetary Policy</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Goals</a:t>
            </a:r>
          </a:p>
          <a:p>
            <a:pPr lvl="1"/>
            <a:r>
              <a:rPr lang="en-US" altLang="en-US" dirty="0">
                <a:ea typeface="ヒラギノ角ゴ Pro W3" pitchFamily="-84" charset="-128"/>
              </a:rPr>
              <a:t>High </a:t>
            </a:r>
            <a:r>
              <a:rPr lang="en-US" altLang="en-US" dirty="0" smtClean="0">
                <a:ea typeface="ヒラギノ角ゴ Pro W3" pitchFamily="-84" charset="-128"/>
              </a:rPr>
              <a:t>employment</a:t>
            </a:r>
            <a:endParaRPr lang="en-US" dirty="0"/>
          </a:p>
          <a:p>
            <a:pPr lvl="2"/>
            <a:r>
              <a:rPr lang="en-US" altLang="en-US" sz="2400" dirty="0">
                <a:ea typeface="ヒラギノ角ゴ Pro W3" pitchFamily="-84" charset="-128"/>
              </a:rPr>
              <a:t>Want demand = supply, or </a:t>
            </a:r>
            <a:r>
              <a:rPr lang="en-US" altLang="en-US" sz="2400" b="1" dirty="0">
                <a:ea typeface="ヒラギノ角ゴ Pro W3" pitchFamily="-84" charset="-128"/>
              </a:rPr>
              <a:t>natural rate of unemployment</a:t>
            </a:r>
            <a:endParaRPr lang="en-US" sz="2400" dirty="0"/>
          </a:p>
          <a:p>
            <a:pPr lvl="1"/>
            <a:r>
              <a:rPr lang="en-US" altLang="en-US" dirty="0" smtClean="0">
                <a:ea typeface="ヒラギノ角ゴ Pro W3" pitchFamily="-84" charset="-128"/>
              </a:rPr>
              <a:t>Economic </a:t>
            </a:r>
            <a:r>
              <a:rPr lang="en-US" altLang="en-US" dirty="0">
                <a:ea typeface="ヒラギノ角ゴ Pro W3" pitchFamily="-84" charset="-128"/>
              </a:rPr>
              <a:t>growth</a:t>
            </a:r>
            <a:r>
              <a:rPr lang="en-US" altLang="en-US" b="1" dirty="0">
                <a:ea typeface="ヒラギノ角ゴ Pro W3" pitchFamily="-84" charset="-128"/>
              </a:rPr>
              <a:t> (natural rate of output</a:t>
            </a:r>
            <a:r>
              <a:rPr lang="en-US" altLang="en-US" b="1" dirty="0" smtClean="0">
                <a:ea typeface="ヒラギノ角ゴ Pro W3" pitchFamily="-84" charset="-128"/>
              </a:rPr>
              <a:t>)</a:t>
            </a:r>
            <a:endParaRPr lang="en-US" dirty="0"/>
          </a:p>
          <a:p>
            <a:pPr lvl="1"/>
            <a:r>
              <a:rPr lang="en-US" altLang="en-US" dirty="0" smtClean="0">
                <a:ea typeface="ヒラギノ角ゴ Pro W3" pitchFamily="-84" charset="-128"/>
              </a:rPr>
              <a:t>Stability </a:t>
            </a:r>
            <a:r>
              <a:rPr lang="en-US" altLang="en-US" dirty="0">
                <a:ea typeface="ヒラギノ角ゴ Pro W3" pitchFamily="-84" charset="-128"/>
              </a:rPr>
              <a:t>of financial </a:t>
            </a:r>
            <a:r>
              <a:rPr lang="en-US" altLang="en-US" dirty="0" smtClean="0">
                <a:ea typeface="ヒラギノ角ゴ Pro W3" pitchFamily="-84" charset="-128"/>
              </a:rPr>
              <a:t>markets</a:t>
            </a:r>
            <a:endParaRPr lang="en-US" dirty="0"/>
          </a:p>
          <a:p>
            <a:pPr lvl="1"/>
            <a:r>
              <a:rPr lang="en-US" altLang="en-US" dirty="0" smtClean="0">
                <a:ea typeface="ヒラギノ角ゴ Pro W3" pitchFamily="-84" charset="-128"/>
              </a:rPr>
              <a:t>Interest-rate stability</a:t>
            </a:r>
            <a:endParaRPr lang="en-US" dirty="0"/>
          </a:p>
          <a:p>
            <a:pPr lvl="1"/>
            <a:r>
              <a:rPr lang="en-US" altLang="en-US" dirty="0" smtClean="0">
                <a:ea typeface="ヒラギノ角ゴ Pro W3" pitchFamily="-84" charset="-128"/>
              </a:rPr>
              <a:t>Foreign </a:t>
            </a:r>
            <a:r>
              <a:rPr lang="en-US" altLang="en-US" dirty="0">
                <a:ea typeface="ヒラギノ角ゴ Pro W3" pitchFamily="-84" charset="-128"/>
              </a:rPr>
              <a:t>exchange market </a:t>
            </a:r>
            <a:r>
              <a:rPr lang="en-US" altLang="en-US" dirty="0" smtClean="0">
                <a:ea typeface="ヒラギノ角ゴ Pro W3" pitchFamily="-84" charset="-128"/>
              </a:rPr>
              <a:t>stability</a:t>
            </a:r>
            <a:endParaRPr lang="en-US" dirty="0"/>
          </a:p>
          <a:p>
            <a:r>
              <a:rPr lang="en-US" altLang="en-US" sz="2400" dirty="0">
                <a:ea typeface="ヒラギノ角ゴ Pro W3" pitchFamily="-84" charset="-128"/>
              </a:rPr>
              <a:t>Goals often in conflict</a:t>
            </a:r>
            <a:endParaRPr lang="en-US" sz="2400" dirty="0"/>
          </a:p>
        </p:txBody>
      </p:sp>
    </p:spTree>
    <p:extLst>
      <p:ext uri="{BB962C8B-B14F-4D97-AF65-F5344CB8AC3E}">
        <p14:creationId xmlns:p14="http://schemas.microsoft.com/office/powerpoint/2010/main" val="379093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Price Stability be the Primary Goal? </a:t>
            </a:r>
            <a:r>
              <a:rPr lang="en-US" altLang="en-US" sz="1800" dirty="0">
                <a:ea typeface="ヒラギノ角ゴ Pro W3" pitchFamily="-84" charset="-128"/>
              </a:rPr>
              <a:t>(1 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Price stability is </a:t>
            </a:r>
            <a:r>
              <a:rPr lang="en-US" altLang="en-US" sz="2400" i="1" dirty="0">
                <a:ea typeface="ヒラギノ角ゴ Pro W3" pitchFamily="-84" charset="-128"/>
              </a:rPr>
              <a:t>not</a:t>
            </a:r>
            <a:r>
              <a:rPr lang="en-US" altLang="en-US" sz="2400" dirty="0">
                <a:ea typeface="ヒラギノ角ゴ Pro W3" pitchFamily="-84" charset="-128"/>
              </a:rPr>
              <a:t> inconsistent with the other goals in the long-run.</a:t>
            </a:r>
          </a:p>
          <a:p>
            <a:r>
              <a:rPr lang="en-US" altLang="en-US" sz="2400" dirty="0">
                <a:ea typeface="ヒラギノ角ゴ Pro W3" pitchFamily="-84" charset="-128"/>
              </a:rPr>
              <a:t>However, there are short-run trade-offs.</a:t>
            </a:r>
          </a:p>
          <a:p>
            <a:r>
              <a:rPr lang="en-US" altLang="en-US" sz="2400" dirty="0">
                <a:ea typeface="ヒラギノ角ゴ Pro W3" pitchFamily="-84" charset="-128"/>
              </a:rPr>
              <a:t>An increase in interest rates will help prevent inflation, but increases unemployment in the short-run</a:t>
            </a:r>
            <a:r>
              <a:rPr lang="en-US" altLang="en-US" sz="2400" dirty="0" smtClean="0">
                <a:ea typeface="ヒラギノ角ゴ Pro W3" pitchFamily="-84" charset="-128"/>
              </a:rPr>
              <a:t>.</a:t>
            </a:r>
          </a:p>
          <a:p>
            <a:r>
              <a:rPr lang="en-US" altLang="en-US" sz="2400" dirty="0">
                <a:ea typeface="ヒラギノ角ゴ Pro W3" pitchFamily="-84" charset="-128"/>
              </a:rPr>
              <a:t>The ECB uses a </a:t>
            </a:r>
            <a:r>
              <a:rPr lang="en-US" altLang="en-US" sz="2400" b="1" dirty="0">
                <a:ea typeface="ヒラギノ角ゴ Pro W3" pitchFamily="-84" charset="-128"/>
              </a:rPr>
              <a:t>hierarchical mandate</a:t>
            </a:r>
            <a:r>
              <a:rPr lang="en-US" altLang="en-US" sz="2400" dirty="0">
                <a:ea typeface="ヒラギノ角ゴ Pro W3" pitchFamily="-84" charset="-128"/>
              </a:rPr>
              <a:t>, placing the goal of price stability above all other goals.</a:t>
            </a:r>
          </a:p>
          <a:p>
            <a:r>
              <a:rPr lang="en-US" altLang="en-US" sz="2400" dirty="0">
                <a:ea typeface="ヒラギノ角ゴ Pro W3" pitchFamily="-84" charset="-128"/>
              </a:rPr>
              <a:t>The Fed uses a </a:t>
            </a:r>
            <a:r>
              <a:rPr lang="en-US" altLang="en-US" sz="2400" b="1" dirty="0">
                <a:ea typeface="ヒラギノ角ゴ Pro W3" pitchFamily="-84" charset="-128"/>
              </a:rPr>
              <a:t>dual mandate</a:t>
            </a:r>
            <a:r>
              <a:rPr lang="en-US" altLang="en-US" sz="2400" dirty="0">
                <a:ea typeface="ヒラギノ角ゴ Pro W3" pitchFamily="-84" charset="-128"/>
              </a:rPr>
              <a:t>, where </a:t>
            </a:r>
            <a:r>
              <a:rPr lang="ja-JP" altLang="en-US" sz="2400" dirty="0"/>
              <a:t>“</a:t>
            </a:r>
            <a:r>
              <a:rPr lang="en-US" altLang="ja-JP" sz="2400" dirty="0">
                <a:ea typeface="ヒラギノ角ゴ Pro W3" pitchFamily="-84" charset="-128"/>
              </a:rPr>
              <a:t>maximizing employment, stable prices, and moderate long-term interest rates</a:t>
            </a:r>
            <a:r>
              <a:rPr lang="ja-JP" altLang="en-US" sz="2400" dirty="0"/>
              <a:t>”</a:t>
            </a:r>
            <a:r>
              <a:rPr lang="en-US" altLang="ja-JP" sz="2400" dirty="0">
                <a:ea typeface="ヒラギノ角ゴ Pro W3" pitchFamily="-84" charset="-128"/>
              </a:rPr>
              <a:t> are all given equal importance.</a:t>
            </a:r>
            <a:endParaRPr lang="en-US" sz="2400" dirty="0"/>
          </a:p>
          <a:p>
            <a:endParaRPr lang="en-US" sz="2400" dirty="0"/>
          </a:p>
        </p:txBody>
      </p:sp>
    </p:spTree>
    <p:extLst>
      <p:ext uri="{BB962C8B-B14F-4D97-AF65-F5344CB8AC3E}">
        <p14:creationId xmlns:p14="http://schemas.microsoft.com/office/powerpoint/2010/main" val="32858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Price Stability be the Primary Goal? </a:t>
            </a:r>
            <a:r>
              <a:rPr lang="en-US" altLang="en-US" sz="1800" dirty="0" smtClean="0">
                <a:ea typeface="ヒラギノ角ゴ Pro W3" pitchFamily="-84" charset="-128"/>
              </a:rPr>
              <a:t>(2 </a:t>
            </a:r>
            <a:r>
              <a:rPr lang="en-US" altLang="en-US" sz="1800" dirty="0">
                <a:ea typeface="ヒラギノ角ゴ Pro W3" pitchFamily="-84" charset="-128"/>
              </a:rPr>
              <a:t>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Which is better?</a:t>
            </a:r>
          </a:p>
          <a:p>
            <a:pPr>
              <a:defRPr/>
            </a:pPr>
            <a:r>
              <a:rPr lang="en-US" sz="2400" dirty="0">
                <a:ea typeface="ヒラギノ角ゴ Pro W3" charset="0"/>
                <a:cs typeface="ヒラギノ角ゴ Pro W3" charset="0"/>
              </a:rPr>
              <a:t>Both hierarchical and dual mandates achieve the natural rate of unemployment. However, usually more complicated in practice.</a:t>
            </a:r>
          </a:p>
          <a:p>
            <a:pPr>
              <a:defRPr/>
            </a:pPr>
            <a:r>
              <a:rPr lang="en-US" sz="2400" dirty="0">
                <a:ea typeface="ヒラギノ角ゴ Pro W3" charset="0"/>
                <a:cs typeface="ヒラギノ角ゴ Pro W3" charset="0"/>
              </a:rPr>
              <a:t>Also, short-run inflation may be needed to maintain economic output. So, long-run inflation control should be the focus</a:t>
            </a:r>
            <a:r>
              <a:rPr lang="en-US" sz="2400" dirty="0" smtClean="0">
                <a:ea typeface="ヒラギノ角ゴ Pro W3" charset="0"/>
                <a:cs typeface="ヒラギノ角ゴ Pro W3" charset="0"/>
              </a:rPr>
              <a:t>.</a:t>
            </a:r>
          </a:p>
          <a:p>
            <a:pPr>
              <a:defRPr/>
            </a:pPr>
            <a:r>
              <a:rPr lang="en-US" sz="2400" dirty="0">
                <a:ea typeface="ヒラギノ角ゴ Pro W3" charset="0"/>
                <a:cs typeface="ヒラギノ角ゴ Pro W3" charset="0"/>
              </a:rPr>
              <a:t>Dual mandate can lead to increased employment and output, but also increases long-run inflation.</a:t>
            </a:r>
          </a:p>
          <a:p>
            <a:pPr>
              <a:defRPr/>
            </a:pPr>
            <a:r>
              <a:rPr lang="en-US" sz="2400" dirty="0">
                <a:ea typeface="ヒラギノ角ゴ Pro W3" charset="0"/>
                <a:cs typeface="ヒラギノ角ゴ Pro W3" charset="0"/>
              </a:rPr>
              <a:t>Hierarchical mandate can lead to over-emphasis on inflation alone - even in the short-run.</a:t>
            </a:r>
          </a:p>
          <a:p>
            <a:pPr>
              <a:defRPr/>
            </a:pPr>
            <a:r>
              <a:rPr lang="en-US" sz="2400" dirty="0">
                <a:ea typeface="ヒラギノ角ゴ Pro W3" charset="0"/>
                <a:cs typeface="ヒラギノ角ゴ Pro W3" charset="0"/>
              </a:rPr>
              <a:t>Answer? It depends. Both help the central bank focus on long-run price stability.</a:t>
            </a:r>
            <a:endParaRPr lang="en-US" sz="2400" dirty="0"/>
          </a:p>
          <a:p>
            <a:pPr>
              <a:defRPr/>
            </a:pPr>
            <a:endParaRPr lang="en-US" sz="2400" dirty="0"/>
          </a:p>
        </p:txBody>
      </p:sp>
    </p:spTree>
    <p:extLst>
      <p:ext uri="{BB962C8B-B14F-4D97-AF65-F5344CB8AC3E}">
        <p14:creationId xmlns:p14="http://schemas.microsoft.com/office/powerpoint/2010/main" val="213284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Global: the ECB</a:t>
            </a:r>
            <a:r>
              <a:rPr lang="ja-JP" altLang="en-US" dirty="0"/>
              <a:t>’</a:t>
            </a:r>
            <a:r>
              <a:rPr lang="en-US" altLang="ja-JP" dirty="0">
                <a:ea typeface="ヒラギノ角ゴ Pro W3" pitchFamily="-84" charset="-128"/>
              </a:rPr>
              <a:t>s Strategy</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ECB pursues a hybrid monetary policy, including both monetary targeting and inflation targeting.</a:t>
            </a:r>
          </a:p>
          <a:p>
            <a:r>
              <a:rPr lang="en-US" altLang="en-US" sz="2400" dirty="0">
                <a:ea typeface="ヒラギノ角ゴ Pro W3" pitchFamily="-84" charset="-128"/>
              </a:rPr>
              <a:t>Two key pillars:</a:t>
            </a:r>
            <a:endParaRPr lang="en-US" altLang="en-US" dirty="0">
              <a:ea typeface="ヒラギノ角ゴ Pro W3" pitchFamily="-84" charset="-128"/>
            </a:endParaRPr>
          </a:p>
          <a:p>
            <a:pPr lvl="1"/>
            <a:r>
              <a:rPr lang="en-US" altLang="en-US" dirty="0" smtClean="0">
                <a:ea typeface="ヒラギノ角ゴ Pro W3" pitchFamily="-84" charset="-128"/>
              </a:rPr>
              <a:t>Monetary and credit aggregates are monitored for implications on future inflation and growth</a:t>
            </a:r>
            <a:endParaRPr lang="en-US" dirty="0"/>
          </a:p>
          <a:p>
            <a:pPr lvl="1"/>
            <a:r>
              <a:rPr lang="en-US" altLang="en-US" dirty="0" smtClean="0">
                <a:ea typeface="ヒラギノ角ゴ Pro W3" pitchFamily="-84" charset="-128"/>
              </a:rPr>
              <a:t>Many </a:t>
            </a:r>
            <a:r>
              <a:rPr lang="en-US" altLang="en-US" dirty="0">
                <a:ea typeface="ヒラギノ角ゴ Pro W3" pitchFamily="-84" charset="-128"/>
              </a:rPr>
              <a:t>other variables examined to assess the future economic </a:t>
            </a:r>
            <a:r>
              <a:rPr lang="en-US" altLang="en-US" dirty="0" smtClean="0">
                <a:ea typeface="ヒラギノ角ゴ Pro W3" pitchFamily="-84" charset="-128"/>
              </a:rPr>
              <a:t>outlook</a:t>
            </a:r>
            <a:endParaRPr lang="en-US" dirty="0"/>
          </a:p>
        </p:txBody>
      </p:sp>
    </p:spTree>
    <p:extLst>
      <p:ext uri="{BB962C8B-B14F-4D97-AF65-F5344CB8AC3E}">
        <p14:creationId xmlns:p14="http://schemas.microsoft.com/office/powerpoint/2010/main" val="6220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Inflation Targeting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pPr marL="0" indent="0">
              <a:buNone/>
              <a:defRPr/>
            </a:pPr>
            <a:r>
              <a:rPr lang="en-US" sz="2400" b="1" dirty="0">
                <a:ea typeface="ヒラギノ角ゴ Pro W3" charset="0"/>
                <a:cs typeface="ヒラギノ角ゴ Pro W3" charset="0"/>
              </a:rPr>
              <a:t>Inflation targeting</a:t>
            </a:r>
            <a:r>
              <a:rPr lang="en-US" sz="2400" dirty="0">
                <a:ea typeface="ヒラギノ角ゴ Pro W3" charset="0"/>
                <a:cs typeface="ヒラギノ角ゴ Pro W3" charset="0"/>
              </a:rPr>
              <a:t> involves:</a:t>
            </a:r>
          </a:p>
          <a:p>
            <a:pPr marL="402336" indent="-402336">
              <a:lnSpc>
                <a:spcPts val="3200"/>
              </a:lnSpc>
              <a:buFontTx/>
              <a:buAutoNum type="arabicPeriod"/>
              <a:defRPr/>
            </a:pPr>
            <a:r>
              <a:rPr lang="en-US" sz="2400" dirty="0">
                <a:ea typeface="ヒラギノ角ゴ Pro W3" charset="0"/>
                <a:cs typeface="ヒラギノ角ゴ Pro W3" charset="0"/>
              </a:rPr>
              <a:t>Announcing a medium-term inflation target</a:t>
            </a:r>
          </a:p>
          <a:p>
            <a:pPr marL="402336" indent="-402336">
              <a:lnSpc>
                <a:spcPts val="3200"/>
              </a:lnSpc>
              <a:buFontTx/>
              <a:buAutoNum type="arabicPeriod"/>
              <a:defRPr/>
            </a:pPr>
            <a:r>
              <a:rPr lang="en-US" sz="2400" dirty="0">
                <a:ea typeface="ヒラギノ角ゴ Pro W3" charset="0"/>
                <a:cs typeface="ヒラギノ角ゴ Pro W3" charset="0"/>
              </a:rPr>
              <a:t>Commitment to monetary policy to achieve the target</a:t>
            </a:r>
          </a:p>
          <a:p>
            <a:pPr marL="402336" indent="-402336">
              <a:lnSpc>
                <a:spcPts val="3200"/>
              </a:lnSpc>
              <a:buFontTx/>
              <a:buAutoNum type="arabicPeriod"/>
              <a:defRPr/>
            </a:pPr>
            <a:r>
              <a:rPr lang="en-US" sz="2400" dirty="0">
                <a:ea typeface="ヒラギノ角ゴ Pro W3" charset="0"/>
                <a:cs typeface="ヒラギノ角ゴ Pro W3" charset="0"/>
              </a:rPr>
              <a:t>Inclusion of many variables to make monetary policy decisions</a:t>
            </a:r>
          </a:p>
          <a:p>
            <a:pPr marL="402336" indent="-402336">
              <a:lnSpc>
                <a:spcPts val="3200"/>
              </a:lnSpc>
              <a:buFontTx/>
              <a:buAutoNum type="arabicPeriod"/>
              <a:defRPr/>
            </a:pPr>
            <a:r>
              <a:rPr lang="en-US" sz="2400" dirty="0">
                <a:ea typeface="ヒラギノ角ゴ Pro W3" charset="0"/>
                <a:cs typeface="ヒラギノ角ゴ Pro W3" charset="0"/>
              </a:rPr>
              <a:t>Increasing transparency through public communication of objectives</a:t>
            </a:r>
          </a:p>
          <a:p>
            <a:pPr marL="402336" indent="-402336">
              <a:lnSpc>
                <a:spcPts val="3200"/>
              </a:lnSpc>
              <a:buFontTx/>
              <a:buAutoNum type="arabicPeriod"/>
              <a:defRPr/>
            </a:pPr>
            <a:r>
              <a:rPr lang="en-US" sz="2400" dirty="0">
                <a:ea typeface="ヒラギノ角ゴ Pro W3" charset="0"/>
                <a:cs typeface="ヒラギノ角ゴ Pro W3" charset="0"/>
              </a:rPr>
              <a:t>Increasing accountability for missed targets</a:t>
            </a:r>
            <a:endParaRPr lang="en-US" sz="2400" dirty="0"/>
          </a:p>
        </p:txBody>
      </p:sp>
    </p:spTree>
    <p:extLst>
      <p:ext uri="{BB962C8B-B14F-4D97-AF65-F5344CB8AC3E}">
        <p14:creationId xmlns:p14="http://schemas.microsoft.com/office/powerpoint/2010/main" val="424367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Inflation Targeting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New Zealand</a:t>
            </a:r>
          </a:p>
          <a:p>
            <a:pPr lvl="1"/>
            <a:r>
              <a:rPr lang="en-US" altLang="en-US" dirty="0">
                <a:ea typeface="ヒラギノ角ゴ Pro W3" pitchFamily="-84" charset="-128"/>
              </a:rPr>
              <a:t>Passed the Reserve Bank of New Zealand Act (1990</a:t>
            </a:r>
            <a:r>
              <a:rPr lang="en-US" altLang="en-US" dirty="0" smtClean="0">
                <a:ea typeface="ヒラギノ角ゴ Pro W3" pitchFamily="-84" charset="-128"/>
              </a:rPr>
              <a:t>)</a:t>
            </a:r>
            <a:endParaRPr lang="en-US" dirty="0"/>
          </a:p>
          <a:p>
            <a:r>
              <a:rPr lang="en-US" altLang="en-US" sz="2400" dirty="0">
                <a:ea typeface="ヒラギノ角ゴ Pro W3" pitchFamily="-84" charset="-128"/>
              </a:rPr>
              <a:t>Canada</a:t>
            </a:r>
          </a:p>
          <a:p>
            <a:pPr lvl="1"/>
            <a:r>
              <a:rPr lang="en-US" altLang="en-US" dirty="0">
                <a:ea typeface="ヒラギノ角ゴ Pro W3" pitchFamily="-84" charset="-128"/>
              </a:rPr>
              <a:t>Established formal inflation targets, starting in </a:t>
            </a:r>
            <a:r>
              <a:rPr lang="en-US" altLang="en-US" dirty="0" smtClean="0">
                <a:ea typeface="ヒラギノ角ゴ Pro W3" pitchFamily="-84" charset="-128"/>
              </a:rPr>
              <a:t>1991</a:t>
            </a:r>
            <a:endParaRPr lang="en-US" dirty="0"/>
          </a:p>
          <a:p>
            <a:r>
              <a:rPr lang="en-US" altLang="en-US" sz="2400" dirty="0">
                <a:ea typeface="ヒラギノ角ゴ Pro W3" pitchFamily="-84" charset="-128"/>
              </a:rPr>
              <a:t>United Kingdom</a:t>
            </a:r>
          </a:p>
          <a:p>
            <a:pPr lvl="1"/>
            <a:r>
              <a:rPr lang="en-US" altLang="en-US" dirty="0">
                <a:ea typeface="ヒラギノ角ゴ Pro W3" pitchFamily="-84" charset="-128"/>
              </a:rPr>
              <a:t>Established formal inflation targets, starting in 1992, published in </a:t>
            </a:r>
            <a:r>
              <a:rPr lang="en-US" altLang="en-US" i="1" dirty="0" smtClean="0">
                <a:ea typeface="ヒラギノ角ゴ Pro W3" pitchFamily="-84" charset="-128"/>
              </a:rPr>
              <a:t>Inflation</a:t>
            </a:r>
            <a:endParaRPr lang="en-US" dirty="0"/>
          </a:p>
          <a:p>
            <a:r>
              <a:rPr lang="en-US" altLang="en-US" sz="2400" dirty="0">
                <a:ea typeface="ヒラギノ角ゴ Pro W3" pitchFamily="-84" charset="-128"/>
              </a:rPr>
              <a:t>Sweden, Finland, Australia, and Spain</a:t>
            </a:r>
          </a:p>
          <a:p>
            <a:pPr lvl="1"/>
            <a:r>
              <a:rPr lang="en-US" altLang="en-US" dirty="0">
                <a:ea typeface="ヒラギノ角ゴ Pro W3" pitchFamily="-84" charset="-128"/>
              </a:rPr>
              <a:t>Followed suit in 1993 and 1994</a:t>
            </a:r>
            <a:r>
              <a:rPr lang="en-US" altLang="en-US" dirty="0" smtClean="0">
                <a:ea typeface="ヒラギノ角ゴ Pro W3" pitchFamily="-84" charset="-128"/>
              </a:rPr>
              <a:t>.</a:t>
            </a:r>
            <a:endParaRPr lang="en-US" dirty="0"/>
          </a:p>
        </p:txBody>
      </p:sp>
    </p:spTree>
    <p:extLst>
      <p:ext uri="{BB962C8B-B14F-4D97-AF65-F5344CB8AC3E}">
        <p14:creationId xmlns:p14="http://schemas.microsoft.com/office/powerpoint/2010/main" val="238467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Inflation Targeting: Pros and Cons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Advantages</a:t>
            </a:r>
            <a:endParaRPr lang="en-US" altLang="en-US" dirty="0">
              <a:ea typeface="ヒラギノ角ゴ Pro W3" pitchFamily="-84" charset="-128"/>
            </a:endParaRPr>
          </a:p>
          <a:p>
            <a:pPr lvl="1"/>
            <a:r>
              <a:rPr lang="en-US" altLang="en-US" dirty="0">
                <a:ea typeface="ヒラギノ角ゴ Pro W3" pitchFamily="-84" charset="-128"/>
              </a:rPr>
              <a:t>Easily understood by the </a:t>
            </a:r>
            <a:r>
              <a:rPr lang="en-US" altLang="en-US" dirty="0" smtClean="0">
                <a:ea typeface="ヒラギノ角ゴ Pro W3" pitchFamily="-84" charset="-128"/>
              </a:rPr>
              <a:t>public</a:t>
            </a:r>
            <a:endParaRPr lang="en-US" dirty="0"/>
          </a:p>
          <a:p>
            <a:pPr lvl="1"/>
            <a:r>
              <a:rPr lang="en-US" altLang="en-US" dirty="0" smtClean="0">
                <a:ea typeface="ヒラギノ角ゴ Pro W3" pitchFamily="-84" charset="-128"/>
              </a:rPr>
              <a:t>Helps </a:t>
            </a:r>
            <a:r>
              <a:rPr lang="en-US" altLang="en-US" dirty="0">
                <a:ea typeface="ヒラギノ角ゴ Pro W3" pitchFamily="-84" charset="-128"/>
              </a:rPr>
              <a:t>avoid the time-inconsistency problem since public can hold central bank accountable to a clear </a:t>
            </a:r>
            <a:r>
              <a:rPr lang="en-US" altLang="en-US" dirty="0" smtClean="0">
                <a:ea typeface="ヒラギノ角ゴ Pro W3" pitchFamily="-84" charset="-128"/>
              </a:rPr>
              <a:t>goal</a:t>
            </a:r>
            <a:endParaRPr lang="en-US" dirty="0"/>
          </a:p>
          <a:p>
            <a:pPr lvl="1"/>
            <a:r>
              <a:rPr lang="en-US" altLang="en-US" dirty="0" smtClean="0">
                <a:ea typeface="ヒラギノ角ゴ Pro W3" pitchFamily="-84" charset="-128"/>
              </a:rPr>
              <a:t>Forces </a:t>
            </a:r>
            <a:r>
              <a:rPr lang="en-US" altLang="en-US" dirty="0">
                <a:ea typeface="ヒラギノ角ゴ Pro W3" pitchFamily="-84" charset="-128"/>
              </a:rPr>
              <a:t>policymakers to communicate goals and discuss progress </a:t>
            </a:r>
            <a:r>
              <a:rPr lang="en-US" altLang="en-US" dirty="0" smtClean="0">
                <a:ea typeface="ヒラギノ角ゴ Pro W3" pitchFamily="-84" charset="-128"/>
              </a:rPr>
              <a:t>regularly</a:t>
            </a:r>
            <a:endParaRPr lang="en-US" dirty="0"/>
          </a:p>
          <a:p>
            <a:pPr lvl="1"/>
            <a:r>
              <a:rPr lang="en-US" altLang="en-US" dirty="0" smtClean="0">
                <a:ea typeface="ヒラギノ角ゴ Pro W3" pitchFamily="-84" charset="-128"/>
              </a:rPr>
              <a:t>Performance </a:t>
            </a:r>
            <a:r>
              <a:rPr lang="en-US" altLang="en-US" dirty="0">
                <a:ea typeface="ヒラギノ角ゴ Pro W3" pitchFamily="-84" charset="-128"/>
              </a:rPr>
              <a:t>has been good</a:t>
            </a:r>
            <a:r>
              <a:rPr lang="en-US" altLang="en-US" dirty="0" smtClean="0">
                <a:ea typeface="ヒラギノ角ゴ Pro W3" pitchFamily="-84" charset="-128"/>
              </a:rPr>
              <a:t>!</a:t>
            </a:r>
            <a:endParaRPr lang="en-US" dirty="0"/>
          </a:p>
        </p:txBody>
      </p:sp>
    </p:spTree>
    <p:extLst>
      <p:ext uri="{BB962C8B-B14F-4D97-AF65-F5344CB8AC3E}">
        <p14:creationId xmlns:p14="http://schemas.microsoft.com/office/powerpoint/2010/main" val="158325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Open Market Operations</a:t>
            </a:r>
            <a:endParaRPr lang="en-US" dirty="0"/>
          </a:p>
        </p:txBody>
      </p:sp>
      <p:sp>
        <p:nvSpPr>
          <p:cNvPr id="3" name="Content Placeholder 2"/>
          <p:cNvSpPr>
            <a:spLocks noGrp="1"/>
          </p:cNvSpPr>
          <p:nvPr>
            <p:ph idx="1"/>
          </p:nvPr>
        </p:nvSpPr>
        <p:spPr/>
        <p:txBody>
          <a:bodyPr/>
          <a:lstStyle/>
          <a:p>
            <a:r>
              <a:rPr lang="en-US" altLang="en-US" sz="2400" dirty="0" smtClean="0">
                <a:ea typeface="ヒラギノ角ゴ Pro W3" pitchFamily="-84" charset="-128"/>
              </a:rPr>
              <a:t>We will </a:t>
            </a:r>
            <a:r>
              <a:rPr lang="en-US" altLang="en-US" sz="2400" dirty="0">
                <a:ea typeface="ヒラギノ角ゴ Pro W3" pitchFamily="-84" charset="-128"/>
              </a:rPr>
              <a:t>examine the impact of </a:t>
            </a:r>
            <a:r>
              <a:rPr lang="en-US" altLang="en-US" sz="2400" b="1" dirty="0">
                <a:ea typeface="ヒラギノ角ゴ Pro W3" pitchFamily="-84" charset="-128"/>
              </a:rPr>
              <a:t>open market operations </a:t>
            </a:r>
            <a:r>
              <a:rPr lang="en-US" altLang="en-US" sz="2400" dirty="0">
                <a:ea typeface="ヒラギノ角ゴ Pro W3" pitchFamily="-84" charset="-128"/>
              </a:rPr>
              <a:t>conducted through </a:t>
            </a:r>
            <a:r>
              <a:rPr lang="en-US" altLang="en-US" sz="2400" b="1" dirty="0">
                <a:ea typeface="ヒラギノ角ゴ Pro W3" pitchFamily="-84" charset="-128"/>
              </a:rPr>
              <a:t>primary dealers</a:t>
            </a:r>
            <a:r>
              <a:rPr lang="en-US" altLang="en-US" sz="2400" dirty="0">
                <a:ea typeface="ヒラギノ角ゴ Pro W3" pitchFamily="-84" charset="-128"/>
              </a:rPr>
              <a:t>. </a:t>
            </a:r>
            <a:r>
              <a:rPr lang="en-US" altLang="en-US" sz="2400" dirty="0" smtClean="0">
                <a:ea typeface="ヒラギノ角ゴ Pro W3" pitchFamily="-84" charset="-128"/>
              </a:rPr>
              <a:t>We will </a:t>
            </a:r>
            <a:r>
              <a:rPr lang="en-US" altLang="en-US" sz="2400" dirty="0">
                <a:ea typeface="ヒラギノ角ゴ Pro W3" pitchFamily="-84" charset="-128"/>
              </a:rPr>
              <a:t>show the following:</a:t>
            </a:r>
          </a:p>
          <a:p>
            <a:pPr lvl="1"/>
            <a:r>
              <a:rPr lang="en-US" altLang="en-US" dirty="0">
                <a:ea typeface="ヒラギノ角ゴ Pro W3" pitchFamily="-84" charset="-128"/>
              </a:rPr>
              <a:t>Purchase of bonds increases the money </a:t>
            </a:r>
            <a:r>
              <a:rPr lang="en-US" altLang="en-US" dirty="0" smtClean="0">
                <a:ea typeface="ヒラギノ角ゴ Pro W3" pitchFamily="-84" charset="-128"/>
              </a:rPr>
              <a:t>supply</a:t>
            </a:r>
            <a:endParaRPr lang="en-US" dirty="0"/>
          </a:p>
          <a:p>
            <a:pPr lvl="1"/>
            <a:r>
              <a:rPr lang="en-US" altLang="en-US" dirty="0" smtClean="0">
                <a:ea typeface="ヒラギノ角ゴ Pro W3" pitchFamily="-84" charset="-128"/>
              </a:rPr>
              <a:t>Making </a:t>
            </a:r>
            <a:r>
              <a:rPr lang="en-US" altLang="en-US" dirty="0">
                <a:ea typeface="ヒラギノ角ゴ Pro W3" pitchFamily="-84" charset="-128"/>
              </a:rPr>
              <a:t>discount loans increases the money </a:t>
            </a:r>
            <a:r>
              <a:rPr lang="en-US" altLang="en-US" dirty="0" smtClean="0">
                <a:ea typeface="ヒラギノ角ゴ Pro W3" pitchFamily="-84" charset="-128"/>
              </a:rPr>
              <a:t>supply</a:t>
            </a:r>
            <a:endParaRPr lang="en-US" dirty="0"/>
          </a:p>
          <a:p>
            <a:r>
              <a:rPr lang="en-US" altLang="en-US" sz="2400" dirty="0">
                <a:ea typeface="ヒラギノ角ゴ Pro W3" pitchFamily="-84" charset="-128"/>
              </a:rPr>
              <a:t>Naturally, the Fed can decrease the money supply by reversing these transactions.</a:t>
            </a:r>
            <a:endParaRPr lang="en-US" sz="2400" dirty="0"/>
          </a:p>
        </p:txBody>
      </p:sp>
    </p:spTree>
    <p:extLst>
      <p:ext uri="{BB962C8B-B14F-4D97-AF65-F5344CB8AC3E}">
        <p14:creationId xmlns:p14="http://schemas.microsoft.com/office/powerpoint/2010/main" val="298192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pitchFamily="-84" charset="-128"/>
              </a:rPr>
              <a:t>Inflation Targeting: Pros and Cons </a:t>
            </a:r>
            <a:r>
              <a:rPr lang="en-US" altLang="en-US" sz="1800">
                <a:ea typeface="ヒラギノ角ゴ Pro W3" pitchFamily="-84" charset="-128"/>
              </a:rPr>
              <a:t>(2 of 3)</a:t>
            </a:r>
            <a:endParaRPr lang="en-US"/>
          </a:p>
        </p:txBody>
      </p:sp>
      <p:sp>
        <p:nvSpPr>
          <p:cNvPr id="3" name="Content Placeholder 2"/>
          <p:cNvSpPr>
            <a:spLocks noGrp="1"/>
          </p:cNvSpPr>
          <p:nvPr>
            <p:ph idx="1"/>
          </p:nvPr>
        </p:nvSpPr>
        <p:spPr/>
        <p:txBody>
          <a:bodyPr/>
          <a:lstStyle/>
          <a:p>
            <a:r>
              <a:rPr lang="en-US" altLang="en-US" sz="2400" dirty="0">
                <a:ea typeface="ヒラギノ角ゴ Pro W3" pitchFamily="-84" charset="-128"/>
              </a:rPr>
              <a:t>Disadvantages</a:t>
            </a:r>
          </a:p>
          <a:p>
            <a:pPr lvl="1"/>
            <a:r>
              <a:rPr lang="en-US" altLang="en-US" dirty="0">
                <a:ea typeface="ヒラギノ角ゴ Pro W3" pitchFamily="-84" charset="-128"/>
              </a:rPr>
              <a:t>Signal of progress is </a:t>
            </a:r>
            <a:r>
              <a:rPr lang="en-US" altLang="en-US" dirty="0" smtClean="0">
                <a:ea typeface="ヒラギノ角ゴ Pro W3" pitchFamily="-84" charset="-128"/>
              </a:rPr>
              <a:t>delayed</a:t>
            </a:r>
            <a:endParaRPr lang="en-US" dirty="0"/>
          </a:p>
          <a:p>
            <a:pPr lvl="2"/>
            <a:r>
              <a:rPr lang="en-US" altLang="en-US" sz="2400" dirty="0">
                <a:ea typeface="ヒラギノ角ゴ Pro W3" pitchFamily="-84" charset="-128"/>
              </a:rPr>
              <a:t>Affects of policy may not be realized for several quarters.</a:t>
            </a:r>
          </a:p>
          <a:p>
            <a:pPr lvl="1"/>
            <a:r>
              <a:rPr lang="en-US" altLang="en-US" dirty="0">
                <a:ea typeface="ヒラギノ角ゴ Pro W3" pitchFamily="-84" charset="-128"/>
              </a:rPr>
              <a:t>Policy tends to promote too much </a:t>
            </a:r>
            <a:r>
              <a:rPr lang="en-US" altLang="en-US" dirty="0" smtClean="0">
                <a:ea typeface="ヒラギノ角ゴ Pro W3" pitchFamily="-84" charset="-128"/>
              </a:rPr>
              <a:t>rigidity</a:t>
            </a:r>
            <a:endParaRPr lang="en-US" dirty="0"/>
          </a:p>
          <a:p>
            <a:pPr lvl="2"/>
            <a:r>
              <a:rPr lang="en-US" altLang="en-US" sz="2400" dirty="0">
                <a:ea typeface="ヒラギノ角ゴ Pro W3" pitchFamily="-84" charset="-128"/>
              </a:rPr>
              <a:t>Limits policymakers ability to react to unforeseen events</a:t>
            </a:r>
          </a:p>
          <a:p>
            <a:pPr lvl="2"/>
            <a:r>
              <a:rPr lang="en-US" altLang="en-US" sz="2400" dirty="0">
                <a:ea typeface="ヒラギノ角ゴ Pro W3" pitchFamily="-84" charset="-128"/>
              </a:rPr>
              <a:t>Usually </a:t>
            </a:r>
            <a:r>
              <a:rPr lang="ja-JP" altLang="en-US" sz="2400" dirty="0"/>
              <a:t>“</a:t>
            </a:r>
            <a:r>
              <a:rPr lang="en-US" altLang="ja-JP" sz="2400" dirty="0">
                <a:ea typeface="ヒラギノ角ゴ Pro W3" pitchFamily="-84" charset="-128"/>
              </a:rPr>
              <a:t>flexible targeting</a:t>
            </a:r>
            <a:r>
              <a:rPr lang="ja-JP" altLang="en-US" sz="2400" dirty="0"/>
              <a:t>”</a:t>
            </a:r>
            <a:r>
              <a:rPr lang="en-US" altLang="ja-JP" sz="2400" dirty="0">
                <a:ea typeface="ヒラギノ角ゴ Pro W3" pitchFamily="-84" charset="-128"/>
              </a:rPr>
              <a:t> is implemented, focusing on several key variables and targets modified as needed</a:t>
            </a:r>
            <a:endParaRPr lang="en-US" sz="2400" dirty="0"/>
          </a:p>
        </p:txBody>
      </p:sp>
    </p:spTree>
    <p:extLst>
      <p:ext uri="{BB962C8B-B14F-4D97-AF65-F5344CB8AC3E}">
        <p14:creationId xmlns:p14="http://schemas.microsoft.com/office/powerpoint/2010/main" val="102464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Inflation Targeting: Pros and Cons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Disadvantages</a:t>
            </a:r>
          </a:p>
          <a:p>
            <a:pPr lvl="1"/>
            <a:r>
              <a:rPr lang="en-US" altLang="en-US" dirty="0">
                <a:ea typeface="ヒラギノ角ゴ Pro W3" pitchFamily="-84" charset="-128"/>
              </a:rPr>
              <a:t>Potential for increasing output </a:t>
            </a:r>
            <a:r>
              <a:rPr lang="en-US" altLang="en-US" dirty="0" smtClean="0">
                <a:ea typeface="ヒラギノ角ゴ Pro W3" pitchFamily="-84" charset="-128"/>
              </a:rPr>
              <a:t>fluctuations</a:t>
            </a:r>
            <a:endParaRPr lang="en-US" dirty="0"/>
          </a:p>
          <a:p>
            <a:pPr lvl="2"/>
            <a:r>
              <a:rPr lang="en-US" altLang="en-US" sz="2400" dirty="0">
                <a:ea typeface="ヒラギノ角ゴ Pro W3" pitchFamily="-84" charset="-128"/>
              </a:rPr>
              <a:t>May lead to a tight policy to check inflation at the expense of output, although policymakers usually pay attention to output</a:t>
            </a:r>
          </a:p>
          <a:p>
            <a:pPr lvl="1"/>
            <a:r>
              <a:rPr lang="en-US" altLang="en-US" dirty="0">
                <a:ea typeface="ヒラギノ角ゴ Pro W3" pitchFamily="-84" charset="-128"/>
              </a:rPr>
              <a:t>Usually accompanied by low economic </a:t>
            </a:r>
            <a:r>
              <a:rPr lang="en-US" altLang="en-US" dirty="0" smtClean="0">
                <a:ea typeface="ヒラギノ角ゴ Pro W3" pitchFamily="-84" charset="-128"/>
              </a:rPr>
              <a:t>growth</a:t>
            </a:r>
            <a:endParaRPr lang="en-US" dirty="0"/>
          </a:p>
          <a:p>
            <a:pPr lvl="2"/>
            <a:r>
              <a:rPr lang="en-US" altLang="en-US" sz="2400" dirty="0">
                <a:ea typeface="ヒラギノ角ゴ Pro W3" pitchFamily="-84" charset="-128"/>
              </a:rPr>
              <a:t>Probably true when getting inflation under control</a:t>
            </a:r>
          </a:p>
          <a:p>
            <a:pPr lvl="2"/>
            <a:r>
              <a:rPr lang="en-US" altLang="en-US" sz="2400" dirty="0">
                <a:ea typeface="ヒラギノ角ゴ Pro W3" pitchFamily="-84" charset="-128"/>
              </a:rPr>
              <a:t>However, economy rebounds</a:t>
            </a:r>
            <a:endParaRPr lang="en-US" sz="2400" dirty="0"/>
          </a:p>
        </p:txBody>
      </p:sp>
    </p:spTree>
    <p:extLst>
      <p:ext uri="{BB962C8B-B14F-4D97-AF65-F5344CB8AC3E}">
        <p14:creationId xmlns:p14="http://schemas.microsoft.com/office/powerpoint/2010/main" val="130762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Inside the Fed: Ben Bernanke and Inflation Targeting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Well-authored on the implementation and impact of inflation targeting while a professor at Princeton.</a:t>
            </a:r>
          </a:p>
          <a:p>
            <a:r>
              <a:rPr lang="en-US" altLang="en-US" sz="2400" dirty="0">
                <a:ea typeface="ヒラギノ角ゴ Pro W3" pitchFamily="-84" charset="-128"/>
              </a:rPr>
              <a:t>Speech in 2004 suggests the Fed will continue to move toward inflation targeting.</a:t>
            </a:r>
          </a:p>
          <a:p>
            <a:r>
              <a:rPr lang="en-US" altLang="en-US" sz="2400" dirty="0">
                <a:ea typeface="ヒラギノ角ゴ Pro W3" pitchFamily="-84" charset="-128"/>
              </a:rPr>
              <a:t>However, comments since taking over the Fed suggest he will look for consensus here before acting.</a:t>
            </a:r>
            <a:endParaRPr lang="en-US" sz="2400" dirty="0"/>
          </a:p>
        </p:txBody>
      </p:sp>
    </p:spTree>
    <p:extLst>
      <p:ext uri="{BB962C8B-B14F-4D97-AF65-F5344CB8AC3E}">
        <p14:creationId xmlns:p14="http://schemas.microsoft.com/office/powerpoint/2010/main" val="233620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Inside the Fed: Ben Bernanke and Inflation Targeting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The 2007 announcement of the new communication strategy of three year inflation projects will certainly impact the FOMC</a:t>
            </a:r>
            <a:r>
              <a:rPr lang="ja-JP" altLang="en-US" sz="2400" dirty="0"/>
              <a:t>’</a:t>
            </a:r>
            <a:r>
              <a:rPr lang="en-US" altLang="ja-JP" sz="2400" dirty="0">
                <a:ea typeface="ヒラギノ角ゴ Pro W3" pitchFamily="-84" charset="-128"/>
              </a:rPr>
              <a:t>s objectives.</a:t>
            </a:r>
          </a:p>
          <a:p>
            <a:r>
              <a:rPr lang="en-US" altLang="en-US" sz="2400" dirty="0">
                <a:ea typeface="ヒラギノ角ゴ Pro W3" pitchFamily="-84" charset="-128"/>
              </a:rPr>
              <a:t>In 2012, FOMC set inflation target at 2% on the PCE deflator.</a:t>
            </a:r>
          </a:p>
          <a:p>
            <a:r>
              <a:rPr lang="en-US" altLang="en-US" sz="2400" dirty="0">
                <a:ea typeface="ヒラギノ角ゴ Pro W3" pitchFamily="-84" charset="-128"/>
              </a:rPr>
              <a:t>Indicated this was flexible – focus on both inflation and employment.</a:t>
            </a:r>
            <a:endParaRPr lang="en-US" sz="2400" dirty="0"/>
          </a:p>
        </p:txBody>
      </p:sp>
    </p:spTree>
    <p:extLst>
      <p:ext uri="{BB962C8B-B14F-4D97-AF65-F5344CB8AC3E}">
        <p14:creationId xmlns:p14="http://schemas.microsoft.com/office/powerpoint/2010/main" val="115204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ヒラギノ角ゴ Pro W3" pitchFamily="-84" charset="-128"/>
              </a:rPr>
              <a:t>Should Central </a:t>
            </a:r>
            <a:r>
              <a:rPr lang="en-US" altLang="en-US" sz="3200" dirty="0" smtClean="0">
                <a:ea typeface="ヒラギノ角ゴ Pro W3" pitchFamily="-84" charset="-128"/>
              </a:rPr>
              <a:t>Banks</a:t>
            </a:r>
            <a:r>
              <a:rPr lang="ja-JP" altLang="en-US" sz="3200" dirty="0"/>
              <a:t> </a:t>
            </a:r>
            <a:r>
              <a:rPr lang="en-US" altLang="ja-JP" sz="3200" dirty="0" smtClean="0">
                <a:ea typeface="ヒラギノ角ゴ Pro W3" pitchFamily="-84" charset="-128"/>
              </a:rPr>
              <a:t>Respond </a:t>
            </a:r>
            <a:r>
              <a:rPr lang="en-US" altLang="ja-JP" sz="3200" dirty="0">
                <a:ea typeface="ヒラギノ角ゴ Pro W3" pitchFamily="-84" charset="-128"/>
              </a:rPr>
              <a:t>to Asset-Price Bubbles? Lessons from the Global Financial Crisis</a:t>
            </a:r>
            <a:endParaRPr lang="en-US" sz="3200"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Asset pricing bubbles occur when</a:t>
            </a:r>
          </a:p>
          <a:p>
            <a:pPr marL="402336" indent="-402336">
              <a:buFontTx/>
              <a:buAutoNum type="arabicPeriod"/>
            </a:pPr>
            <a:r>
              <a:rPr lang="en-US" altLang="en-US" sz="2400" dirty="0">
                <a:ea typeface="ヒラギノ角ゴ Pro W3" pitchFamily="-84" charset="-128"/>
              </a:rPr>
              <a:t>asset</a:t>
            </a:r>
            <a:r>
              <a:rPr lang="ja-JP" altLang="en-US" sz="2400" dirty="0"/>
              <a:t>’</a:t>
            </a:r>
            <a:r>
              <a:rPr lang="en-US" altLang="ja-JP" sz="2400" dirty="0">
                <a:ea typeface="ヒラギノ角ゴ Pro W3" pitchFamily="-84" charset="-128"/>
              </a:rPr>
              <a:t>s prices climb above fundamental values</a:t>
            </a:r>
          </a:p>
          <a:p>
            <a:pPr marL="402336" indent="-402336">
              <a:buFontTx/>
              <a:buAutoNum type="arabicPeriod"/>
            </a:pPr>
            <a:r>
              <a:rPr lang="en-US" altLang="en-US" sz="2400" dirty="0">
                <a:ea typeface="ヒラギノ角ゴ Pro W3" pitchFamily="-84" charset="-128"/>
              </a:rPr>
              <a:t>… then fall back to the fundamental value (or below) quite rapidly</a:t>
            </a:r>
            <a:endParaRPr lang="en-US" sz="2400" dirty="0"/>
          </a:p>
        </p:txBody>
      </p:sp>
    </p:spTree>
    <p:extLst>
      <p:ext uri="{BB962C8B-B14F-4D97-AF65-F5344CB8AC3E}">
        <p14:creationId xmlns:p14="http://schemas.microsoft.com/office/powerpoint/2010/main" val="338281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Central Banks</a:t>
            </a:r>
            <a:r>
              <a:rPr lang="en-US" altLang="ja-JP" dirty="0">
                <a:ea typeface="ヒラギノ角ゴ Pro W3" pitchFamily="-84" charset="-128"/>
              </a:rPr>
              <a:t> Respond to Asset-Price Bubbles?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What should central banks do about pricing bubbles?</a:t>
            </a:r>
            <a:endParaRPr lang="en-US" altLang="ja-JP" sz="2400" dirty="0">
              <a:ea typeface="ヒラギノ角ゴ Pro W3" pitchFamily="-84" charset="-128"/>
            </a:endParaRPr>
          </a:p>
          <a:p>
            <a:pPr lvl="1"/>
            <a:r>
              <a:rPr lang="en-US" altLang="en-US" dirty="0">
                <a:ea typeface="ヒラギノ角ゴ Pro W3" pitchFamily="-84" charset="-128"/>
              </a:rPr>
              <a:t>Should response be different from inflation and employment goals?</a:t>
            </a:r>
            <a:endParaRPr lang="en-US" dirty="0"/>
          </a:p>
          <a:p>
            <a:pPr lvl="1"/>
            <a:r>
              <a:rPr lang="en-US" altLang="en-US" dirty="0">
                <a:ea typeface="ヒラギノ角ゴ Pro W3" pitchFamily="-84" charset="-128"/>
              </a:rPr>
              <a:t>Should response minimize damage when bubble bursts?</a:t>
            </a:r>
            <a:endParaRPr lang="en-US" dirty="0"/>
          </a:p>
          <a:p>
            <a:pPr lvl="1"/>
            <a:r>
              <a:rPr lang="en-US" altLang="en-US" dirty="0">
                <a:ea typeface="ヒラギノ角ゴ Pro W3" pitchFamily="-84" charset="-128"/>
              </a:rPr>
              <a:t>Clean-up after bubble bursts?</a:t>
            </a:r>
            <a:endParaRPr lang="en-US" dirty="0"/>
          </a:p>
        </p:txBody>
      </p:sp>
    </p:spTree>
    <p:extLst>
      <p:ext uri="{BB962C8B-B14F-4D97-AF65-F5344CB8AC3E}">
        <p14:creationId xmlns:p14="http://schemas.microsoft.com/office/powerpoint/2010/main" val="424857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Central Banks</a:t>
            </a:r>
            <a:r>
              <a:rPr lang="en-US" altLang="ja-JP" dirty="0">
                <a:ea typeface="ヒラギノ角ゴ Pro W3" pitchFamily="-84" charset="-128"/>
              </a:rPr>
              <a:t> Respond to Asset-Price Bubbles?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pPr marL="0" indent="0">
              <a:spcBef>
                <a:spcPct val="30000"/>
              </a:spcBef>
              <a:buClr>
                <a:schemeClr val="tx1"/>
              </a:buClr>
              <a:buNone/>
              <a:defRPr/>
            </a:pPr>
            <a:r>
              <a:rPr lang="en-US" sz="2400" dirty="0"/>
              <a:t>To help answer this, we first must define the types of pricing bubbles.</a:t>
            </a:r>
          </a:p>
          <a:p>
            <a:r>
              <a:rPr lang="en-US" sz="2400" b="1" dirty="0"/>
              <a:t>Credit-driven bubble: </a:t>
            </a:r>
            <a:r>
              <a:rPr lang="en-US" sz="2400" dirty="0"/>
              <a:t>created when easy credit terms spill over into asset prices. And as asset prices increase, further lending is encouraged.</a:t>
            </a:r>
            <a:endParaRPr lang="en-US" altLang="ja-JP" sz="2400" dirty="0">
              <a:ea typeface="ヒラギノ角ゴ Pro W3" pitchFamily="-84" charset="-128"/>
            </a:endParaRPr>
          </a:p>
          <a:p>
            <a:r>
              <a:rPr lang="en-US" sz="2400" dirty="0"/>
              <a:t>Very dangerous when the bubble ends - the downward spiral can be more damaging than the asset bubble.</a:t>
            </a:r>
            <a:endParaRPr lang="en-US" altLang="ja-JP" sz="2400" dirty="0">
              <a:ea typeface="ヒラギノ角ゴ Pro W3" pitchFamily="-84" charset="-128"/>
            </a:endParaRPr>
          </a:p>
        </p:txBody>
      </p:sp>
    </p:spTree>
    <p:extLst>
      <p:ext uri="{BB962C8B-B14F-4D97-AF65-F5344CB8AC3E}">
        <p14:creationId xmlns:p14="http://schemas.microsoft.com/office/powerpoint/2010/main" val="379153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Central Banks</a:t>
            </a:r>
            <a:r>
              <a:rPr lang="en-US" altLang="ja-JP" dirty="0">
                <a:ea typeface="ヒラギノ角ゴ Pro W3" pitchFamily="-84" charset="-128"/>
              </a:rPr>
              <a:t> Respond to Asset-Price Bubbles?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pPr marL="0" indent="0">
              <a:spcBef>
                <a:spcPct val="30000"/>
              </a:spcBef>
              <a:buClr>
                <a:schemeClr val="tx1"/>
              </a:buClr>
              <a:buNone/>
              <a:defRPr/>
            </a:pPr>
            <a:r>
              <a:rPr lang="en-US" sz="2400" dirty="0"/>
              <a:t>To help answer this, we first must define the types of pricing bubbles.</a:t>
            </a:r>
          </a:p>
          <a:p>
            <a:r>
              <a:rPr lang="en-US" sz="2400" b="1" dirty="0"/>
              <a:t>Optimism-driven bubble: </a:t>
            </a:r>
            <a:r>
              <a:rPr lang="en-US" sz="2400" dirty="0"/>
              <a:t>driven by overly optimistic expectations of asset pricing. Ex., the tech bubble of the late-1990s.</a:t>
            </a:r>
            <a:endParaRPr lang="en-US" altLang="ja-JP" sz="2400" dirty="0">
              <a:ea typeface="ヒラギノ角ゴ Pro W3" pitchFamily="-84" charset="-128"/>
            </a:endParaRPr>
          </a:p>
          <a:p>
            <a:r>
              <a:rPr lang="en-US" sz="2400" dirty="0"/>
              <a:t>These bubbles are less dangerous, as the impact on the financial system is limited. Resulting wealth transfers are not good for the economy.</a:t>
            </a:r>
            <a:endParaRPr lang="en-US" altLang="ja-JP" sz="2400" dirty="0">
              <a:ea typeface="ヒラギノ角ゴ Pro W3" pitchFamily="-84" charset="-128"/>
            </a:endParaRPr>
          </a:p>
        </p:txBody>
      </p:sp>
    </p:spTree>
    <p:extLst>
      <p:ext uri="{BB962C8B-B14F-4D97-AF65-F5344CB8AC3E}">
        <p14:creationId xmlns:p14="http://schemas.microsoft.com/office/powerpoint/2010/main" val="99330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Central Banks Respond? </a:t>
            </a:r>
            <a:r>
              <a:rPr lang="en-US" altLang="en-US" sz="1800" dirty="0">
                <a:ea typeface="ヒラギノ角ゴ Pro W3" pitchFamily="-84" charset="-128"/>
              </a:rPr>
              <a:t>(1 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The </a:t>
            </a:r>
            <a:r>
              <a:rPr lang="ja-JP" altLang="en-US" sz="2400" dirty="0"/>
              <a:t>“</a:t>
            </a:r>
            <a:r>
              <a:rPr lang="en-US" altLang="ja-JP" sz="2400" dirty="0">
                <a:ea typeface="ヒラギノ角ゴ Pro W3" pitchFamily="-84" charset="-128"/>
              </a:rPr>
              <a:t>Greenspan</a:t>
            </a:r>
            <a:r>
              <a:rPr lang="ja-JP" altLang="en-US" sz="2400" dirty="0"/>
              <a:t>”</a:t>
            </a:r>
            <a:r>
              <a:rPr lang="en-US" altLang="ja-JP" sz="2400" dirty="0">
                <a:ea typeface="ヒラギノ角ゴ Pro W3" pitchFamily="-84" charset="-128"/>
              </a:rPr>
              <a:t> doctrine for why the answer is no:</a:t>
            </a:r>
          </a:p>
          <a:p>
            <a:r>
              <a:rPr lang="en-US" altLang="en-US" sz="2400" dirty="0">
                <a:ea typeface="ヒラギノ角ゴ Pro W3" pitchFamily="-84" charset="-128"/>
              </a:rPr>
              <a:t>Bubbles are difficult to identify</a:t>
            </a:r>
            <a:endParaRPr lang="en-US" altLang="ja-JP" sz="2400" dirty="0">
              <a:ea typeface="ヒラギノ角ゴ Pro W3" pitchFamily="-84" charset="-128"/>
            </a:endParaRPr>
          </a:p>
          <a:p>
            <a:r>
              <a:rPr lang="en-US" altLang="en-US" sz="2400" dirty="0">
                <a:ea typeface="ヒラギノ角ゴ Pro W3" pitchFamily="-84" charset="-128"/>
              </a:rPr>
              <a:t>Rate changes may do nothing</a:t>
            </a:r>
            <a:endParaRPr lang="en-US" altLang="ja-JP" sz="2400" dirty="0">
              <a:ea typeface="ヒラギノ角ゴ Pro W3" pitchFamily="-84" charset="-128"/>
            </a:endParaRPr>
          </a:p>
          <a:p>
            <a:r>
              <a:rPr lang="en-US" altLang="en-US" sz="2400" dirty="0">
                <a:ea typeface="ヒラギノ角ゴ Pro W3" pitchFamily="-84" charset="-128"/>
              </a:rPr>
              <a:t>Rates are a blunt instrument - affect many asset prices in the </a:t>
            </a:r>
            <a:r>
              <a:rPr lang="en-US" altLang="en-US" sz="2400" dirty="0" smtClean="0">
                <a:ea typeface="ヒラギノ角ゴ Pro W3" pitchFamily="-84" charset="-128"/>
              </a:rPr>
              <a:t>economy</a:t>
            </a:r>
          </a:p>
          <a:p>
            <a:r>
              <a:rPr lang="en-US" altLang="en-US" sz="2400" dirty="0">
                <a:ea typeface="ヒラギノ角ゴ Pro W3" pitchFamily="-84" charset="-128"/>
              </a:rPr>
              <a:t>Resulting slow economy, unemployment, etc., may be worse than the bubble.</a:t>
            </a:r>
            <a:endParaRPr lang="en-US" altLang="ja-JP" sz="2400" dirty="0">
              <a:ea typeface="ヒラギノ角ゴ Pro W3" pitchFamily="-84" charset="-128"/>
            </a:endParaRPr>
          </a:p>
          <a:p>
            <a:r>
              <a:rPr lang="en-US" altLang="en-US" sz="2400" dirty="0">
                <a:ea typeface="ヒラギノ角ゴ Pro W3" pitchFamily="-84" charset="-128"/>
              </a:rPr>
              <a:t>Policy reactions after the bubble bursts may keep damage at a reasonable level.</a:t>
            </a:r>
            <a:endParaRPr lang="en-US" altLang="ja-JP" sz="2400" dirty="0">
              <a:ea typeface="ヒラギノ角ゴ Pro W3" pitchFamily="-84" charset="-128"/>
            </a:endParaRPr>
          </a:p>
          <a:p>
            <a:endParaRPr lang="en-US" altLang="ja-JP" sz="2400" dirty="0">
              <a:ea typeface="ヒラギノ角ゴ Pro W3" pitchFamily="-84" charset="-128"/>
            </a:endParaRPr>
          </a:p>
        </p:txBody>
      </p:sp>
    </p:spTree>
    <p:extLst>
      <p:ext uri="{BB962C8B-B14F-4D97-AF65-F5344CB8AC3E}">
        <p14:creationId xmlns:p14="http://schemas.microsoft.com/office/powerpoint/2010/main" val="189396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Should Central Banks Respond? </a:t>
            </a:r>
            <a:r>
              <a:rPr lang="en-US" altLang="en-US" sz="1800" dirty="0" smtClean="0">
                <a:ea typeface="ヒラギノ角ゴ Pro W3" pitchFamily="-84" charset="-128"/>
              </a:rPr>
              <a:t>(2 </a:t>
            </a:r>
            <a:r>
              <a:rPr lang="en-US" altLang="en-US" sz="1800" dirty="0">
                <a:ea typeface="ヒラギノ角ゴ Pro W3" pitchFamily="-84" charset="-128"/>
              </a:rPr>
              <a:t>of </a:t>
            </a:r>
            <a:r>
              <a:rPr lang="en-US" altLang="en-US" sz="1800" dirty="0" smtClean="0">
                <a:ea typeface="ヒラギノ角ゴ Pro W3" pitchFamily="-84" charset="-128"/>
              </a:rPr>
              <a:t>2)</a:t>
            </a:r>
            <a:endParaRPr lang="en-US" dirty="0"/>
          </a:p>
        </p:txBody>
      </p:sp>
      <p:sp>
        <p:nvSpPr>
          <p:cNvPr id="3" name="Content Placeholder 2"/>
          <p:cNvSpPr>
            <a:spLocks noGrp="1"/>
          </p:cNvSpPr>
          <p:nvPr>
            <p:ph idx="1"/>
          </p:nvPr>
        </p:nvSpPr>
        <p:spPr/>
        <p:txBody>
          <a:bodyPr/>
          <a:lstStyle/>
          <a:p>
            <a:pPr marL="0" indent="0">
              <a:buNone/>
              <a:defRPr/>
            </a:pPr>
            <a:r>
              <a:rPr lang="en-US" sz="2400" dirty="0">
                <a:ea typeface="ヒラギノ角ゴ Pro W3" charset="0"/>
                <a:cs typeface="ヒラギノ角ゴ Pro W3" charset="0"/>
              </a:rPr>
              <a:t>The global financial crisis suggests the answer is yes:</a:t>
            </a:r>
          </a:p>
          <a:p>
            <a:r>
              <a:rPr lang="en-US" sz="2400" dirty="0">
                <a:ea typeface="ヒラギノ角ゴ Pro W3" charset="0"/>
                <a:cs typeface="ヒラギノ角ゴ Pro W3" charset="0"/>
              </a:rPr>
              <a:t>Suggests leaning against credit-driven bubbles.</a:t>
            </a:r>
            <a:endParaRPr lang="en-US" altLang="ja-JP" sz="2400" dirty="0">
              <a:ea typeface="ヒラギノ角ゴ Pro W3" pitchFamily="-84" charset="-128"/>
            </a:endParaRPr>
          </a:p>
          <a:p>
            <a:r>
              <a:rPr lang="en-US" sz="2400" dirty="0">
                <a:ea typeface="ヒラギノ角ゴ Pro W3" charset="0"/>
                <a:cs typeface="ヒラギノ角ゴ Pro W3" charset="0"/>
              </a:rPr>
              <a:t>Seems easy to identify, but what policies are most effective?</a:t>
            </a:r>
            <a:endParaRPr lang="en-US" altLang="ja-JP" sz="2400" dirty="0">
              <a:ea typeface="ヒラギノ角ゴ Pro W3" pitchFamily="-84" charset="-128"/>
            </a:endParaRPr>
          </a:p>
        </p:txBody>
      </p:sp>
    </p:spTree>
    <p:extLst>
      <p:ext uri="{BB962C8B-B14F-4D97-AF65-F5344CB8AC3E}">
        <p14:creationId xmlns:p14="http://schemas.microsoft.com/office/powerpoint/2010/main" val="133817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The Federal Reserve Balance Sheet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a:xfrm>
            <a:off x="1981200" y="1600200"/>
            <a:ext cx="8229600" cy="457200"/>
          </a:xfrm>
        </p:spPr>
        <p:txBody>
          <a:bodyPr/>
          <a:lstStyle/>
          <a:p>
            <a:pPr>
              <a:spcBef>
                <a:spcPts val="2000"/>
              </a:spcBef>
            </a:pPr>
            <a:r>
              <a:rPr lang="en-US" altLang="en-US" sz="2400" dirty="0">
                <a:ea typeface="ヒラギノ角ゴ Pro W3" pitchFamily="-84" charset="-128"/>
              </a:rPr>
              <a:t>Open Market Purchase from Primary Dealer</a:t>
            </a:r>
          </a:p>
        </p:txBody>
      </p:sp>
      <p:graphicFrame>
        <p:nvGraphicFramePr>
          <p:cNvPr id="7" name="Table 6"/>
          <p:cNvGraphicFramePr>
            <a:graphicFrameLocks noGrp="1"/>
          </p:cNvGraphicFramePr>
          <p:nvPr>
            <p:extLst/>
          </p:nvPr>
        </p:nvGraphicFramePr>
        <p:xfrm>
          <a:off x="2057400" y="2173605"/>
          <a:ext cx="3886200" cy="2174240"/>
        </p:xfrm>
        <a:graphic>
          <a:graphicData uri="http://schemas.openxmlformats.org/drawingml/2006/table">
            <a:tbl>
              <a:tblPr firstRow="1" bandRow="1">
                <a:tableStyleId>{2D5ABB26-0587-4C30-8999-92F81FD0307C}</a:tableStyleId>
              </a:tblPr>
              <a:tblGrid>
                <a:gridCol w="2518673">
                  <a:extLst>
                    <a:ext uri="{9D8B030D-6E8A-4147-A177-3AD203B41FA5}">
                      <a16:colId xmlns:a16="http://schemas.microsoft.com/office/drawing/2014/main" val="20000"/>
                    </a:ext>
                  </a:extLst>
                </a:gridCol>
                <a:gridCol w="1367527">
                  <a:extLst>
                    <a:ext uri="{9D8B030D-6E8A-4147-A177-3AD203B41FA5}">
                      <a16:colId xmlns:a16="http://schemas.microsoft.com/office/drawing/2014/main" val="20001"/>
                    </a:ext>
                  </a:extLst>
                </a:gridCol>
              </a:tblGrid>
              <a:tr h="325120">
                <a:tc>
                  <a:txBody>
                    <a:bodyPr/>
                    <a:lstStyle/>
                    <a:p>
                      <a:pPr algn="ctr">
                        <a:spcAft>
                          <a:spcPts val="0"/>
                        </a:spcAft>
                      </a:pPr>
                      <a:r>
                        <a:rPr lang="en-US" sz="1800" b="1" dirty="0">
                          <a:effectLst/>
                          <a:latin typeface="+mn-lt"/>
                          <a:ea typeface="Times"/>
                          <a:cs typeface="Times New Roman"/>
                        </a:rPr>
                        <a:t>Banking System</a:t>
                      </a:r>
                      <a:endParaRPr lang="en-US" sz="1800" dirty="0">
                        <a:effectLst/>
                        <a:latin typeface="+mn-lt"/>
                        <a:ea typeface="Times"/>
                        <a:cs typeface="Times New Roman"/>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mn-lt"/>
                          <a:ea typeface="Times"/>
                          <a:cs typeface="Times New Roman"/>
                        </a:rPr>
                        <a:t>Blank</a:t>
                      </a:r>
                    </a:p>
                    <a:p>
                      <a:pPr algn="ctr">
                        <a:spcAft>
                          <a:spcPts val="0"/>
                        </a:spcAft>
                      </a:pPr>
                      <a:r>
                        <a:rPr lang="en-US" sz="1800" dirty="0">
                          <a:effectLst/>
                          <a:latin typeface="+mn-lt"/>
                          <a:ea typeface="Times"/>
                          <a:cs typeface="Times New Roman"/>
                        </a:rPr>
                        <a:t> </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5120">
                <a:tc>
                  <a:txBody>
                    <a:bodyPr/>
                    <a:lstStyle/>
                    <a:p>
                      <a:pPr algn="ctr">
                        <a:spcAft>
                          <a:spcPts val="0"/>
                        </a:spcAft>
                      </a:pPr>
                      <a:r>
                        <a:rPr lang="en-US" sz="1800">
                          <a:effectLst/>
                          <a:latin typeface="+mn-lt"/>
                          <a:ea typeface="Times"/>
                          <a:cs typeface="Times New Roman"/>
                        </a:rPr>
                        <a:t>Assets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latin typeface="+mn-lt"/>
                          <a:ea typeface="Times"/>
                          <a:cs typeface="Times New Roman"/>
                        </a:rPr>
                        <a:t>Liabilities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5120">
                <a:tc>
                  <a:txBody>
                    <a:bodyPr/>
                    <a:lstStyle/>
                    <a:p>
                      <a:pPr>
                        <a:spcAft>
                          <a:spcPts val="0"/>
                        </a:spcAft>
                        <a:tabLst>
                          <a:tab pos="880110" algn="l"/>
                          <a:tab pos="880110" algn="l"/>
                          <a:tab pos="1337310" algn="l"/>
                        </a:tabLst>
                      </a:pPr>
                      <a:r>
                        <a:rPr lang="en-US" sz="1800" b="0" dirty="0">
                          <a:effectLst/>
                          <a:latin typeface="+mn-lt"/>
                          <a:cs typeface="Times New Roman"/>
                        </a:rPr>
                        <a:t>Securities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 </a:t>
                      </a:r>
                      <a:r>
                        <a:rPr lang="en-US" sz="1800" dirty="0" smtClean="0">
                          <a:solidFill>
                            <a:schemeClr val="bg1"/>
                          </a:solidFill>
                          <a:effectLst/>
                          <a:latin typeface="+mn-lt"/>
                          <a:ea typeface="Times"/>
                          <a:cs typeface="Times New Roman"/>
                        </a:rPr>
                        <a:t>Blank</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5120">
                <a:tc>
                  <a:txBody>
                    <a:bodyPr/>
                    <a:lstStyle/>
                    <a:p>
                      <a:pPr>
                        <a:spcAft>
                          <a:spcPts val="0"/>
                        </a:spcAft>
                        <a:tabLst>
                          <a:tab pos="1337310" algn="l"/>
                        </a:tabLst>
                      </a:pPr>
                      <a:r>
                        <a:rPr lang="en-US" sz="180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 </a:t>
                      </a:r>
                      <a:r>
                        <a:rPr lang="en-US" sz="1800" dirty="0" smtClean="0">
                          <a:solidFill>
                            <a:schemeClr val="bg1"/>
                          </a:solidFill>
                          <a:effectLst/>
                          <a:latin typeface="+mn-lt"/>
                          <a:ea typeface="Times"/>
                          <a:cs typeface="Times New Roman"/>
                        </a:rPr>
                        <a:t>Blank</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5120">
                <a:tc>
                  <a:txBody>
                    <a:bodyPr/>
                    <a:lstStyle/>
                    <a:p>
                      <a:pPr>
                        <a:spcAft>
                          <a:spcPts val="0"/>
                        </a:spcAft>
                        <a:tabLst>
                          <a:tab pos="880110" algn="l"/>
                          <a:tab pos="1337310" algn="l"/>
                        </a:tabLst>
                      </a:pPr>
                      <a:r>
                        <a:rPr lang="en-US" sz="1800">
                          <a:effectLst/>
                          <a:latin typeface="+mn-lt"/>
                          <a:ea typeface="Times"/>
                          <a:cs typeface="Times New Roman"/>
                        </a:rPr>
                        <a:t>Reserves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 </a:t>
                      </a:r>
                      <a:r>
                        <a:rPr lang="en-US" sz="1800" dirty="0" smtClean="0">
                          <a:solidFill>
                            <a:schemeClr val="bg1"/>
                          </a:solidFill>
                          <a:effectLst/>
                          <a:latin typeface="+mn-lt"/>
                          <a:ea typeface="Times"/>
                          <a:cs typeface="Times New Roman"/>
                        </a:rPr>
                        <a:t>Blank</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5120">
                <a:tc>
                  <a:txBody>
                    <a:bodyPr/>
                    <a:lstStyle/>
                    <a:p>
                      <a:pPr>
                        <a:spcAft>
                          <a:spcPts val="0"/>
                        </a:spcAft>
                        <a:tabLst>
                          <a:tab pos="1337310" algn="l"/>
                        </a:tabLst>
                      </a:pPr>
                      <a:r>
                        <a:rPr lang="en-US" sz="180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Times"/>
                          <a:cs typeface="Times New Roman"/>
                        </a:rPr>
                        <a:t> </a:t>
                      </a:r>
                      <a:r>
                        <a:rPr lang="en-US" sz="1800" dirty="0" smtClean="0">
                          <a:solidFill>
                            <a:schemeClr val="bg1"/>
                          </a:solidFill>
                          <a:effectLst/>
                          <a:latin typeface="+mn-lt"/>
                          <a:ea typeface="Times"/>
                          <a:cs typeface="Times New Roman"/>
                        </a:rPr>
                        <a:t>Blank</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nvPr>
        </p:nvGraphicFramePr>
        <p:xfrm>
          <a:off x="6248401" y="2133600"/>
          <a:ext cx="4158615" cy="2057400"/>
        </p:xfrm>
        <a:graphic>
          <a:graphicData uri="http://schemas.openxmlformats.org/drawingml/2006/table">
            <a:tbl>
              <a:tblPr firstRow="1" bandRow="1">
                <a:tableStyleId>{2D5ABB26-0587-4C30-8999-92F81FD0307C}</a:tableStyleId>
              </a:tblPr>
              <a:tblGrid>
                <a:gridCol w="1852228">
                  <a:extLst>
                    <a:ext uri="{9D8B030D-6E8A-4147-A177-3AD203B41FA5}">
                      <a16:colId xmlns:a16="http://schemas.microsoft.com/office/drawing/2014/main" val="20000"/>
                    </a:ext>
                  </a:extLst>
                </a:gridCol>
                <a:gridCol w="2306387">
                  <a:extLst>
                    <a:ext uri="{9D8B030D-6E8A-4147-A177-3AD203B41FA5}">
                      <a16:colId xmlns:a16="http://schemas.microsoft.com/office/drawing/2014/main" val="20001"/>
                    </a:ext>
                  </a:extLst>
                </a:gridCol>
              </a:tblGrid>
              <a:tr h="514350">
                <a:tc>
                  <a:txBody>
                    <a:bodyPr/>
                    <a:lstStyle/>
                    <a:p>
                      <a:pPr algn="ctr">
                        <a:spcAft>
                          <a:spcPts val="0"/>
                        </a:spcAft>
                      </a:pPr>
                      <a:r>
                        <a:rPr lang="en-US" sz="1800" b="1" dirty="0">
                          <a:effectLst/>
                          <a:latin typeface="+mn-lt"/>
                          <a:ea typeface="Times"/>
                          <a:cs typeface="Times New Roman"/>
                        </a:rPr>
                        <a:t>The Fed</a:t>
                      </a:r>
                      <a:endParaRPr lang="en-US" sz="1800" dirty="0">
                        <a:effectLst/>
                        <a:latin typeface="+mn-lt"/>
                        <a:ea typeface="Times"/>
                        <a:cs typeface="Times New Roman"/>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mn-lt"/>
                          <a:ea typeface="Times"/>
                          <a:cs typeface="Times New Roman"/>
                        </a:rPr>
                        <a:t>Blank</a:t>
                      </a:r>
                      <a:r>
                        <a:rPr lang="en-US" sz="1800" dirty="0">
                          <a:effectLst/>
                          <a:latin typeface="+mn-lt"/>
                          <a:ea typeface="Times"/>
                          <a:cs typeface="Times New Roman"/>
                        </a:rPr>
                        <a:t> </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4350">
                <a:tc>
                  <a:txBody>
                    <a:bodyPr/>
                    <a:lstStyle/>
                    <a:p>
                      <a:pPr algn="ctr">
                        <a:spcAft>
                          <a:spcPts val="0"/>
                        </a:spcAft>
                      </a:pPr>
                      <a:r>
                        <a:rPr lang="en-US" sz="1800" dirty="0">
                          <a:effectLst/>
                          <a:latin typeface="+mn-lt"/>
                          <a:ea typeface="Times"/>
                          <a:cs typeface="Times New Roman"/>
                        </a:rPr>
                        <a:t>Assets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latin typeface="+mn-lt"/>
                          <a:ea typeface="Times"/>
                          <a:cs typeface="Times New Roman"/>
                        </a:rPr>
                        <a:t>Liabilities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4350">
                <a:tc>
                  <a:txBody>
                    <a:bodyPr/>
                    <a:lstStyle/>
                    <a:p>
                      <a:pPr>
                        <a:spcAft>
                          <a:spcPts val="0"/>
                        </a:spcAft>
                        <a:tabLst>
                          <a:tab pos="880110" algn="l"/>
                          <a:tab pos="880110" algn="l"/>
                          <a:tab pos="1337310" algn="l"/>
                        </a:tabLst>
                      </a:pPr>
                      <a:r>
                        <a:rPr lang="en-US" sz="1800" b="0" dirty="0">
                          <a:effectLst/>
                          <a:latin typeface="+mn-lt"/>
                          <a:cs typeface="Times New Roman"/>
                        </a:rPr>
                        <a:t>Securities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a:effectLst/>
                          <a:latin typeface="+mn-lt"/>
                          <a:ea typeface="Times"/>
                          <a:cs typeface="Times New Roman"/>
                        </a:rPr>
                        <a:t>Reserves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4350">
                <a:tc>
                  <a:txBody>
                    <a:bodyPr/>
                    <a:lstStyle/>
                    <a:p>
                      <a:pPr>
                        <a:spcAft>
                          <a:spcPts val="0"/>
                        </a:spcAft>
                        <a:tabLst>
                          <a:tab pos="1337310" algn="l"/>
                        </a:tabLst>
                      </a:pPr>
                      <a:r>
                        <a:rPr lang="en-US" sz="180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1263015" algn="l"/>
                        </a:tabLst>
                      </a:pPr>
                      <a:r>
                        <a:rPr lang="en-US" sz="1800" dirty="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a:xfrm>
            <a:off x="1981200" y="4572001"/>
            <a:ext cx="8229600" cy="1554163"/>
          </a:xfrm>
        </p:spPr>
        <p:txBody>
          <a:bodyPr/>
          <a:lstStyle/>
          <a:p>
            <a:r>
              <a:rPr lang="en-US" altLang="en-US" sz="2400" b="1" dirty="0">
                <a:ea typeface="ヒラギノ角ゴ Pro W3" pitchFamily="-84" charset="-128"/>
              </a:rPr>
              <a:t>Result </a:t>
            </a:r>
            <a:r>
              <a:rPr lang="en-US" altLang="en-US" sz="2400" b="1" i="1" dirty="0">
                <a:ea typeface="ヒラギノ角ゴ Pro W3" pitchFamily="-84" charset="-128"/>
                <a:sym typeface="Symbol" panose="05050102010706020507" pitchFamily="18" charset="2"/>
              </a:rPr>
              <a:t>R</a:t>
            </a:r>
            <a:r>
              <a:rPr lang="en-US" altLang="en-US" sz="2400" b="1" dirty="0">
                <a:ea typeface="ヒラギノ角ゴ Pro W3" pitchFamily="-84" charset="-128"/>
                <a:sym typeface="Symbol" panose="05050102010706020507" pitchFamily="18" charset="2"/>
              </a:rPr>
              <a:t> ↑ $100, </a:t>
            </a:r>
            <a:r>
              <a:rPr lang="en-US" altLang="en-US" sz="2400" b="1" i="1" dirty="0">
                <a:ea typeface="ヒラギノ角ゴ Pro W3" pitchFamily="-84" charset="-128"/>
                <a:sym typeface="Symbol" panose="05050102010706020507" pitchFamily="18" charset="2"/>
              </a:rPr>
              <a:t>MB</a:t>
            </a:r>
            <a:r>
              <a:rPr lang="en-US" altLang="en-US" sz="2400" b="1" dirty="0">
                <a:ea typeface="ヒラギノ角ゴ Pro W3" pitchFamily="-84" charset="-128"/>
                <a:sym typeface="Symbol" panose="05050102010706020507" pitchFamily="18" charset="2"/>
              </a:rPr>
              <a:t> $100</a:t>
            </a:r>
            <a:endParaRPr lang="en-US" sz="2400" dirty="0"/>
          </a:p>
        </p:txBody>
      </p:sp>
    </p:spTree>
    <p:extLst>
      <p:ext uri="{BB962C8B-B14F-4D97-AF65-F5344CB8AC3E}">
        <p14:creationId xmlns:p14="http://schemas.microsoft.com/office/powerpoint/2010/main" val="321711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pitchFamily="-84" charset="-128"/>
              </a:rPr>
              <a:t>Macroprudential</a:t>
            </a:r>
            <a:r>
              <a:rPr lang="en-US" altLang="en-US" dirty="0">
                <a:ea typeface="ヒラギノ角ゴ Pro W3" pitchFamily="-84" charset="-128"/>
              </a:rPr>
              <a:t> Regulation</a:t>
            </a:r>
            <a:endParaRPr lang="en-US" dirty="0"/>
          </a:p>
        </p:txBody>
      </p:sp>
      <p:sp>
        <p:nvSpPr>
          <p:cNvPr id="3" name="Content Placeholder 2"/>
          <p:cNvSpPr>
            <a:spLocks noGrp="1"/>
          </p:cNvSpPr>
          <p:nvPr>
            <p:ph idx="1"/>
          </p:nvPr>
        </p:nvSpPr>
        <p:spPr/>
        <p:txBody>
          <a:bodyPr/>
          <a:lstStyle/>
          <a:p>
            <a:pPr marL="0" indent="0">
              <a:spcBef>
                <a:spcPct val="30000"/>
              </a:spcBef>
              <a:buClr>
                <a:schemeClr val="tx1"/>
              </a:buClr>
              <a:buNone/>
              <a:defRPr/>
            </a:pPr>
            <a:r>
              <a:rPr lang="en-US" sz="2400" b="1" dirty="0" err="1"/>
              <a:t>Macroprudential</a:t>
            </a:r>
            <a:r>
              <a:rPr lang="en-US" sz="2400" b="1" dirty="0"/>
              <a:t> regulation </a:t>
            </a:r>
            <a:r>
              <a:rPr lang="en-US" sz="2400" dirty="0"/>
              <a:t>may be the answer</a:t>
            </a:r>
          </a:p>
          <a:p>
            <a:r>
              <a:rPr lang="en-US" sz="2400" dirty="0"/>
              <a:t>Increase disclosure requirements and capital requirements, prompt corrective action, monitoring risk-management procedures, and close supervision.</a:t>
            </a:r>
            <a:endParaRPr lang="en-US" altLang="ja-JP" sz="2400" dirty="0">
              <a:ea typeface="ヒラギノ角ゴ Pro W3" pitchFamily="-84" charset="-128"/>
            </a:endParaRPr>
          </a:p>
          <a:p>
            <a:pPr marL="0" indent="0">
              <a:spcBef>
                <a:spcPct val="30000"/>
              </a:spcBef>
              <a:buClr>
                <a:schemeClr val="tx1"/>
              </a:buClr>
              <a:buNone/>
              <a:defRPr/>
            </a:pPr>
            <a:r>
              <a:rPr lang="en-US" sz="2400" spc="-50" dirty="0"/>
              <a:t>For example, countercyclical capital requirements would dampen credit-booms. As asset prices increase, increase required capital.</a:t>
            </a:r>
            <a:endParaRPr lang="en-US" sz="2400" dirty="0"/>
          </a:p>
        </p:txBody>
      </p:sp>
    </p:spTree>
    <p:extLst>
      <p:ext uri="{BB962C8B-B14F-4D97-AF65-F5344CB8AC3E}">
        <p14:creationId xmlns:p14="http://schemas.microsoft.com/office/powerpoint/2010/main" val="70689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Monetary policy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pPr marL="0" indent="0">
              <a:spcBef>
                <a:spcPct val="30000"/>
              </a:spcBef>
              <a:buClr>
                <a:schemeClr val="tx1"/>
              </a:buClr>
              <a:buNone/>
            </a:pPr>
            <a:r>
              <a:rPr lang="en-US" altLang="en-US" sz="2400" dirty="0">
                <a:ea typeface="ヒラギノ角ゴ Pro W3" pitchFamily="-84" charset="-128"/>
              </a:rPr>
              <a:t>Low interest rates may be the </a:t>
            </a:r>
            <a:r>
              <a:rPr lang="ja-JP" altLang="en-US" sz="2000" dirty="0"/>
              <a:t>“</a:t>
            </a:r>
            <a:r>
              <a:rPr lang="en-US" altLang="ja-JP" sz="2400" dirty="0">
                <a:ea typeface="ヒラギノ角ゴ Pro W3" pitchFamily="-84" charset="-128"/>
              </a:rPr>
              <a:t>risk-taking channel of monetary policy</a:t>
            </a:r>
            <a:r>
              <a:rPr lang="ja-JP" altLang="en-US" sz="2000" dirty="0"/>
              <a:t>”</a:t>
            </a:r>
            <a:endParaRPr lang="en-US" altLang="ja-JP" sz="2400" dirty="0">
              <a:ea typeface="ヒラギノ角ゴ Pro W3" pitchFamily="-84" charset="-128"/>
            </a:endParaRPr>
          </a:p>
          <a:p>
            <a:r>
              <a:rPr lang="en-US" altLang="en-US" sz="2400" dirty="0">
                <a:ea typeface="ヒラギノ角ゴ Pro W3" pitchFamily="-84" charset="-128"/>
              </a:rPr>
              <a:t>Asset managers search for high yield</a:t>
            </a:r>
            <a:endParaRPr lang="en-US" altLang="ja-JP" sz="2400" dirty="0">
              <a:ea typeface="ヒラギノ角ゴ Pro W3" pitchFamily="-84" charset="-128"/>
            </a:endParaRPr>
          </a:p>
          <a:p>
            <a:r>
              <a:rPr lang="en-US" altLang="en-US" sz="2400" dirty="0">
                <a:ea typeface="ヒラギノ角ゴ Pro W3" pitchFamily="-84" charset="-128"/>
              </a:rPr>
              <a:t>Asset demand may increase</a:t>
            </a:r>
            <a:endParaRPr lang="en-US" altLang="ja-JP" sz="2400" dirty="0">
              <a:ea typeface="ヒラギノ角ゴ Pro W3" pitchFamily="-84" charset="-128"/>
            </a:endParaRPr>
          </a:p>
          <a:p>
            <a:r>
              <a:rPr lang="en-US" altLang="en-US" sz="2400" dirty="0">
                <a:ea typeface="ヒラギノ角ゴ Pro W3" pitchFamily="-84" charset="-128"/>
              </a:rPr>
              <a:t>Lenders consider riskier projects</a:t>
            </a:r>
            <a:endParaRPr lang="en-US" altLang="ja-JP" sz="2400" dirty="0">
              <a:ea typeface="ヒラギノ角ゴ Pro W3" pitchFamily="-84" charset="-128"/>
            </a:endParaRPr>
          </a:p>
          <a:p>
            <a:pPr marL="0" indent="0">
              <a:spcBef>
                <a:spcPct val="30000"/>
              </a:spcBef>
              <a:buClr>
                <a:schemeClr val="tx1"/>
              </a:buClr>
              <a:buNone/>
            </a:pPr>
            <a:r>
              <a:rPr lang="en-US" altLang="en-US" sz="2400" dirty="0">
                <a:ea typeface="ヒラギノ角ゴ Pro W3" pitchFamily="-84" charset="-128"/>
              </a:rPr>
              <a:t>Perhaps just use </a:t>
            </a:r>
            <a:r>
              <a:rPr lang="en-US" altLang="en-US" sz="2400" dirty="0" err="1">
                <a:ea typeface="ヒラギノ角ゴ Pro W3" pitchFamily="-84" charset="-128"/>
              </a:rPr>
              <a:t>macroprudential</a:t>
            </a:r>
            <a:r>
              <a:rPr lang="en-US" altLang="en-US" sz="2400" dirty="0">
                <a:ea typeface="ヒラギノ角ゴ Pro W3" pitchFamily="-84" charset="-128"/>
              </a:rPr>
              <a:t> policies?</a:t>
            </a:r>
            <a:endParaRPr lang="en-US" sz="2400" dirty="0"/>
          </a:p>
        </p:txBody>
      </p:sp>
    </p:spTree>
    <p:extLst>
      <p:ext uri="{BB962C8B-B14F-4D97-AF65-F5344CB8AC3E}">
        <p14:creationId xmlns:p14="http://schemas.microsoft.com/office/powerpoint/2010/main" val="310348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 W3" pitchFamily="-84" charset="-128"/>
              </a:rPr>
              <a:t>Monetary policy </a:t>
            </a:r>
            <a:r>
              <a:rPr lang="en-US" altLang="en-US" sz="1800">
                <a:ea typeface="ヒラギノ角ゴ Pro W3" pitchFamily="-84" charset="-128"/>
              </a:rPr>
              <a:t>(2 of 2)</a:t>
            </a:r>
            <a:endParaRPr lang="en-US"/>
          </a:p>
        </p:txBody>
      </p:sp>
      <p:sp>
        <p:nvSpPr>
          <p:cNvPr id="3" name="Content Placeholder 2"/>
          <p:cNvSpPr>
            <a:spLocks noGrp="1"/>
          </p:cNvSpPr>
          <p:nvPr>
            <p:ph idx="1"/>
          </p:nvPr>
        </p:nvSpPr>
        <p:spPr/>
        <p:txBody>
          <a:bodyPr/>
          <a:lstStyle/>
          <a:p>
            <a:pPr marL="0" indent="0">
              <a:spcBef>
                <a:spcPct val="30000"/>
              </a:spcBef>
              <a:buClr>
                <a:schemeClr val="tx1"/>
              </a:buClr>
              <a:buNone/>
              <a:defRPr/>
            </a:pPr>
            <a:r>
              <a:rPr lang="en-US" sz="2400" dirty="0" err="1"/>
              <a:t>Macroprudential</a:t>
            </a:r>
            <a:r>
              <a:rPr lang="en-US" sz="2400" dirty="0"/>
              <a:t> policies can be more difficult to enact:</a:t>
            </a:r>
          </a:p>
          <a:p>
            <a:r>
              <a:rPr lang="en-US" sz="2400" spc="-50" dirty="0"/>
              <a:t>Subject to political pressure</a:t>
            </a:r>
            <a:endParaRPr lang="en-US" altLang="ja-JP" sz="2400" dirty="0">
              <a:ea typeface="ヒラギノ角ゴ Pro W3" pitchFamily="-84" charset="-128"/>
            </a:endParaRPr>
          </a:p>
          <a:p>
            <a:r>
              <a:rPr lang="en-US" sz="2400" spc="-50" dirty="0"/>
              <a:t>Can impact bottom line of firms</a:t>
            </a:r>
            <a:endParaRPr lang="en-US" altLang="ja-JP" sz="2400" dirty="0">
              <a:ea typeface="ヒラギノ角ゴ Pro W3" pitchFamily="-84" charset="-128"/>
            </a:endParaRPr>
          </a:p>
          <a:p>
            <a:r>
              <a:rPr lang="en-US" sz="2400" spc="-50" dirty="0"/>
              <a:t>Institutions are good at finding ways around regulation</a:t>
            </a:r>
            <a:endParaRPr lang="en-US" altLang="ja-JP" sz="2400" dirty="0">
              <a:ea typeface="ヒラギノ角ゴ Pro W3" pitchFamily="-84" charset="-128"/>
            </a:endParaRPr>
          </a:p>
          <a:p>
            <a:pPr marL="0" indent="0">
              <a:spcBef>
                <a:spcPct val="30000"/>
              </a:spcBef>
              <a:buClr>
                <a:schemeClr val="tx1"/>
              </a:buClr>
              <a:buNone/>
              <a:defRPr/>
            </a:pPr>
            <a:r>
              <a:rPr lang="en-US" sz="2400" spc="-50" dirty="0"/>
              <a:t>Best policy is not clear.</a:t>
            </a:r>
            <a:endParaRPr lang="en-US" sz="2400" dirty="0"/>
          </a:p>
        </p:txBody>
      </p:sp>
    </p:spTree>
    <p:extLst>
      <p:ext uri="{BB962C8B-B14F-4D97-AF65-F5344CB8AC3E}">
        <p14:creationId xmlns:p14="http://schemas.microsoft.com/office/powerpoint/2010/main" val="364476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Tactics: Choosing the Policy Instrument</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A </a:t>
            </a:r>
            <a:r>
              <a:rPr lang="en-US" altLang="en-US" sz="2400" b="1" dirty="0">
                <a:ea typeface="ヒラギノ角ゴ Pro W3" pitchFamily="-84" charset="-128"/>
              </a:rPr>
              <a:t>policy instrument</a:t>
            </a:r>
            <a:r>
              <a:rPr lang="en-US" altLang="en-US" sz="2400" dirty="0">
                <a:ea typeface="ヒラギノ角ゴ Pro W3" pitchFamily="-84" charset="-128"/>
              </a:rPr>
              <a:t> (ex., the fed funds rate) responds to the Fed</a:t>
            </a:r>
            <a:r>
              <a:rPr lang="ja-JP" altLang="en-US" sz="2400" dirty="0"/>
              <a:t>’</a:t>
            </a:r>
            <a:r>
              <a:rPr lang="en-US" altLang="ja-JP" sz="2400" dirty="0">
                <a:ea typeface="ヒラギノ角ゴ Pro W3" pitchFamily="-84" charset="-128"/>
              </a:rPr>
              <a:t>s tools. There are two basic types of instruments: reserve aggregates and short-term interest rates.</a:t>
            </a:r>
          </a:p>
          <a:p>
            <a:r>
              <a:rPr lang="en-US" altLang="en-US" sz="2400" dirty="0">
                <a:ea typeface="ヒラギノ角ゴ Pro W3" pitchFamily="-84" charset="-128"/>
              </a:rPr>
              <a:t>An </a:t>
            </a:r>
            <a:r>
              <a:rPr lang="en-US" altLang="en-US" sz="2400" b="1" dirty="0">
                <a:ea typeface="ヒラギノ角ゴ Pro W3" pitchFamily="-84" charset="-128"/>
              </a:rPr>
              <a:t>intermediate target </a:t>
            </a:r>
            <a:r>
              <a:rPr lang="en-US" altLang="en-US" sz="2400" dirty="0">
                <a:ea typeface="ヒラギノ角ゴ Pro W3" pitchFamily="-84" charset="-128"/>
              </a:rPr>
              <a:t>(for example, a long-term interest rate) is not directly affected by a Fed tool, but is linked to actual goals (e.g., long-run price stability).</a:t>
            </a:r>
            <a:endParaRPr lang="en-US" altLang="ja-JP" sz="2400" dirty="0">
              <a:ea typeface="ヒラギノ角ゴ Pro W3" pitchFamily="-84" charset="-128"/>
            </a:endParaRPr>
          </a:p>
        </p:txBody>
      </p:sp>
    </p:spTree>
    <p:extLst>
      <p:ext uri="{BB962C8B-B14F-4D97-AF65-F5344CB8AC3E}">
        <p14:creationId xmlns:p14="http://schemas.microsoft.com/office/powerpoint/2010/main" val="179836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Using a Fed Watcher</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Fed watcher predicts monetary tightening, </a:t>
            </a:r>
            <a:r>
              <a:rPr lang="en-US" altLang="en-US" sz="2400" i="1" dirty="0" err="1">
                <a:ea typeface="ヒラギノ角ゴ Pro W3" pitchFamily="-84" charset="-128"/>
              </a:rPr>
              <a:t>i</a:t>
            </a:r>
            <a:r>
              <a:rPr lang="en-US" altLang="en-US" sz="2400" dirty="0">
                <a:ea typeface="ヒラギノ角ゴ Pro W3" pitchFamily="-84" charset="-128"/>
              </a:rPr>
              <a:t> </a:t>
            </a:r>
            <a:r>
              <a:rPr lang="en-US" altLang="en-US" sz="2400" dirty="0">
                <a:latin typeface="Times New Roman"/>
                <a:ea typeface="ヒラギノ角ゴ Pro W3" pitchFamily="-84" charset="-128"/>
                <a:cs typeface="Times New Roman"/>
                <a:sym typeface="Symbol" panose="05050102010706020507" pitchFamily="18" charset="2"/>
              </a:rPr>
              <a:t>↑</a:t>
            </a:r>
            <a:endParaRPr lang="en-US" altLang="en-US" dirty="0">
              <a:ea typeface="ヒラギノ角ゴ Pro W3" pitchFamily="-84" charset="-128"/>
              <a:sym typeface="Symbol" panose="05050102010706020507" pitchFamily="18" charset="2"/>
            </a:endParaRPr>
          </a:p>
          <a:p>
            <a:pPr marL="740664" lvl="1" indent="-402336">
              <a:buFontTx/>
              <a:buAutoNum type="arabicPeriod"/>
            </a:pPr>
            <a:r>
              <a:rPr lang="en-US" altLang="en-US" dirty="0">
                <a:ea typeface="ヒラギノ角ゴ Pro W3" pitchFamily="-84" charset="-128"/>
              </a:rPr>
              <a:t>Acquire funds at current low </a:t>
            </a:r>
            <a:r>
              <a:rPr lang="en-US" altLang="en-US" i="1" dirty="0" err="1">
                <a:ea typeface="ヒラギノ角ゴ Pro W3" pitchFamily="-84" charset="-128"/>
              </a:rPr>
              <a:t>i</a:t>
            </a:r>
            <a:endParaRPr lang="en-US" altLang="en-US" i="1" dirty="0">
              <a:ea typeface="ヒラギノ角ゴ Pro W3" pitchFamily="-84" charset="-128"/>
            </a:endParaRPr>
          </a:p>
          <a:p>
            <a:pPr marL="740664" lvl="1" indent="-402336">
              <a:buFontTx/>
              <a:buAutoNum type="arabicPeriod"/>
            </a:pPr>
            <a:r>
              <a:rPr lang="en-US" altLang="en-US" dirty="0">
                <a:ea typeface="ヒラギノ角ゴ Pro W3" pitchFamily="-84" charset="-128"/>
              </a:rPr>
              <a:t>Buy $ in FX market</a:t>
            </a:r>
          </a:p>
          <a:p>
            <a:r>
              <a:rPr lang="en-US" altLang="en-US" sz="2400" dirty="0">
                <a:ea typeface="ヒラギノ角ゴ Pro W3" pitchFamily="-84" charset="-128"/>
              </a:rPr>
              <a:t>Fed watcher predicts monetary loosening, </a:t>
            </a:r>
            <a:r>
              <a:rPr lang="en-US" altLang="en-US" sz="2400" i="1" dirty="0" err="1">
                <a:ea typeface="ヒラギノ角ゴ Pro W3" pitchFamily="-84" charset="-128"/>
              </a:rPr>
              <a:t>i</a:t>
            </a:r>
            <a:r>
              <a:rPr lang="en-US" altLang="en-US" sz="2400" dirty="0">
                <a:ea typeface="ヒラギノ角ゴ Pro W3" pitchFamily="-84" charset="-128"/>
              </a:rPr>
              <a:t> </a:t>
            </a:r>
            <a:r>
              <a:rPr lang="en-US" altLang="en-US" sz="2400" dirty="0">
                <a:latin typeface="Times New Roman"/>
                <a:ea typeface="ヒラギノ角ゴ Pro W3" pitchFamily="-84" charset="-128"/>
                <a:cs typeface="Times New Roman"/>
                <a:sym typeface="Symbol" panose="05050102010706020507" pitchFamily="18" charset="2"/>
              </a:rPr>
              <a:t>↓</a:t>
            </a:r>
            <a:endParaRPr lang="en-US" altLang="en-US" sz="2400" dirty="0">
              <a:ea typeface="ヒラギノ角ゴ Pro W3" pitchFamily="-84" charset="-128"/>
              <a:sym typeface="Symbol" panose="05050102010706020507" pitchFamily="18" charset="2"/>
            </a:endParaRPr>
          </a:p>
          <a:p>
            <a:pPr marL="740664" lvl="1" indent="-402336">
              <a:buFontTx/>
              <a:buAutoNum type="arabicPeriod"/>
            </a:pPr>
            <a:r>
              <a:rPr lang="en-US" altLang="en-US" dirty="0">
                <a:ea typeface="ヒラギノ角ゴ Pro W3" pitchFamily="-84" charset="-128"/>
              </a:rPr>
              <a:t>Make loans now at high </a:t>
            </a:r>
            <a:r>
              <a:rPr lang="en-US" altLang="en-US" i="1" dirty="0" err="1">
                <a:ea typeface="ヒラギノ角ゴ Pro W3" pitchFamily="-84" charset="-128"/>
              </a:rPr>
              <a:t>i</a:t>
            </a:r>
            <a:endParaRPr lang="en-US" altLang="en-US" i="1" dirty="0">
              <a:ea typeface="ヒラギノ角ゴ Pro W3" pitchFamily="-84" charset="-128"/>
            </a:endParaRPr>
          </a:p>
          <a:p>
            <a:pPr marL="740664" lvl="1" indent="-402336">
              <a:buFontTx/>
              <a:buAutoNum type="arabicPeriod"/>
            </a:pPr>
            <a:r>
              <a:rPr lang="en-US" altLang="en-US" dirty="0">
                <a:ea typeface="ヒラギノ角ゴ Pro W3" pitchFamily="-84" charset="-128"/>
              </a:rPr>
              <a:t>Buy bonds, price rise in future</a:t>
            </a:r>
          </a:p>
          <a:p>
            <a:pPr marL="740664" lvl="1" indent="-402336">
              <a:buFontTx/>
              <a:buAutoNum type="arabicPeriod"/>
            </a:pPr>
            <a:r>
              <a:rPr lang="en-US" altLang="en-US" dirty="0">
                <a:ea typeface="ヒラギノ角ゴ Pro W3" pitchFamily="-84" charset="-128"/>
              </a:rPr>
              <a:t>Sell $ in FX market</a:t>
            </a:r>
            <a:endParaRPr lang="en-US" dirty="0"/>
          </a:p>
        </p:txBody>
      </p:sp>
    </p:spTree>
    <p:extLst>
      <p:ext uri="{BB962C8B-B14F-4D97-AF65-F5344CB8AC3E}">
        <p14:creationId xmlns:p14="http://schemas.microsoft.com/office/powerpoint/2010/main" val="320721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 </a:t>
            </a:r>
            <a:r>
              <a:rPr lang="en-US" altLang="en-US" sz="1800" dirty="0">
                <a:ea typeface="ヒラギノ角ゴ Pro W3" pitchFamily="-84" charset="-128"/>
              </a:rPr>
              <a:t>(1 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lstStyle/>
          <a:p>
            <a:r>
              <a:rPr lang="en-US" altLang="en-US" sz="2400" dirty="0"/>
              <a:t>How Fed Actions Affect Reserves in the Banking System</a:t>
            </a:r>
            <a:r>
              <a:rPr lang="en-US" altLang="ja-JP" sz="2400" dirty="0"/>
              <a:t>: the Fed</a:t>
            </a:r>
            <a:r>
              <a:rPr lang="ja-JP" altLang="en-US" sz="2400" dirty="0"/>
              <a:t>’</a:t>
            </a:r>
            <a:r>
              <a:rPr lang="en-US" altLang="ja-JP" sz="2400" dirty="0"/>
              <a:t>s actions change both its balance sheet and the money supply. Open market operations and discount loans were examined.</a:t>
            </a:r>
            <a:endParaRPr lang="en-US" altLang="en-US" sz="2400" dirty="0"/>
          </a:p>
          <a:p>
            <a:r>
              <a:rPr lang="en-US" altLang="en-US" sz="2400" dirty="0"/>
              <a:t>The Market for Reserves and the Federal Funds Rate: supply and demand analysis shows how Fed actions affect market rates.</a:t>
            </a:r>
          </a:p>
          <a:p>
            <a:r>
              <a:rPr lang="en-US" altLang="en-US" sz="2400" dirty="0"/>
              <a:t>Conventional Monetary Policy Tools: the Fed can use open market operations, discount loans, and reserve ratios to enact Fed directives.</a:t>
            </a:r>
          </a:p>
        </p:txBody>
      </p:sp>
    </p:spTree>
    <p:extLst>
      <p:ext uri="{BB962C8B-B14F-4D97-AF65-F5344CB8AC3E}">
        <p14:creationId xmlns:p14="http://schemas.microsoft.com/office/powerpoint/2010/main" val="13792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 </a:t>
            </a:r>
            <a:r>
              <a:rPr lang="en-US" altLang="en-US" sz="1800" dirty="0">
                <a:ea typeface="ヒラギノ角ゴ Pro W3" pitchFamily="-84" charset="-128"/>
              </a:rPr>
              <a:t>(2 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Nonconventional Monetary Policy Tools and Quantitative Easing: Tools the Fed used to battle the effects of the global financial crisis.</a:t>
            </a:r>
          </a:p>
          <a:p>
            <a:r>
              <a:rPr lang="en-US" altLang="en-US" sz="2400" dirty="0">
                <a:ea typeface="ヒラギノ角ゴ Pro W3" pitchFamily="-84" charset="-128"/>
              </a:rPr>
              <a:t>Monetary Policy Tools of the ECB: The ECB vs. the Fed on monetary policy, tools, and targets</a:t>
            </a:r>
            <a:r>
              <a:rPr lang="en-US" altLang="en-US" sz="2400" dirty="0" smtClean="0">
                <a:ea typeface="ヒラギノ角ゴ Pro W3" pitchFamily="-84" charset="-128"/>
              </a:rPr>
              <a:t>.</a:t>
            </a:r>
          </a:p>
          <a:p>
            <a:r>
              <a:rPr lang="en-US" altLang="en-US" sz="2400" dirty="0">
                <a:ea typeface="ヒラギノ角ゴ Pro W3" pitchFamily="-84" charset="-128"/>
              </a:rPr>
              <a:t>The Price Stability Goal and the Nominal Anchor: stable inflation has become the primarily goal of central banks, but this has pros and cons.</a:t>
            </a:r>
          </a:p>
          <a:p>
            <a:r>
              <a:rPr lang="en-US" altLang="en-US" sz="2400" dirty="0">
                <a:ea typeface="ヒラギノ角ゴ Pro W3" pitchFamily="-84" charset="-128"/>
              </a:rPr>
              <a:t>Other Goals of Monetary Policy: such as employment, growth, and stability, need to be considered along with inflation.</a:t>
            </a:r>
            <a:endParaRPr lang="en-US" sz="2400" dirty="0"/>
          </a:p>
          <a:p>
            <a:endParaRPr lang="en-US" sz="2400" dirty="0"/>
          </a:p>
        </p:txBody>
      </p:sp>
    </p:spTree>
    <p:extLst>
      <p:ext uri="{BB962C8B-B14F-4D97-AF65-F5344CB8AC3E}">
        <p14:creationId xmlns:p14="http://schemas.microsoft.com/office/powerpoint/2010/main" val="130102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 </a:t>
            </a:r>
            <a:r>
              <a:rPr lang="en-US" altLang="en-US" sz="1800" dirty="0" smtClean="0">
                <a:ea typeface="ヒラギノ角ゴ Pro W3" pitchFamily="-84" charset="-128"/>
              </a:rPr>
              <a:t>(3 </a:t>
            </a:r>
            <a:r>
              <a:rPr lang="en-US" altLang="en-US" sz="1800" dirty="0">
                <a:ea typeface="ヒラギノ角ゴ Pro W3" pitchFamily="-84" charset="-128"/>
              </a:rPr>
              <a:t>of </a:t>
            </a:r>
            <a:r>
              <a:rPr lang="en-US" altLang="en-US" sz="1800" dirty="0" smtClean="0">
                <a:ea typeface="ヒラギノ角ゴ Pro W3" pitchFamily="-84" charset="-128"/>
              </a:rPr>
              <a:t>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Should Price Stability be the Primary Goal of Monetary Policy?: We outlined conditions when this goal is both consistent and inconsistent with other monetary goals.</a:t>
            </a:r>
          </a:p>
          <a:p>
            <a:r>
              <a:rPr lang="en-US" altLang="en-US" sz="2400" dirty="0">
                <a:ea typeface="ヒラギノ角ゴ Pro W3" pitchFamily="-84" charset="-128"/>
              </a:rPr>
              <a:t>Inflation Targeting: This policy has advantages: clear, easily understood, and keeps central bankers accountable. But is this at the cost of growth and employment</a:t>
            </a:r>
            <a:r>
              <a:rPr lang="en-US" altLang="en-US" sz="2400" dirty="0" smtClean="0">
                <a:ea typeface="ヒラギノ角ゴ Pro W3" pitchFamily="-84" charset="-128"/>
              </a:rPr>
              <a:t>?</a:t>
            </a:r>
          </a:p>
          <a:p>
            <a:r>
              <a:rPr lang="en-US" altLang="en-US" sz="2400" dirty="0">
                <a:ea typeface="ヒラギノ角ゴ Pro W3" pitchFamily="-84" charset="-128"/>
              </a:rPr>
              <a:t>Should Central Banks Respond to Asset Price Bubbles? In the case of credit-driven bubbles, the answer appears to be yes! But the right tool is not obvious.</a:t>
            </a:r>
            <a:endParaRPr lang="en-US" sz="2400" dirty="0"/>
          </a:p>
          <a:p>
            <a:endParaRPr lang="en-US" sz="2400" dirty="0"/>
          </a:p>
        </p:txBody>
      </p:sp>
    </p:spTree>
    <p:extLst>
      <p:ext uri="{BB962C8B-B14F-4D97-AF65-F5344CB8AC3E}">
        <p14:creationId xmlns:p14="http://schemas.microsoft.com/office/powerpoint/2010/main" val="3837915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The Federal Reserve Balance Sheet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a:xfrm>
            <a:off x="1981200" y="1600201"/>
            <a:ext cx="8229600" cy="457200"/>
          </a:xfrm>
        </p:spPr>
        <p:txBody>
          <a:bodyPr/>
          <a:lstStyle/>
          <a:p>
            <a:pPr>
              <a:spcBef>
                <a:spcPts val="2000"/>
              </a:spcBef>
            </a:pPr>
            <a:r>
              <a:rPr lang="en-US" altLang="en-US" sz="2400" dirty="0">
                <a:ea typeface="ヒラギノ角ゴ Pro W3" pitchFamily="-84" charset="-128"/>
              </a:rPr>
              <a:t>Discount Lending</a:t>
            </a:r>
          </a:p>
        </p:txBody>
      </p:sp>
      <p:graphicFrame>
        <p:nvGraphicFramePr>
          <p:cNvPr id="6" name="Table 5"/>
          <p:cNvGraphicFramePr>
            <a:graphicFrameLocks noGrp="1"/>
          </p:cNvGraphicFramePr>
          <p:nvPr>
            <p:extLst/>
          </p:nvPr>
        </p:nvGraphicFramePr>
        <p:xfrm>
          <a:off x="1741416" y="2326640"/>
          <a:ext cx="4335534" cy="1483360"/>
        </p:xfrm>
        <a:graphic>
          <a:graphicData uri="http://schemas.openxmlformats.org/drawingml/2006/table">
            <a:tbl>
              <a:tblPr firstRow="1" bandRow="1">
                <a:tableStyleId>{2D5ABB26-0587-4C30-8999-92F81FD0307C}</a:tableStyleId>
              </a:tblPr>
              <a:tblGrid>
                <a:gridCol w="2022229">
                  <a:extLst>
                    <a:ext uri="{9D8B030D-6E8A-4147-A177-3AD203B41FA5}">
                      <a16:colId xmlns:a16="http://schemas.microsoft.com/office/drawing/2014/main" val="20000"/>
                    </a:ext>
                  </a:extLst>
                </a:gridCol>
                <a:gridCol w="2313305">
                  <a:extLst>
                    <a:ext uri="{9D8B030D-6E8A-4147-A177-3AD203B41FA5}">
                      <a16:colId xmlns:a16="http://schemas.microsoft.com/office/drawing/2014/main" val="20001"/>
                    </a:ext>
                  </a:extLst>
                </a:gridCol>
              </a:tblGrid>
              <a:tr h="370840">
                <a:tc>
                  <a:txBody>
                    <a:bodyPr/>
                    <a:lstStyle/>
                    <a:p>
                      <a:pPr algn="ctr">
                        <a:spcAft>
                          <a:spcPts val="0"/>
                        </a:spcAft>
                      </a:pPr>
                      <a:r>
                        <a:rPr lang="en-US" sz="1800" b="1" dirty="0">
                          <a:effectLst/>
                          <a:latin typeface="+mn-lt"/>
                          <a:ea typeface="Times"/>
                          <a:cs typeface="Times New Roman"/>
                        </a:rPr>
                        <a:t>Banking System</a:t>
                      </a:r>
                      <a:endParaRPr lang="en-US" sz="1800" dirty="0">
                        <a:effectLst/>
                        <a:latin typeface="+mn-lt"/>
                        <a:ea typeface="Times"/>
                        <a:cs typeface="Times New Roman"/>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mn-lt"/>
                          <a:ea typeface="Times"/>
                          <a:cs typeface="Times New Roman"/>
                        </a:rPr>
                        <a:t>Blank</a:t>
                      </a:r>
                      <a:r>
                        <a:rPr lang="en-US" sz="1800" dirty="0">
                          <a:effectLst/>
                          <a:latin typeface="+mn-lt"/>
                          <a:ea typeface="Times"/>
                          <a:cs typeface="Times New Roman"/>
                        </a:rPr>
                        <a:t> </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spcAft>
                          <a:spcPts val="0"/>
                        </a:spcAft>
                      </a:pPr>
                      <a:r>
                        <a:rPr lang="en-US" sz="1800">
                          <a:effectLst/>
                          <a:latin typeface="+mn-lt"/>
                          <a:ea typeface="Times"/>
                          <a:cs typeface="Times New Roman"/>
                        </a:rPr>
                        <a:t>Assets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effectLst/>
                          <a:latin typeface="+mn-lt"/>
                          <a:ea typeface="Times"/>
                          <a:cs typeface="Times New Roman"/>
                        </a:rPr>
                        <a:t>Liabilities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spcAft>
                          <a:spcPts val="0"/>
                        </a:spcAft>
                        <a:tabLst>
                          <a:tab pos="880110" algn="l"/>
                          <a:tab pos="880110" algn="l"/>
                          <a:tab pos="1337310" algn="l"/>
                        </a:tabLst>
                      </a:pPr>
                      <a:r>
                        <a:rPr lang="en-US" sz="1800" b="0" dirty="0">
                          <a:effectLst/>
                          <a:latin typeface="+mn-lt"/>
                          <a:cs typeface="Times New Roman"/>
                        </a:rPr>
                        <a:t>Reserves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a:effectLst/>
                          <a:latin typeface="+mn-lt"/>
                          <a:ea typeface="Times"/>
                          <a:cs typeface="Times New Roman"/>
                        </a:rPr>
                        <a:t>Loans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spcAft>
                          <a:spcPts val="0"/>
                        </a:spcAft>
                        <a:tabLst>
                          <a:tab pos="1337310" algn="l"/>
                        </a:tabLst>
                      </a:pPr>
                      <a:r>
                        <a:rPr lang="en-US" sz="180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1263015" algn="l"/>
                        </a:tabLst>
                      </a:pPr>
                      <a:r>
                        <a:rPr lang="en-US" sz="1800" dirty="0" smtClean="0">
                          <a:effectLst/>
                          <a:latin typeface="+mn-lt"/>
                          <a:ea typeface="Times"/>
                          <a:cs typeface="Times New Roman"/>
                        </a:rPr>
                        <a:t>	+$</a:t>
                      </a:r>
                      <a:r>
                        <a:rPr lang="en-US" sz="1800" dirty="0">
                          <a:effectLst/>
                          <a:latin typeface="+mn-lt"/>
                          <a:ea typeface="Times"/>
                          <a:cs typeface="Times New Roman"/>
                        </a:rPr>
                        <a:t>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nvPr>
        </p:nvGraphicFramePr>
        <p:xfrm>
          <a:off x="6239511" y="2326640"/>
          <a:ext cx="4316095" cy="1483360"/>
        </p:xfrm>
        <a:graphic>
          <a:graphicData uri="http://schemas.openxmlformats.org/drawingml/2006/table">
            <a:tbl>
              <a:tblPr firstRow="1" bandRow="1">
                <a:tableStyleId>{2D5ABB26-0587-4C30-8999-92F81FD0307C}</a:tableStyleId>
              </a:tblPr>
              <a:tblGrid>
                <a:gridCol w="2002790">
                  <a:extLst>
                    <a:ext uri="{9D8B030D-6E8A-4147-A177-3AD203B41FA5}">
                      <a16:colId xmlns:a16="http://schemas.microsoft.com/office/drawing/2014/main" val="20000"/>
                    </a:ext>
                  </a:extLst>
                </a:gridCol>
                <a:gridCol w="2313305">
                  <a:extLst>
                    <a:ext uri="{9D8B030D-6E8A-4147-A177-3AD203B41FA5}">
                      <a16:colId xmlns:a16="http://schemas.microsoft.com/office/drawing/2014/main" val="20001"/>
                    </a:ext>
                  </a:extLst>
                </a:gridCol>
              </a:tblGrid>
              <a:tr h="370840">
                <a:tc>
                  <a:txBody>
                    <a:bodyPr/>
                    <a:lstStyle/>
                    <a:p>
                      <a:pPr algn="ctr">
                        <a:spcAft>
                          <a:spcPts val="0"/>
                        </a:spcAft>
                      </a:pPr>
                      <a:r>
                        <a:rPr lang="en-US" sz="1800" b="1" dirty="0">
                          <a:effectLst/>
                          <a:latin typeface="+mn-lt"/>
                          <a:ea typeface="Times"/>
                          <a:cs typeface="Times New Roman"/>
                        </a:rPr>
                        <a:t>The Fed</a:t>
                      </a:r>
                      <a:endParaRPr lang="en-US" sz="1800" dirty="0">
                        <a:effectLst/>
                        <a:latin typeface="+mn-lt"/>
                        <a:ea typeface="Times"/>
                        <a:cs typeface="Times New Roman"/>
                      </a:endParaRP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latin typeface="+mn-lt"/>
                          <a:ea typeface="Times"/>
                          <a:cs typeface="Times New Roman"/>
                        </a:rPr>
                        <a:t>Blank</a:t>
                      </a:r>
                      <a:r>
                        <a:rPr lang="en-US" sz="1800" dirty="0">
                          <a:effectLst/>
                          <a:latin typeface="+mn-lt"/>
                          <a:ea typeface="Times"/>
                          <a:cs typeface="Times New Roman"/>
                        </a:rPr>
                        <a:t> </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spcAft>
                          <a:spcPts val="0"/>
                        </a:spcAft>
                      </a:pPr>
                      <a:r>
                        <a:rPr lang="en-US" sz="1800" dirty="0">
                          <a:effectLst/>
                          <a:latin typeface="+mn-lt"/>
                          <a:ea typeface="Times"/>
                          <a:cs typeface="Times New Roman"/>
                        </a:rPr>
                        <a:t>Assets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effectLst/>
                          <a:latin typeface="+mn-lt"/>
                          <a:ea typeface="Times"/>
                          <a:cs typeface="Times New Roman"/>
                        </a:rPr>
                        <a:t>Liabilities</a:t>
                      </a:r>
                    </a:p>
                  </a:txBody>
                  <a:tcPr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spcAft>
                          <a:spcPts val="0"/>
                        </a:spcAft>
                        <a:tabLst>
                          <a:tab pos="880110" algn="l"/>
                          <a:tab pos="880110" algn="l"/>
                          <a:tab pos="1337310" algn="l"/>
                        </a:tabLst>
                      </a:pPr>
                      <a:r>
                        <a:rPr lang="en-US" sz="1800" b="0" dirty="0">
                          <a:effectLst/>
                          <a:latin typeface="+mn-lt"/>
                          <a:cs typeface="Times New Roman"/>
                        </a:rPr>
                        <a:t>Discount loans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800">
                          <a:effectLst/>
                          <a:latin typeface="+mn-lt"/>
                          <a:ea typeface="Times"/>
                          <a:cs typeface="Times New Roman"/>
                        </a:rPr>
                        <a:t>Reserves</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spcAft>
                          <a:spcPts val="0"/>
                        </a:spcAft>
                        <a:tabLst>
                          <a:tab pos="1337310" algn="l"/>
                        </a:tabLst>
                      </a:pPr>
                      <a:r>
                        <a:rPr lang="en-US" sz="180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1263015" algn="l"/>
                        </a:tabLst>
                      </a:pPr>
                      <a:r>
                        <a:rPr lang="en-US" sz="1800" dirty="0">
                          <a:effectLst/>
                          <a:latin typeface="+mn-lt"/>
                          <a:ea typeface="Times"/>
                          <a:cs typeface="Times New Roman"/>
                        </a:rPr>
                        <a:t>	+$100 m</a:t>
                      </a:r>
                    </a:p>
                  </a:txBody>
                  <a:tcPr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Content Placeholder 3"/>
          <p:cNvSpPr>
            <a:spLocks noGrp="1"/>
          </p:cNvSpPr>
          <p:nvPr>
            <p:ph idx="13"/>
          </p:nvPr>
        </p:nvSpPr>
        <p:spPr>
          <a:xfrm>
            <a:off x="1981200" y="4495800"/>
            <a:ext cx="8229600" cy="1676400"/>
          </a:xfrm>
        </p:spPr>
        <p:txBody>
          <a:bodyPr/>
          <a:lstStyle/>
          <a:p>
            <a:r>
              <a:rPr lang="en-US" altLang="en-US" sz="2400" b="1" dirty="0" err="1">
                <a:ea typeface="ヒラギノ角ゴ Pro W3" pitchFamily="-84" charset="-128"/>
              </a:rPr>
              <a:t>Result</a:t>
            </a:r>
            <a:r>
              <a:rPr lang="en-US" altLang="en-US" sz="2400" b="1" dirty="0" err="1">
                <a:ea typeface="ヒラギノ角ゴ Pro W3" pitchFamily="-84" charset="-128"/>
                <a:sym typeface="Symbol" panose="05050102010706020507" pitchFamily="18" charset="2"/>
              </a:rPr>
              <a:t></a:t>
            </a:r>
            <a:r>
              <a:rPr lang="en-US" altLang="en-US" sz="2400" b="1" i="1" dirty="0" err="1">
                <a:ea typeface="ヒラギノ角ゴ Pro W3" pitchFamily="-84" charset="-128"/>
                <a:sym typeface="Symbol" panose="05050102010706020507" pitchFamily="18" charset="2"/>
              </a:rPr>
              <a:t>R</a:t>
            </a:r>
            <a:r>
              <a:rPr lang="en-US" altLang="en-US" sz="2400" b="1" dirty="0">
                <a:ea typeface="ヒラギノ角ゴ Pro W3" pitchFamily="-84" charset="-128"/>
                <a:sym typeface="Symbol" panose="05050102010706020507" pitchFamily="18" charset="2"/>
              </a:rPr>
              <a:t> ↑ $100, </a:t>
            </a:r>
            <a:r>
              <a:rPr lang="en-US" altLang="en-US" sz="2400" b="1" i="1" dirty="0">
                <a:ea typeface="ヒラギノ角ゴ Pro W3" pitchFamily="-84" charset="-128"/>
                <a:sym typeface="Symbol" panose="05050102010706020507" pitchFamily="18" charset="2"/>
              </a:rPr>
              <a:t>MB</a:t>
            </a:r>
            <a:r>
              <a:rPr lang="en-US" altLang="en-US" sz="2400" b="1" dirty="0">
                <a:ea typeface="ヒラギノ角ゴ Pro W3" pitchFamily="-84" charset="-128"/>
                <a:sym typeface="Symbol" panose="05050102010706020507" pitchFamily="18" charset="2"/>
              </a:rPr>
              <a:t> $100</a:t>
            </a:r>
            <a:endParaRPr lang="en-US" sz="2400" dirty="0"/>
          </a:p>
        </p:txBody>
      </p:sp>
    </p:spTree>
    <p:extLst>
      <p:ext uri="{BB962C8B-B14F-4D97-AF65-F5344CB8AC3E}">
        <p14:creationId xmlns:p14="http://schemas.microsoft.com/office/powerpoint/2010/main" val="284888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The Market for Reserves and the Federal Funds Rate</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We will now examine how this change in reserves affects the </a:t>
            </a:r>
            <a:r>
              <a:rPr lang="en-US" altLang="en-US" sz="2400" b="1" dirty="0">
                <a:ea typeface="ヒラギノ角ゴ Pro W3" pitchFamily="-84" charset="-128"/>
              </a:rPr>
              <a:t>federal funds rate</a:t>
            </a:r>
            <a:r>
              <a:rPr lang="en-US" altLang="en-US" sz="2400" i="1" dirty="0">
                <a:ea typeface="ヒラギノ角ゴ Pro W3" pitchFamily="-84" charset="-128"/>
              </a:rPr>
              <a:t>,</a:t>
            </a:r>
            <a:r>
              <a:rPr lang="en-US" altLang="en-US" sz="2400" dirty="0">
                <a:ea typeface="ヒラギノ角ゴ Pro W3" pitchFamily="-84" charset="-128"/>
              </a:rPr>
              <a:t> the rate banks charge each other for overnight loans.</a:t>
            </a:r>
            <a:endParaRPr lang="en-US" sz="2400" dirty="0"/>
          </a:p>
        </p:txBody>
      </p:sp>
    </p:spTree>
    <p:extLst>
      <p:ext uri="{BB962C8B-B14F-4D97-AF65-F5344CB8AC3E}">
        <p14:creationId xmlns:p14="http://schemas.microsoft.com/office/powerpoint/2010/main" val="49592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89" y="157481"/>
            <a:ext cx="10515600" cy="583142"/>
          </a:xfrm>
        </p:spPr>
        <p:txBody>
          <a:bodyPr/>
          <a:lstStyle/>
          <a:p>
            <a:r>
              <a:rPr lang="en-US" altLang="en-US" sz="2400" dirty="0">
                <a:ea typeface="ヒラギノ角ゴ Pro W3" pitchFamily="-84" charset="-128"/>
              </a:rPr>
              <a:t>Figure 10.1 Equilibrium in the Market for Reserves</a:t>
            </a:r>
            <a:endParaRPr lang="en-US" sz="2400" dirty="0"/>
          </a:p>
        </p:txBody>
      </p:sp>
      <p:pic>
        <p:nvPicPr>
          <p:cNvPr id="4" name="Picture 2" descr="The vertical axis is labeled &quot;Federal Funds Rate&quot; and shows values i sub(or), i 1 f f, i star f f, i 2 f f, and i sub(d) from bottom to top. The horizontal axis is labeled &quot;Quantity of Reserves, R.&quot; The line for NBR starts vertically upward from the middle of horizontal axis and turns right at Federal Funds Rate equals i sub(d) to become parallel to horizontal axis. The line for R sup(d) slops down from higher end of Federal Funds Rate, intersects the line for NBR at Federal Funds Rate equals i star f f, and finally becomes parallel to horizontal axis at Federal Funds Rate equal i sub(or). The point of intersection of two lines is labeled as &quot;1.&quot; The graph shows that:&#10;◦ With excess supply of reserves, the federal funds rate falls to i star f f.&#10;◦ With excess demand for reserves, the federal funds rate rises to i star f 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733" y="740623"/>
            <a:ext cx="7367997" cy="585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79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3762</Words>
  <Application>Microsoft Office PowerPoint</Application>
  <PresentationFormat>Widescreen</PresentationFormat>
  <Paragraphs>384</Paragraphs>
  <Slides>67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游ゴシック</vt:lpstr>
      <vt:lpstr>游ゴシック Light</vt:lpstr>
      <vt:lpstr>Arial</vt:lpstr>
      <vt:lpstr>Calibri</vt:lpstr>
      <vt:lpstr>Calibri Light</vt:lpstr>
      <vt:lpstr>Symbol</vt:lpstr>
      <vt:lpstr>Times</vt:lpstr>
      <vt:lpstr>Times New Roman</vt:lpstr>
      <vt:lpstr>ヒラギノ角ゴ Pro W3</vt:lpstr>
      <vt:lpstr>Office Theme</vt:lpstr>
      <vt:lpstr>    Topic 14: Conduct of Monetary Policy: Tools, Goals, Strategy, and Tactics </vt:lpstr>
      <vt:lpstr>Chapter Preview </vt:lpstr>
      <vt:lpstr>How Fed Actions Affect Reserves in the Banking System (1 of 2)</vt:lpstr>
      <vt:lpstr>How Fed Actions Affect Reserves in the Banking System (2 of 2)</vt:lpstr>
      <vt:lpstr>Open Market Operations</vt:lpstr>
      <vt:lpstr>The Federal Reserve Balance Sheet (1 of 2)</vt:lpstr>
      <vt:lpstr>The Federal Reserve Balance Sheet (2 of 2)</vt:lpstr>
      <vt:lpstr>The Market for Reserves and the Federal Funds Rate</vt:lpstr>
      <vt:lpstr>Figure 10.1 Equilibrium in the Market for Reserves</vt:lpstr>
      <vt:lpstr>Figure 10.2 Response to Open Market Operations</vt:lpstr>
      <vt:lpstr>Figure 10.3 Response to Change in Discount Rate</vt:lpstr>
      <vt:lpstr>Figure 10.4 Response to Change in Required Reserves</vt:lpstr>
      <vt:lpstr>Figure 10.5 Response to Change in the interest Rate on Reserve</vt:lpstr>
      <vt:lpstr>Case: How Operating Procedures Limit Fluctuations in Fed Funds Rate</vt:lpstr>
      <vt:lpstr>Figure 10.6 How Operating Procedures Limit Fluctuations in Fed Funds Rate</vt:lpstr>
      <vt:lpstr>Tools of Monetary Policy: Open Market Operations</vt:lpstr>
      <vt:lpstr>Inside the Fed: A Day at the Trading Desk (1 of 2)</vt:lpstr>
      <vt:lpstr>Inside the Fed: A Day at the Trading Desk (2 of 2)</vt:lpstr>
      <vt:lpstr>Tools of Monetary Policy: Discount Policy  (1 of 3)</vt:lpstr>
      <vt:lpstr>Tools of Monetary Policy: Discount Policy  (2 of 3)</vt:lpstr>
      <vt:lpstr>Tools of Monetary Policy: Discount Policy  (3 of 3)</vt:lpstr>
      <vt:lpstr>Tools of Monetary Policy: Reserve Requirements</vt:lpstr>
      <vt:lpstr>Nonconventional Monetary Policy Tools and Quantitative Easing</vt:lpstr>
      <vt:lpstr>Liquidity Provisions</vt:lpstr>
      <vt:lpstr>Fed Lending Facilities During the Global Financial Crisis (1 of 3)</vt:lpstr>
      <vt:lpstr>Fed Lending Facilities During the Global Financial Crisis(2 of 3)</vt:lpstr>
      <vt:lpstr>Fed Lending Facilities During the Global Financial Crisis (3 of 3)</vt:lpstr>
      <vt:lpstr>Large-Scale Asset Purchases (Quantitative Easing)</vt:lpstr>
      <vt:lpstr>Figure 10.7 Total Federal Reserve Assets, 2007 – 2016</vt:lpstr>
      <vt:lpstr>Quantitative Easing vs. Credit Easing (1 of 2)</vt:lpstr>
      <vt:lpstr>Quantitative Easing vs. Credit Easing (2 of 2)</vt:lpstr>
      <vt:lpstr>Forward Guidance (1 of 2)</vt:lpstr>
      <vt:lpstr>Forward Guidance (2 of 2)</vt:lpstr>
      <vt:lpstr>Negative Interest Rates on Banks’ Deposits (1 of 2)</vt:lpstr>
      <vt:lpstr>Negative Interest Rates on Banks’ Deposits (2 of 2)</vt:lpstr>
      <vt:lpstr>Monetary Policy Tools of the European Central Bank</vt:lpstr>
      <vt:lpstr>ECB Open Market Operations</vt:lpstr>
      <vt:lpstr>ECB Lending to Banks</vt:lpstr>
      <vt:lpstr>ECB Interest on Reserves</vt:lpstr>
      <vt:lpstr>Price Stability Goal &amp; the Nominal Anchor (1 of 3)</vt:lpstr>
      <vt:lpstr>Price Stability Goal &amp; the Nominal Anchor (2 of 3)</vt:lpstr>
      <vt:lpstr>Price Stability Goal &amp; the Nominal Anchor (3 of 3)</vt:lpstr>
      <vt:lpstr>Other Goals of Monetary Policy</vt:lpstr>
      <vt:lpstr>Should Price Stability be the Primary Goal? (1 of 2)</vt:lpstr>
      <vt:lpstr>Should Price Stability be the Primary Goal? (2 of 2)</vt:lpstr>
      <vt:lpstr>Global: the ECB’s Strategy</vt:lpstr>
      <vt:lpstr>Inflation Targeting (1 of 2)</vt:lpstr>
      <vt:lpstr>Inflation Targeting (2 of 2)</vt:lpstr>
      <vt:lpstr>Inflation Targeting: Pros and Cons (1 of 3)</vt:lpstr>
      <vt:lpstr>Inflation Targeting: Pros and Cons (2 of 3)</vt:lpstr>
      <vt:lpstr>Inflation Targeting: Pros and Cons (3 of 3)</vt:lpstr>
      <vt:lpstr>Inside the Fed: Ben Bernanke and Inflation Targeting (1 of 2)</vt:lpstr>
      <vt:lpstr>Inside the Fed: Ben Bernanke and Inflation Targeting (2 of 2)</vt:lpstr>
      <vt:lpstr>Should Central Banks Respond to Asset-Price Bubbles? Lessons from the Global Financial Crisis</vt:lpstr>
      <vt:lpstr>Should Central Banks Respond to Asset-Price Bubbles? (1 of 3)</vt:lpstr>
      <vt:lpstr>Should Central Banks Respond to Asset-Price Bubbles? (2 of 3)</vt:lpstr>
      <vt:lpstr>Should Central Banks Respond to Asset-Price Bubbles? (3 of 3)</vt:lpstr>
      <vt:lpstr>Should Central Banks Respond? (1 of 2)</vt:lpstr>
      <vt:lpstr>Should Central Banks Respond? (2 of 2)</vt:lpstr>
      <vt:lpstr>Macroprudential Regulation</vt:lpstr>
      <vt:lpstr>Monetary policy (1 of 2)</vt:lpstr>
      <vt:lpstr>Monetary policy (2 of 2)</vt:lpstr>
      <vt:lpstr>Tactics: Choosing the Policy Instrument</vt:lpstr>
      <vt:lpstr>Using a Fed Watcher</vt:lpstr>
      <vt:lpstr>Chapter Summary (1 of 3)</vt:lpstr>
      <vt:lpstr>Chapter Summary (2 of 3)</vt:lpstr>
      <vt:lpstr>Chapter Summary (3 of 3)</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Kangzhen Xie</cp:lastModifiedBy>
  <cp:revision>78</cp:revision>
  <dcterms:created xsi:type="dcterms:W3CDTF">2017-09-30T17:56:03Z</dcterms:created>
  <dcterms:modified xsi:type="dcterms:W3CDTF">2019-04-17T15:53:52Z</dcterms:modified>
</cp:coreProperties>
</file>