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5" r:id="rId2"/>
    <p:sldId id="310" r:id="rId3"/>
    <p:sldId id="346" r:id="rId4"/>
    <p:sldId id="345"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1" r:id="rId19"/>
    <p:sldId id="360" r:id="rId20"/>
    <p:sldId id="362"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 id="376" r:id="rId35"/>
    <p:sldId id="377" r:id="rId36"/>
    <p:sldId id="378" r:id="rId37"/>
    <p:sldId id="379" r:id="rId38"/>
    <p:sldId id="380" r:id="rId39"/>
  </p:sldIdLst>
  <p:sldSz cx="12188825"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629" autoAdjust="0"/>
  </p:normalViewPr>
  <p:slideViewPr>
    <p:cSldViewPr showGuides="1">
      <p:cViewPr>
        <p:scale>
          <a:sx n="60" d="100"/>
          <a:sy n="60" d="100"/>
        </p:scale>
        <p:origin x="61" y="552"/>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7/2/2020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7/2/2020</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7/2/2020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7/2/2020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7/2/2020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7/2/2020</a:t>
            </a:fld>
            <a:endParaRPr dirty="0"/>
          </a:p>
        </p:txBody>
      </p:sp>
      <p:sp>
        <p:nvSpPr>
          <p:cNvPr id="6" name="Slide Number Placeholder 5"/>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7/2/2020</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7/2/2020</a:t>
            </a:fld>
            <a:endParaRPr dirty="0"/>
          </a:p>
        </p:txBody>
      </p:sp>
      <p:sp>
        <p:nvSpPr>
          <p:cNvPr id="9" name="Slide Number Placeholder 8"/>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03F41C87-7AD9-4845-A077-840E4A0F3F06}" type="datetimeFigureOut">
              <a:rPr lang="en-US"/>
              <a:t>7/2/2020</a:t>
            </a:fld>
            <a:endParaRPr dirty="0"/>
          </a:p>
        </p:txBody>
      </p:sp>
      <p:sp>
        <p:nvSpPr>
          <p:cNvPr id="5" name="Slide Number Placeholder 4"/>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2" name="Date Placeholder 1"/>
          <p:cNvSpPr>
            <a:spLocks noGrp="1"/>
          </p:cNvSpPr>
          <p:nvPr>
            <p:ph type="dt" sz="half" idx="10"/>
          </p:nvPr>
        </p:nvSpPr>
        <p:spPr/>
        <p:txBody>
          <a:bodyPr/>
          <a:lstStyle/>
          <a:p>
            <a:fld id="{03F41C87-7AD9-4845-A077-840E4A0F3F06}" type="datetimeFigureOut">
              <a:rPr lang="en-US"/>
              <a:t>7/2/2020</a:t>
            </a:fld>
            <a:endParaRPr dirty="0"/>
          </a:p>
        </p:txBody>
      </p:sp>
      <p:sp>
        <p:nvSpPr>
          <p:cNvPr id="4" name="Slide Number Placeholder 3"/>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7/2/2020</a:t>
            </a:fld>
            <a:endParaRPr dirty="0"/>
          </a:p>
        </p:txBody>
      </p:sp>
      <p:sp>
        <p:nvSpPr>
          <p:cNvPr id="7" name="Slide Number Placeholder 6"/>
          <p:cNvSpPr>
            <a:spLocks noGrp="1"/>
          </p:cNvSpPr>
          <p:nvPr>
            <p:ph type="sldNum" sz="quarter" idx="12"/>
          </p:nvPr>
        </p:nvSpPr>
        <p:spPr/>
        <p:txBody>
          <a:bodyPr/>
          <a:lstStyle/>
          <a:p>
            <a:fld id="{2A013F82-EE5E-44EE-A61D-E31C6657F26F}" type="slidenum">
              <a:rPr/>
              <a:t>‹#›</a:t>
            </a:fld>
            <a:endParaRPr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7/2/2020</a:t>
            </a:fld>
            <a:endParaRPr dirty="0"/>
          </a:p>
        </p:txBody>
      </p:sp>
      <p:sp>
        <p:nvSpPr>
          <p:cNvPr id="7" name="Slide Number Placeholder 6"/>
          <p:cNvSpPr>
            <a:spLocks noGrp="1"/>
          </p:cNvSpPr>
          <p:nvPr>
            <p:ph type="sldNum" sz="quarter" idx="12"/>
          </p:nvPr>
        </p:nvSpPr>
        <p:spPr/>
        <p:txBody>
          <a:bodyPr/>
          <a:lstStyle/>
          <a:p>
            <a:fld id="{2A013F82-EE5E-44EE-A61D-E31C6657F26F}" type="slidenum">
              <a:rPr/>
              <a:pPr/>
              <a:t>‹#›</a:t>
            </a:fld>
            <a:endParaRPr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7/2/2020</a:t>
            </a:fld>
            <a:endParaRPr lang="en-US" dirty="0"/>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4212" y="1219200"/>
            <a:ext cx="8229600" cy="1219200"/>
          </a:xfrm>
        </p:spPr>
        <p:txBody>
          <a:bodyPr>
            <a:normAutofit/>
          </a:bodyPr>
          <a:lstStyle/>
          <a:p>
            <a:r>
              <a:rPr lang="en-US" dirty="0"/>
              <a:t>Credit Analysis</a:t>
            </a:r>
          </a:p>
        </p:txBody>
      </p:sp>
      <p:sp>
        <p:nvSpPr>
          <p:cNvPr id="2" name="TextBox 1">
            <a:extLst>
              <a:ext uri="{FF2B5EF4-FFF2-40B4-BE49-F238E27FC236}">
                <a16:creationId xmlns:a16="http://schemas.microsoft.com/office/drawing/2014/main" id="{2778FECF-67C0-4E2F-88CA-A22E86A869CF}"/>
              </a:ext>
            </a:extLst>
          </p:cNvPr>
          <p:cNvSpPr txBox="1"/>
          <p:nvPr/>
        </p:nvSpPr>
        <p:spPr>
          <a:xfrm>
            <a:off x="150812" y="0"/>
            <a:ext cx="3505200" cy="923330"/>
          </a:xfrm>
          <a:prstGeom prst="rect">
            <a:avLst/>
          </a:prstGeom>
          <a:noFill/>
        </p:spPr>
        <p:txBody>
          <a:bodyPr wrap="square" rtlCol="0">
            <a:spAutoFit/>
          </a:bodyPr>
          <a:lstStyle/>
          <a:p>
            <a:r>
              <a:rPr lang="en-US" dirty="0"/>
              <a:t>Chapter 18</a:t>
            </a:r>
          </a:p>
          <a:p>
            <a:r>
              <a:rPr lang="en-US" dirty="0"/>
              <a:t>“An Analytical Approach to Investments, Finance and Credit”</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533400"/>
            <a:ext cx="10591800" cy="619564"/>
          </a:xfrm>
        </p:spPr>
        <p:txBody>
          <a:bodyPr>
            <a:normAutofit fontScale="90000"/>
          </a:bodyPr>
          <a:lstStyle/>
          <a:p>
            <a:r>
              <a:rPr lang="en-US" b="1" dirty="0"/>
              <a:t>Five Areas Where the Risk-Credit Analysis Should Focus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5109833"/>
          </a:xfrm>
        </p:spPr>
        <p:txBody>
          <a:bodyPr>
            <a:normAutofit/>
          </a:bodyPr>
          <a:lstStyle/>
          <a:p>
            <a:pPr marL="0" lvl="0" indent="0">
              <a:buNone/>
            </a:pPr>
            <a:r>
              <a:rPr lang="en-US" b="1" dirty="0"/>
              <a:t>5.  Adjust and customize operating ratios based on the company’s business that can be cyclical or seasonal or depend on commodity pricing</a:t>
            </a:r>
            <a:r>
              <a:rPr lang="en-US" dirty="0"/>
              <a:t>: </a:t>
            </a:r>
          </a:p>
          <a:p>
            <a:pPr lvl="0"/>
            <a:r>
              <a:rPr lang="en-US" dirty="0"/>
              <a:t>After the four areas of analysis are run and measured, the analyst should focus on the specific operating ratios based on the industry drivers. </a:t>
            </a:r>
          </a:p>
          <a:p>
            <a:pPr lvl="0"/>
            <a:r>
              <a:rPr lang="en-US" dirty="0"/>
              <a:t>For example, if the credit analyst is analyzing a chemical company where a large portion of its cost of revenue is oil or an oil-related commodity such as benzine, the cost of raw material should be sensitized and adjusted for price fluctuations unless the company has hedging contracts in place to stabilize its cost of materials. I</a:t>
            </a:r>
          </a:p>
          <a:p>
            <a:pPr lvl="0"/>
            <a:r>
              <a:rPr lang="en-US" dirty="0"/>
              <a:t>n grading the company after applying the measurement ratios, including the leverage and coverage ratios, the analyst allows the adjustments (plus or minus) based on the stability or volatility of the company’s revenues and/or costs. </a:t>
            </a:r>
          </a:p>
          <a:p>
            <a:pPr marL="0" indent="0">
              <a:buNone/>
            </a:pPr>
            <a:endParaRPr lang="en-US" dirty="0"/>
          </a:p>
        </p:txBody>
      </p:sp>
    </p:spTree>
    <p:extLst>
      <p:ext uri="{BB962C8B-B14F-4D97-AF65-F5344CB8AC3E}">
        <p14:creationId xmlns:p14="http://schemas.microsoft.com/office/powerpoint/2010/main" val="368329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218636"/>
            <a:ext cx="10591800" cy="619564"/>
          </a:xfrm>
        </p:spPr>
        <p:txBody>
          <a:bodyPr>
            <a:normAutofit fontScale="90000"/>
          </a:bodyPr>
          <a:lstStyle/>
          <a:p>
            <a:r>
              <a:rPr lang="en-US" b="1" dirty="0"/>
              <a:t>Five Areas Where the Risk-Credit Analysis Should Focus</a:t>
            </a:r>
          </a:p>
        </p:txBody>
      </p:sp>
      <p:sp>
        <p:nvSpPr>
          <p:cNvPr id="7" name="Content Placeholder 6">
            <a:extLst>
              <a:ext uri="{FF2B5EF4-FFF2-40B4-BE49-F238E27FC236}">
                <a16:creationId xmlns:a16="http://schemas.microsoft.com/office/drawing/2014/main" id="{D9C87FF8-936C-4213-B340-2F345DC2EEE6}"/>
              </a:ext>
            </a:extLst>
          </p:cNvPr>
          <p:cNvSpPr>
            <a:spLocks noGrp="1"/>
          </p:cNvSpPr>
          <p:nvPr>
            <p:ph idx="1"/>
          </p:nvPr>
        </p:nvSpPr>
        <p:spPr>
          <a:xfrm>
            <a:off x="134085" y="1066800"/>
            <a:ext cx="4648200" cy="5638800"/>
          </a:xfrm>
        </p:spPr>
        <p:txBody>
          <a:bodyPr>
            <a:normAutofit fontScale="70000" lnSpcReduction="20000"/>
          </a:bodyPr>
          <a:lstStyle/>
          <a:p>
            <a:pPr marL="457200" indent="-457200">
              <a:buFont typeface="+mj-lt"/>
              <a:buAutoNum type="arabicPeriod"/>
            </a:pPr>
            <a:r>
              <a:rPr lang="en-US" b="1" dirty="0"/>
              <a:t>Loan-to-value or debt capitalization ratio </a:t>
            </a:r>
            <a:r>
              <a:rPr lang="en-US" dirty="0"/>
              <a:t>starts at 35.4%, meeting Standard &amp; Poor’s BB- benchmark of 60%. </a:t>
            </a:r>
            <a:endParaRPr lang="en-US" b="1" dirty="0"/>
          </a:p>
          <a:p>
            <a:pPr marL="457200" indent="-457200">
              <a:buFont typeface="+mj-lt"/>
              <a:buAutoNum type="arabicPeriod"/>
            </a:pPr>
            <a:r>
              <a:rPr lang="en-US" b="1" dirty="0"/>
              <a:t>Leverage ratio of debt to EBITDA </a:t>
            </a:r>
            <a:r>
              <a:rPr lang="en-US" dirty="0"/>
              <a:t>starts at 2.4x, meeting Standard &amp; Poor’s BB- benchmark of 4x.</a:t>
            </a:r>
            <a:endParaRPr lang="en-US" b="1" dirty="0"/>
          </a:p>
          <a:p>
            <a:pPr marL="457200" indent="-457200">
              <a:buFont typeface="+mj-lt"/>
              <a:buAutoNum type="arabicPeriod"/>
            </a:pPr>
            <a:r>
              <a:rPr lang="en-US" b="1" dirty="0"/>
              <a:t>Coverage ratios including EBITDA/interest and cash flow to debt service </a:t>
            </a:r>
            <a:r>
              <a:rPr lang="en-US" dirty="0"/>
              <a:t>starts at 5.2x meeting Standard &amp; Poor’s BB- benchmark of 3x.</a:t>
            </a:r>
            <a:endParaRPr lang="en-US" b="1" dirty="0"/>
          </a:p>
          <a:p>
            <a:pPr marL="457200" indent="-457200">
              <a:buFont typeface="+mj-lt"/>
              <a:buAutoNum type="arabicPeriod"/>
            </a:pPr>
            <a:r>
              <a:rPr lang="en-US" b="1" dirty="0"/>
              <a:t>Run a 30% haircut across operating assumptions to test profitability and cash flow </a:t>
            </a:r>
            <a:r>
              <a:rPr lang="en-US" dirty="0"/>
              <a:t>still meet Standard &amp; Poor’s BB- benchmark.</a:t>
            </a:r>
            <a:endParaRPr lang="en-US" b="1" dirty="0"/>
          </a:p>
          <a:p>
            <a:pPr marL="457200" indent="-457200">
              <a:buFont typeface="+mj-lt"/>
              <a:buAutoNum type="arabicPeriod"/>
            </a:pPr>
            <a:r>
              <a:rPr lang="en-US" b="1" dirty="0"/>
              <a:t>Adjust and customize operating ratios based on the company’s business that can be cyclical or seasonal or depend on commodity pricing: </a:t>
            </a:r>
            <a:r>
              <a:rPr lang="en-US" dirty="0"/>
              <a:t>In Figure 18.1 the credit analysis benchmark shows a threshold of 3x beta business volatility as the maximum level. Celerity Technology shows that the businesses in their industry measure volatility or beta at 2.5x, thus no further adjustments need to be made to assess the credit risk. </a:t>
            </a:r>
          </a:p>
          <a:p>
            <a:pPr marL="457200" indent="-457200">
              <a:buFont typeface="+mj-lt"/>
              <a:buAutoNum type="arabicPeriod"/>
            </a:pPr>
            <a:endParaRPr lang="en-US" dirty="0"/>
          </a:p>
          <a:p>
            <a:endParaRPr lang="en-US" dirty="0"/>
          </a:p>
        </p:txBody>
      </p:sp>
      <p:pic>
        <p:nvPicPr>
          <p:cNvPr id="8" name="Picture 7">
            <a:extLst>
              <a:ext uri="{FF2B5EF4-FFF2-40B4-BE49-F238E27FC236}">
                <a16:creationId xmlns:a16="http://schemas.microsoft.com/office/drawing/2014/main" id="{3E47B5F1-BA03-4F97-80F5-53AE0E376432}"/>
              </a:ext>
            </a:extLst>
          </p:cNvPr>
          <p:cNvPicPr>
            <a:picLocks noChangeAspect="1"/>
          </p:cNvPicPr>
          <p:nvPr/>
        </p:nvPicPr>
        <p:blipFill>
          <a:blip r:embed="rId2"/>
          <a:stretch>
            <a:fillRect/>
          </a:stretch>
        </p:blipFill>
        <p:spPr>
          <a:xfrm>
            <a:off x="4875212" y="1066800"/>
            <a:ext cx="5257800" cy="5486400"/>
          </a:xfrm>
          <a:prstGeom prst="rect">
            <a:avLst/>
          </a:prstGeom>
          <a:solidFill>
            <a:schemeClr val="tx2"/>
          </a:solidFill>
        </p:spPr>
      </p:pic>
    </p:spTree>
    <p:extLst>
      <p:ext uri="{BB962C8B-B14F-4D97-AF65-F5344CB8AC3E}">
        <p14:creationId xmlns:p14="http://schemas.microsoft.com/office/powerpoint/2010/main" val="168252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Debt-Capacity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1219200"/>
            <a:ext cx="11817032" cy="5109833"/>
          </a:xfrm>
        </p:spPr>
        <p:txBody>
          <a:bodyPr>
            <a:normAutofit/>
          </a:bodyPr>
          <a:lstStyle/>
          <a:p>
            <a:r>
              <a:rPr lang="en-US" b="1" dirty="0"/>
              <a:t>The objective of the debt capacity analysis is to measure the ability to borrow. </a:t>
            </a:r>
            <a:r>
              <a:rPr lang="en-US" dirty="0"/>
              <a:t>It refers to the amount of funding that a firm can borrow up to the point where its corporate value no longer increases. There various methods of measuring debt capacity:</a:t>
            </a:r>
          </a:p>
          <a:p>
            <a:pPr lvl="0"/>
            <a:r>
              <a:rPr lang="en-US" dirty="0"/>
              <a:t>Based on maximum leverage ratio (Total Debt/EBITDA)</a:t>
            </a:r>
          </a:p>
          <a:p>
            <a:pPr lvl="0"/>
            <a:r>
              <a:rPr lang="en-US" dirty="0"/>
              <a:t>Based on loan to value (Total Debt/Enterprise value or total debt/total assets)</a:t>
            </a:r>
          </a:p>
          <a:p>
            <a:pPr lvl="0"/>
            <a:r>
              <a:rPr lang="en-US" dirty="0"/>
              <a:t>Based on debt coverage ratio (DCR)</a:t>
            </a:r>
          </a:p>
          <a:p>
            <a:pPr marL="0" indent="0">
              <a:buNone/>
            </a:pPr>
            <a:endParaRPr lang="en-US" dirty="0"/>
          </a:p>
        </p:txBody>
      </p:sp>
    </p:spTree>
    <p:extLst>
      <p:ext uri="{BB962C8B-B14F-4D97-AF65-F5344CB8AC3E}">
        <p14:creationId xmlns:p14="http://schemas.microsoft.com/office/powerpoint/2010/main" val="4036212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Debt-Capacity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490833"/>
          </a:xfrm>
        </p:spPr>
        <p:txBody>
          <a:bodyPr>
            <a:normAutofit/>
          </a:bodyPr>
          <a:lstStyle/>
          <a:p>
            <a:pPr marL="0" indent="0">
              <a:buNone/>
            </a:pPr>
            <a:r>
              <a:rPr lang="en-US" b="1" i="1" dirty="0">
                <a:solidFill>
                  <a:srgbClr val="FFFF00"/>
                </a:solidFill>
              </a:rPr>
              <a:t>Based on Maximum-Leverage Ratios (Total Debt/EBITDA)</a:t>
            </a:r>
          </a:p>
          <a:p>
            <a:r>
              <a:rPr lang="en-US" b="1" dirty="0"/>
              <a:t>This ratio, which has been one of the most controversial ratios used to measure debt capacity, has been changing every year based on risk appetite of the banks.</a:t>
            </a:r>
            <a:r>
              <a:rPr lang="en-US" dirty="0"/>
              <a:t> </a:t>
            </a:r>
          </a:p>
          <a:p>
            <a:r>
              <a:rPr lang="en-US" dirty="0"/>
              <a:t>Prior to the financial crisis of 2008, leveraged buyout transactions were structured on average of 7x times leverage. </a:t>
            </a:r>
          </a:p>
          <a:p>
            <a:r>
              <a:rPr lang="en-US" dirty="0"/>
              <a:t> the financial crisis, any deal that got done was done less than 5x, and after the financial crisis the leverage ratio climbed up to 6x, so on a $100-million acquisition of a company with a $10 million EBITDA, the $40 million needs to be paid with equity (40%) because the market capacity is 6 x $10 = $60 million of debt; the extra multiple (4x on a 10x acquisition multiple) needs to come from equity. </a:t>
            </a:r>
          </a:p>
          <a:p>
            <a:r>
              <a:rPr lang="en-US" dirty="0"/>
              <a:t>If, for example, the negotiation raises the price to $120 million, the equity needs to make up the difference since the debt level has met its maximum capacity. </a:t>
            </a:r>
          </a:p>
        </p:txBody>
      </p:sp>
    </p:spTree>
    <p:extLst>
      <p:ext uri="{BB962C8B-B14F-4D97-AF65-F5344CB8AC3E}">
        <p14:creationId xmlns:p14="http://schemas.microsoft.com/office/powerpoint/2010/main" val="391202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Debt-Capacity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490833"/>
          </a:xfrm>
        </p:spPr>
        <p:txBody>
          <a:bodyPr>
            <a:normAutofit/>
          </a:bodyPr>
          <a:lstStyle/>
          <a:p>
            <a:pPr marL="0" indent="0">
              <a:buNone/>
            </a:pPr>
            <a:r>
              <a:rPr lang="en-US" b="1" i="1" dirty="0">
                <a:solidFill>
                  <a:srgbClr val="FFFF00"/>
                </a:solidFill>
              </a:rPr>
              <a:t>Based on Maximum-Leverage Ratios (Total Debt/EBITDA)</a:t>
            </a:r>
          </a:p>
          <a:p>
            <a:r>
              <a:rPr lang="en-US" b="1" dirty="0"/>
              <a:t>This ratio, which has been one of the most controversial ratios used to measure debt capacity, has been changing every year based on risk appetite of the banks.</a:t>
            </a:r>
            <a:r>
              <a:rPr lang="en-US" dirty="0"/>
              <a:t> </a:t>
            </a:r>
          </a:p>
          <a:p>
            <a:r>
              <a:rPr lang="en-US" dirty="0"/>
              <a:t>Prior to the financial crisis of 2008, leveraged buyout transactions were structured on average of 7x times leverage. </a:t>
            </a:r>
          </a:p>
          <a:p>
            <a:r>
              <a:rPr lang="en-US" dirty="0"/>
              <a:t> the financial crisis, any deal that got done was done less than 5x, and after the financial crisis the leverage ratio climbed up to 6x, so on a $100-million acquisition of a company with a $10 million EBITDA, the $40 million needs to be paid with equity (40%) because the market capacity is 6 x $10 = $60 million of debt; the extra multiple (4x on a 10x acquisition multiple) needs to come from equity. </a:t>
            </a:r>
          </a:p>
          <a:p>
            <a:r>
              <a:rPr lang="en-US" dirty="0"/>
              <a:t>If, for example, the negotiation raises the price to $120 million, the equity needs to make up the difference since the debt level has met its maximum capacity. </a:t>
            </a:r>
          </a:p>
        </p:txBody>
      </p:sp>
    </p:spTree>
    <p:extLst>
      <p:ext uri="{BB962C8B-B14F-4D97-AF65-F5344CB8AC3E}">
        <p14:creationId xmlns:p14="http://schemas.microsoft.com/office/powerpoint/2010/main" val="2356465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Debt-Capacity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490833"/>
          </a:xfrm>
        </p:spPr>
        <p:txBody>
          <a:bodyPr>
            <a:normAutofit/>
          </a:bodyPr>
          <a:lstStyle/>
          <a:p>
            <a:pPr marL="0" indent="0">
              <a:buNone/>
            </a:pPr>
            <a:r>
              <a:rPr lang="en-US" b="1" i="1" dirty="0">
                <a:solidFill>
                  <a:srgbClr val="FFFF00"/>
                </a:solidFill>
              </a:rPr>
              <a:t>Based on Maximum-Leverage Ratios (Total Debt/EBITDA)</a:t>
            </a:r>
          </a:p>
          <a:p>
            <a:pPr marL="0" indent="0">
              <a:buNone/>
            </a:pPr>
            <a:r>
              <a:rPr lang="en-US" dirty="0"/>
              <a:t>Figure 18.2 shows that no matter what the acquisition cost is, the debt capacity stays at the same level. In this case Figure 18.2 shows a maximum senior debt leverage (what a bank will be comfortable lending against EBITDA) and total debt at 6x. If the private equity firm negotiates to buy the company at 8x acquisition multiple of 12x, then the equity adjusts as percentage to the total capital raised.</a:t>
            </a:r>
          </a:p>
          <a:p>
            <a:pPr marL="0" indent="0">
              <a:buNone/>
            </a:pPr>
            <a:endParaRPr lang="en-US" b="1" i="1" dirty="0"/>
          </a:p>
        </p:txBody>
      </p:sp>
      <p:pic>
        <p:nvPicPr>
          <p:cNvPr id="2" name="Picture 1">
            <a:extLst>
              <a:ext uri="{FF2B5EF4-FFF2-40B4-BE49-F238E27FC236}">
                <a16:creationId xmlns:a16="http://schemas.microsoft.com/office/drawing/2014/main" id="{850AAFC1-D4EC-4C39-91DC-0A8A33971BDA}"/>
              </a:ext>
            </a:extLst>
          </p:cNvPr>
          <p:cNvPicPr>
            <a:picLocks noChangeAspect="1"/>
          </p:cNvPicPr>
          <p:nvPr/>
        </p:nvPicPr>
        <p:blipFill>
          <a:blip r:embed="rId2"/>
          <a:stretch>
            <a:fillRect/>
          </a:stretch>
        </p:blipFill>
        <p:spPr>
          <a:xfrm>
            <a:off x="379412" y="3426477"/>
            <a:ext cx="6121400" cy="2667000"/>
          </a:xfrm>
          <a:prstGeom prst="rect">
            <a:avLst/>
          </a:prstGeom>
          <a:solidFill>
            <a:schemeClr val="tx2"/>
          </a:solidFill>
        </p:spPr>
      </p:pic>
      <p:sp>
        <p:nvSpPr>
          <p:cNvPr id="3" name="Rectangle 2">
            <a:extLst>
              <a:ext uri="{FF2B5EF4-FFF2-40B4-BE49-F238E27FC236}">
                <a16:creationId xmlns:a16="http://schemas.microsoft.com/office/drawing/2014/main" id="{EB7F8BD7-C1A3-489B-AEAF-31F09D9F7D97}"/>
              </a:ext>
            </a:extLst>
          </p:cNvPr>
          <p:cNvSpPr/>
          <p:nvPr/>
        </p:nvSpPr>
        <p:spPr>
          <a:xfrm>
            <a:off x="6653212" y="3583616"/>
            <a:ext cx="3886200" cy="2308324"/>
          </a:xfrm>
          <a:prstGeom prst="rect">
            <a:avLst/>
          </a:prstGeom>
        </p:spPr>
        <p:txBody>
          <a:bodyPr wrap="square">
            <a:spAutoFit/>
          </a:bodyPr>
          <a:lstStyle/>
          <a:p>
            <a:pPr indent="457200">
              <a:spcAft>
                <a:spcPts val="1000"/>
              </a:spcAft>
            </a:pPr>
            <a:r>
              <a:rPr lang="en-US" dirty="0">
                <a:latin typeface="Times New Roman" panose="02020603050405020304" pitchFamily="18" charset="0"/>
                <a:ea typeface="Calibri" panose="020F0502020204030204" pitchFamily="34" charset="0"/>
              </a:rPr>
              <a:t>Debt capacity involves the assessment of the amount of debt that the company can repay in a timely manner without forfeiting its financial viability. It includes the determination of the appropriate limit to the amount of long-term debt that can remain outstanding at any point of time.</a:t>
            </a:r>
          </a:p>
        </p:txBody>
      </p:sp>
    </p:spTree>
    <p:extLst>
      <p:ext uri="{BB962C8B-B14F-4D97-AF65-F5344CB8AC3E}">
        <p14:creationId xmlns:p14="http://schemas.microsoft.com/office/powerpoint/2010/main" val="35408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Debt-Capacity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490833"/>
          </a:xfrm>
        </p:spPr>
        <p:txBody>
          <a:bodyPr>
            <a:normAutofit/>
          </a:bodyPr>
          <a:lstStyle/>
          <a:p>
            <a:pPr marL="0" indent="0">
              <a:buNone/>
            </a:pPr>
            <a:r>
              <a:rPr lang="en-US" b="1" i="1" dirty="0">
                <a:solidFill>
                  <a:srgbClr val="FFFF00"/>
                </a:solidFill>
              </a:rPr>
              <a:t>Based on Loan to Value (Total Debt/Total Assets or Total Debt/Enterprise Value)</a:t>
            </a:r>
          </a:p>
          <a:p>
            <a:r>
              <a:rPr lang="en-US" b="1" dirty="0"/>
              <a:t>Many commercial banks have developed the asset-based loan business (ABL) where the debt capacity is based on the book value of the company’s assets by multiplying the latest reported assets by an assigned advanced rate or loan-to-value rate. </a:t>
            </a:r>
          </a:p>
          <a:p>
            <a:r>
              <a:rPr lang="en-US" dirty="0"/>
              <a:t>The advanced rate is determined at the time based on the company’s strength of assets. For example, cash has the strongest coverage with 100% advance rate, and inventory is analyzed closely before applying an advanced rate. </a:t>
            </a:r>
          </a:p>
          <a:p>
            <a:r>
              <a:rPr lang="en-US" dirty="0"/>
              <a:t>Raw materials could be viewed as having higher value than work-in-process inventory or lower-than-finished goods inventory. </a:t>
            </a:r>
          </a:p>
          <a:p>
            <a:r>
              <a:rPr lang="en-US" dirty="0"/>
              <a:t>These categories of inventory are based on comfort level for each bank. </a:t>
            </a:r>
          </a:p>
          <a:p>
            <a:r>
              <a:rPr lang="en-US" dirty="0"/>
              <a:t>The banks develop a list of these assets to loan against, sometimes referred to eligible assets. </a:t>
            </a:r>
          </a:p>
        </p:txBody>
      </p:sp>
    </p:spTree>
    <p:extLst>
      <p:ext uri="{BB962C8B-B14F-4D97-AF65-F5344CB8AC3E}">
        <p14:creationId xmlns:p14="http://schemas.microsoft.com/office/powerpoint/2010/main" val="298191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Debt-Capacity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1207010"/>
            <a:ext cx="3886200" cy="5490833"/>
          </a:xfrm>
        </p:spPr>
        <p:txBody>
          <a:bodyPr>
            <a:normAutofit fontScale="92500"/>
          </a:bodyPr>
          <a:lstStyle/>
          <a:p>
            <a:pPr marL="0" indent="0">
              <a:buNone/>
            </a:pPr>
            <a:r>
              <a:rPr lang="en-US" b="1" i="1" dirty="0">
                <a:solidFill>
                  <a:srgbClr val="FFFF00"/>
                </a:solidFill>
              </a:rPr>
              <a:t>Based on Loan to Value (Total Debt/Total Assets or Total Debt/Enterprise Value)</a:t>
            </a:r>
          </a:p>
          <a:p>
            <a:r>
              <a:rPr lang="en-US" dirty="0"/>
              <a:t>Figure 18.3 shows that Celerity Technology can borrow up to $1,642 million against the assets based on this method. </a:t>
            </a:r>
          </a:p>
          <a:p>
            <a:r>
              <a:rPr lang="en-US" dirty="0"/>
              <a:t>Many analysts do this type of analysis to determine the strength of secondary source of repayment in addition to other debt-capacity methodologies such as using the leverage ratio or the cash flow capacity method.</a:t>
            </a:r>
          </a:p>
          <a:p>
            <a:pPr marL="0" indent="0">
              <a:buNone/>
            </a:pPr>
            <a:endParaRPr lang="en-US" b="1" i="1" dirty="0">
              <a:solidFill>
                <a:srgbClr val="FFFF00"/>
              </a:solidFill>
            </a:endParaRPr>
          </a:p>
        </p:txBody>
      </p:sp>
      <p:pic>
        <p:nvPicPr>
          <p:cNvPr id="2" name="Picture 1">
            <a:extLst>
              <a:ext uri="{FF2B5EF4-FFF2-40B4-BE49-F238E27FC236}">
                <a16:creationId xmlns:a16="http://schemas.microsoft.com/office/drawing/2014/main" id="{962E16BC-049B-446E-969F-8F958948761E}"/>
              </a:ext>
            </a:extLst>
          </p:cNvPr>
          <p:cNvPicPr>
            <a:picLocks noChangeAspect="1"/>
          </p:cNvPicPr>
          <p:nvPr/>
        </p:nvPicPr>
        <p:blipFill>
          <a:blip r:embed="rId2"/>
          <a:stretch>
            <a:fillRect/>
          </a:stretch>
        </p:blipFill>
        <p:spPr>
          <a:xfrm>
            <a:off x="4341812" y="1143000"/>
            <a:ext cx="7484533" cy="5410200"/>
          </a:xfrm>
          <a:prstGeom prst="rect">
            <a:avLst/>
          </a:prstGeom>
          <a:solidFill>
            <a:schemeClr val="tx2"/>
          </a:solidFill>
        </p:spPr>
      </p:pic>
    </p:spTree>
    <p:extLst>
      <p:ext uri="{BB962C8B-B14F-4D97-AF65-F5344CB8AC3E}">
        <p14:creationId xmlns:p14="http://schemas.microsoft.com/office/powerpoint/2010/main" val="254668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Debt-Capacity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490833"/>
          </a:xfrm>
        </p:spPr>
        <p:txBody>
          <a:bodyPr>
            <a:normAutofit/>
          </a:bodyPr>
          <a:lstStyle/>
          <a:p>
            <a:pPr marL="0" indent="0">
              <a:buNone/>
            </a:pPr>
            <a:r>
              <a:rPr lang="en-US" b="1" i="1" dirty="0">
                <a:solidFill>
                  <a:srgbClr val="FFFF00"/>
                </a:solidFill>
              </a:rPr>
              <a:t>Based on Debt-Coverage Ratio (DCR)</a:t>
            </a:r>
          </a:p>
          <a:p>
            <a:r>
              <a:rPr lang="en-US" b="1" dirty="0"/>
              <a:t>The debt-coverage ratio (DCR) method of calculating debt capacity is similar a discount cash flow (DCF) method of calculating the firm and equity values. </a:t>
            </a:r>
          </a:p>
          <a:p>
            <a:r>
              <a:rPr lang="en-US" dirty="0"/>
              <a:t>The difference is that the stream of cash flows is before debt service and the discount rate used to calculate the present value of these cash flows is the loan rate that the bank will charge the customer based on its risk rating. </a:t>
            </a:r>
          </a:p>
        </p:txBody>
      </p:sp>
    </p:spTree>
    <p:extLst>
      <p:ext uri="{BB962C8B-B14F-4D97-AF65-F5344CB8AC3E}">
        <p14:creationId xmlns:p14="http://schemas.microsoft.com/office/powerpoint/2010/main" val="152025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Debt-Capacity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68717" y="1268841"/>
            <a:ext cx="2667000" cy="5490833"/>
          </a:xfrm>
        </p:spPr>
        <p:txBody>
          <a:bodyPr>
            <a:normAutofit fontScale="92500"/>
          </a:bodyPr>
          <a:lstStyle/>
          <a:p>
            <a:pPr marL="0" indent="0">
              <a:buNone/>
            </a:pPr>
            <a:r>
              <a:rPr lang="en-US" b="1" i="1" dirty="0">
                <a:solidFill>
                  <a:srgbClr val="FFFF00"/>
                </a:solidFill>
              </a:rPr>
              <a:t>Based on Debt-Coverage Ratio (DCR)</a:t>
            </a:r>
          </a:p>
          <a:p>
            <a:r>
              <a:rPr lang="en-US" dirty="0"/>
              <a:t>Figure 18.4 shows that the maximum debt that can be supported from Celerity Technology’s projected cash flows is $4.4 billion pre-adjusted and $3.5 billion adjusted. There is a 20% risk appetite cushion used.</a:t>
            </a:r>
          </a:p>
          <a:p>
            <a:endParaRPr lang="en-US" dirty="0"/>
          </a:p>
        </p:txBody>
      </p:sp>
      <p:pic>
        <p:nvPicPr>
          <p:cNvPr id="2" name="Picture 1">
            <a:extLst>
              <a:ext uri="{FF2B5EF4-FFF2-40B4-BE49-F238E27FC236}">
                <a16:creationId xmlns:a16="http://schemas.microsoft.com/office/drawing/2014/main" id="{548F3F3F-C65A-4973-9AA4-E846EDADEA8B}"/>
              </a:ext>
            </a:extLst>
          </p:cNvPr>
          <p:cNvPicPr>
            <a:picLocks noChangeAspect="1"/>
          </p:cNvPicPr>
          <p:nvPr/>
        </p:nvPicPr>
        <p:blipFill>
          <a:blip r:embed="rId2"/>
          <a:stretch>
            <a:fillRect/>
          </a:stretch>
        </p:blipFill>
        <p:spPr>
          <a:xfrm>
            <a:off x="2970212" y="1268842"/>
            <a:ext cx="9127067" cy="5311876"/>
          </a:xfrm>
          <a:prstGeom prst="rect">
            <a:avLst/>
          </a:prstGeom>
          <a:solidFill>
            <a:schemeClr val="tx2"/>
          </a:solidFill>
        </p:spPr>
      </p:pic>
    </p:spTree>
    <p:extLst>
      <p:ext uri="{BB962C8B-B14F-4D97-AF65-F5344CB8AC3E}">
        <p14:creationId xmlns:p14="http://schemas.microsoft.com/office/powerpoint/2010/main" val="379864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989012" y="228600"/>
            <a:ext cx="9144001" cy="762000"/>
          </a:xfrm>
        </p:spPr>
        <p:txBody>
          <a:bodyPr/>
          <a:lstStyle/>
          <a:p>
            <a:r>
              <a:rPr lang="en-US" b="1" dirty="0"/>
              <a:t>Credit Analysis Overview</a:t>
            </a:r>
          </a:p>
        </p:txBody>
      </p:sp>
      <p:sp>
        <p:nvSpPr>
          <p:cNvPr id="14" name="Content Placeholder 13"/>
          <p:cNvSpPr>
            <a:spLocks noGrp="1"/>
          </p:cNvSpPr>
          <p:nvPr>
            <p:ph idx="1"/>
          </p:nvPr>
        </p:nvSpPr>
        <p:spPr>
          <a:xfrm>
            <a:off x="1217612" y="1219201"/>
            <a:ext cx="9829799" cy="4800600"/>
          </a:xfrm>
        </p:spPr>
        <p:txBody>
          <a:bodyPr>
            <a:normAutofit/>
          </a:bodyPr>
          <a:lstStyle/>
          <a:p>
            <a:r>
              <a:rPr lang="en-US" dirty="0"/>
              <a:t>The chapter follows on from previous sections on understanding and analyzing financial statements. </a:t>
            </a:r>
          </a:p>
          <a:p>
            <a:r>
              <a:rPr lang="en-US" dirty="0"/>
              <a:t>This works as the basis for analyzing the company that is planning to borrow. </a:t>
            </a:r>
          </a:p>
          <a:p>
            <a:r>
              <a:rPr lang="en-US" dirty="0"/>
              <a:t>The three main areas that this section will go over are the following:</a:t>
            </a:r>
          </a:p>
          <a:p>
            <a:pPr lvl="1"/>
            <a:r>
              <a:rPr lang="en-US" dirty="0"/>
              <a:t>Review of financial statements and application of credit-related ratios</a:t>
            </a:r>
          </a:p>
          <a:p>
            <a:pPr lvl="1"/>
            <a:r>
              <a:rPr lang="en-US" dirty="0"/>
              <a:t>Debt capacity analysis</a:t>
            </a:r>
          </a:p>
          <a:p>
            <a:pPr lvl="1"/>
            <a:r>
              <a:rPr lang="en-US" dirty="0"/>
              <a:t>Risk and credit restructure analysis</a:t>
            </a:r>
          </a:p>
          <a:p>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Risk and Credit Restructure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490833"/>
          </a:xfrm>
        </p:spPr>
        <p:txBody>
          <a:bodyPr>
            <a:normAutofit fontScale="92500" lnSpcReduction="10000"/>
          </a:bodyPr>
          <a:lstStyle/>
          <a:p>
            <a:r>
              <a:rPr lang="en-US" dirty="0"/>
              <a:t>The first part of this chapter focused on credit risks and debt capacity. </a:t>
            </a:r>
          </a:p>
          <a:p>
            <a:r>
              <a:rPr lang="en-US" b="1" dirty="0"/>
              <a:t>These analytical methods are designed to focus primarily on the ability of the company to pay back its debt obligations in a timely fashion and are used by the bank to obtain an approval before the loan is funded. </a:t>
            </a:r>
          </a:p>
          <a:p>
            <a:r>
              <a:rPr lang="en-US" dirty="0"/>
              <a:t>This section of the chapter will focus on the risk analysis of companies that have already obtained a loan and are now having a hard time meeting their debt obligations. </a:t>
            </a:r>
          </a:p>
          <a:p>
            <a:r>
              <a:rPr lang="en-US" dirty="0"/>
              <a:t>The credit analyst needs to continue its analysis after the transaction is closed. </a:t>
            </a:r>
          </a:p>
          <a:p>
            <a:r>
              <a:rPr lang="en-US" dirty="0"/>
              <a:t>In many distress cases, the bank has the following options:</a:t>
            </a:r>
          </a:p>
          <a:p>
            <a:r>
              <a:rPr lang="en-US" dirty="0"/>
              <a:t>Calculate the losses if it decides to sell off its debt investment to other lenders for the best possible price, possibly selling at a discount</a:t>
            </a:r>
          </a:p>
          <a:p>
            <a:r>
              <a:rPr lang="en-US" dirty="0"/>
              <a:t>Calculate the losses if it decides to stay in the credit and work with the company through their tough times and hopefully have a better outcome</a:t>
            </a:r>
          </a:p>
          <a:p>
            <a:r>
              <a:rPr lang="en-US" dirty="0"/>
              <a:t>The objective of the risk and credit restructure analysis is to calculate these possibilities, so the bank can have the highest possible recovery described below. </a:t>
            </a:r>
          </a:p>
          <a:p>
            <a:pPr marL="0" indent="0">
              <a:buNone/>
            </a:pPr>
            <a:endParaRPr lang="en-US" dirty="0"/>
          </a:p>
        </p:txBody>
      </p:sp>
    </p:spTree>
    <p:extLst>
      <p:ext uri="{BB962C8B-B14F-4D97-AF65-F5344CB8AC3E}">
        <p14:creationId xmlns:p14="http://schemas.microsoft.com/office/powerpoint/2010/main" val="325013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Risk and Credit Restructure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490833"/>
          </a:xfrm>
        </p:spPr>
        <p:txBody>
          <a:bodyPr>
            <a:normAutofit fontScale="92500" lnSpcReduction="10000"/>
          </a:bodyPr>
          <a:lstStyle/>
          <a:p>
            <a:pPr marL="0" indent="0">
              <a:buNone/>
            </a:pPr>
            <a:r>
              <a:rPr lang="en-US" b="1" dirty="0"/>
              <a:t>Recovery Analysis</a:t>
            </a:r>
          </a:p>
          <a:p>
            <a:r>
              <a:rPr lang="en-US" b="1" dirty="0"/>
              <a:t>The basic assumption of any recovery analysis is to assume that if the company files for bankruptcy the debt obligations will be considered as claims.</a:t>
            </a:r>
            <a:r>
              <a:rPr lang="en-US" dirty="0"/>
              <a:t> </a:t>
            </a:r>
          </a:p>
          <a:p>
            <a:r>
              <a:rPr lang="en-US" dirty="0"/>
              <a:t>Any value that is created by a possible restructuring is first used to repay the highest-priority claim based on the certain ranking, starting from senior-secured loans such a bank loan, then second-lien loans, then subordinated debt notes, then preferred equity, and last common equity. </a:t>
            </a:r>
          </a:p>
          <a:p>
            <a:r>
              <a:rPr lang="en-US" dirty="0"/>
              <a:t>Once the claims meet the first level of debt, the remaining residual value can then be applied to the next most-senior-level of clams, referred to as the “waterfall.” </a:t>
            </a:r>
          </a:p>
          <a:p>
            <a:r>
              <a:rPr lang="en-US" dirty="0"/>
              <a:t>Most of the time, though, since the bankruptcy process is a lengthy one and the ultimate decision of how the claims are paid is determined by the bankruptcy judge, recovery rates are not immediately known. </a:t>
            </a:r>
          </a:p>
          <a:p>
            <a:r>
              <a:rPr lang="en-US" dirty="0"/>
              <a:t>Since time to recovery is dependent on the level of control or influence of different creditors suggesting different plan of reorganization, the enforceability of the “waterfall” of claims is speculative at best. For larger syndicated loans, since there is a secondary market, the price of the loans determines the recovery as it sets the market demand and supply of such distressed loan. </a:t>
            </a:r>
          </a:p>
        </p:txBody>
      </p:sp>
    </p:spTree>
    <p:extLst>
      <p:ext uri="{BB962C8B-B14F-4D97-AF65-F5344CB8AC3E}">
        <p14:creationId xmlns:p14="http://schemas.microsoft.com/office/powerpoint/2010/main" val="410126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Risk and Credit Restructure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490833"/>
          </a:xfrm>
        </p:spPr>
        <p:txBody>
          <a:bodyPr>
            <a:normAutofit/>
          </a:bodyPr>
          <a:lstStyle/>
          <a:p>
            <a:pPr marL="0" indent="0">
              <a:buNone/>
            </a:pPr>
            <a:r>
              <a:rPr lang="en-US" b="1" dirty="0"/>
              <a:t>Recovery Analysis</a:t>
            </a:r>
          </a:p>
          <a:p>
            <a:r>
              <a:rPr lang="en-US" dirty="0"/>
              <a:t>The analyst might decide that is better to sell the loan at 70% of par rather than wait until a restructuring occurs post-bankruptcy or after the reorganization is approved by the creditors and the courts. </a:t>
            </a:r>
          </a:p>
          <a:p>
            <a:r>
              <a:rPr lang="en-US" dirty="0"/>
              <a:t>Sometimes the company will not pay cash interest during the bankruptcy proceedings, so the loans will be dormant for an unknown length of time. </a:t>
            </a:r>
          </a:p>
          <a:p>
            <a:r>
              <a:rPr lang="en-US" dirty="0"/>
              <a:t>To compare the secondary market prices to what the expectation of recovery is post-bankruptcy, the credit analysts should utilize various valuation approaches including the current enterprise value, albeit at distress levels, as well a liquidation value by measuring the fixed asset or examining the current collateral via a collateral analysis. </a:t>
            </a:r>
          </a:p>
        </p:txBody>
      </p:sp>
    </p:spTree>
    <p:extLst>
      <p:ext uri="{BB962C8B-B14F-4D97-AF65-F5344CB8AC3E}">
        <p14:creationId xmlns:p14="http://schemas.microsoft.com/office/powerpoint/2010/main" val="2793135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Risk and Credit Restructure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490833"/>
          </a:xfrm>
        </p:spPr>
        <p:txBody>
          <a:bodyPr>
            <a:normAutofit/>
          </a:bodyPr>
          <a:lstStyle/>
          <a:p>
            <a:pPr marL="0" indent="0">
              <a:buNone/>
            </a:pPr>
            <a:r>
              <a:rPr lang="en-US" b="1" dirty="0"/>
              <a:t>Recovery Analysis</a:t>
            </a:r>
          </a:p>
          <a:p>
            <a:r>
              <a:rPr lang="en-US" b="1" dirty="0">
                <a:solidFill>
                  <a:srgbClr val="FFFF00"/>
                </a:solidFill>
              </a:rPr>
              <a:t>Valuing the enterprise in a distressed scenario</a:t>
            </a:r>
            <a:r>
              <a:rPr lang="en-US" b="1" dirty="0"/>
              <a:t>:</a:t>
            </a:r>
            <a:r>
              <a:rPr lang="en-US" dirty="0"/>
              <a:t> </a:t>
            </a:r>
          </a:p>
          <a:p>
            <a:pPr lvl="1"/>
            <a:r>
              <a:rPr lang="en-US" dirty="0"/>
              <a:t>If the analyst’s view is that the company can continue to operate its business during distressed times and possibly come out of bankruptcy with strong growth, then the credit analyst should prepare an enterprise valuation of the company. </a:t>
            </a:r>
          </a:p>
          <a:p>
            <a:pPr lvl="1"/>
            <a:r>
              <a:rPr lang="en-US" dirty="0"/>
              <a:t>In such a case the most likely course of action will be reorganization of the business and credit analysis should measure the business as a going concern. </a:t>
            </a:r>
          </a:p>
          <a:p>
            <a:pPr lvl="1"/>
            <a:r>
              <a:rPr lang="en-US" dirty="0"/>
              <a:t>As it was illustrated in previous chapters of valuating the enterprise, the best approach, even in distressed times, is to compare to other companies that are in the same industry (peer analysis). </a:t>
            </a:r>
          </a:p>
          <a:p>
            <a:pPr lvl="1"/>
            <a:r>
              <a:rPr lang="en-US" dirty="0"/>
              <a:t>Taking the average EBITDA multiple of the company’s peers is fist benchmark used to determine the value of the company. </a:t>
            </a:r>
          </a:p>
          <a:p>
            <a:pPr lvl="1"/>
            <a:r>
              <a:rPr lang="en-US" dirty="0"/>
              <a:t>The approach is to value the business, which will continue to operate during and after the restructuring or be sold as going concern. </a:t>
            </a:r>
          </a:p>
          <a:p>
            <a:pPr lvl="1"/>
            <a:r>
              <a:rPr lang="en-US" dirty="0"/>
              <a:t>Once this enterprise is estimated using various methods, then these values are compared to the debt outstanding.</a:t>
            </a:r>
            <a:endParaRPr lang="en-US" b="1" dirty="0"/>
          </a:p>
        </p:txBody>
      </p:sp>
    </p:spTree>
    <p:extLst>
      <p:ext uri="{BB962C8B-B14F-4D97-AF65-F5344CB8AC3E}">
        <p14:creationId xmlns:p14="http://schemas.microsoft.com/office/powerpoint/2010/main" val="316682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0591800" cy="619564"/>
          </a:xfrm>
        </p:spPr>
        <p:txBody>
          <a:bodyPr>
            <a:normAutofit/>
          </a:bodyPr>
          <a:lstStyle/>
          <a:p>
            <a:r>
              <a:rPr lang="en-US" b="1" dirty="0"/>
              <a:t>Risk and Credit Restructure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490833"/>
          </a:xfrm>
        </p:spPr>
        <p:txBody>
          <a:bodyPr>
            <a:normAutofit/>
          </a:bodyPr>
          <a:lstStyle/>
          <a:p>
            <a:pPr marL="0" indent="0">
              <a:buNone/>
            </a:pPr>
            <a:r>
              <a:rPr lang="en-US" b="1" dirty="0"/>
              <a:t>Recovery Analysis</a:t>
            </a:r>
          </a:p>
          <a:p>
            <a:r>
              <a:rPr lang="en-US" b="1" dirty="0">
                <a:solidFill>
                  <a:srgbClr val="FFFF00"/>
                </a:solidFill>
              </a:rPr>
              <a:t>Collateral Analysis:</a:t>
            </a:r>
            <a:r>
              <a:rPr lang="en-US" dirty="0">
                <a:solidFill>
                  <a:srgbClr val="FFFF00"/>
                </a:solidFill>
              </a:rPr>
              <a:t> </a:t>
            </a:r>
          </a:p>
          <a:p>
            <a:pPr lvl="1"/>
            <a:r>
              <a:rPr lang="en-US" dirty="0"/>
              <a:t>Collateral is an asset provided to secure an obligation. </a:t>
            </a:r>
          </a:p>
          <a:p>
            <a:pPr lvl="1"/>
            <a:r>
              <a:rPr lang="en-US" dirty="0"/>
              <a:t>Traditionally, banks might require corporate borrowers to commit company assets as security for loans. Today, this practice is called secured lending or asset-based lending. </a:t>
            </a:r>
          </a:p>
          <a:p>
            <a:pPr lvl="1"/>
            <a:r>
              <a:rPr lang="en-US" dirty="0"/>
              <a:t>Collateral can take many forms: property, inventory, equipment, receivables, oil reserves, etc. </a:t>
            </a:r>
          </a:p>
          <a:p>
            <a:pPr lvl="1"/>
            <a:r>
              <a:rPr lang="en-US" dirty="0"/>
              <a:t>The collateral analysis is very similar to debt-capacity analysis based on loan to value. </a:t>
            </a:r>
          </a:p>
          <a:p>
            <a:pPr lvl="1"/>
            <a:r>
              <a:rPr lang="en-US" dirty="0"/>
              <a:t>Basically, the collateral values are based on certain advanced rates that the bank is comfortable lending against (see figure 18.3 in previous section). </a:t>
            </a:r>
          </a:p>
        </p:txBody>
      </p:sp>
    </p:spTree>
    <p:extLst>
      <p:ext uri="{BB962C8B-B14F-4D97-AF65-F5344CB8AC3E}">
        <p14:creationId xmlns:p14="http://schemas.microsoft.com/office/powerpoint/2010/main" val="325928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fontScale="90000"/>
          </a:bodyPr>
          <a:lstStyle/>
          <a:p>
            <a:r>
              <a:rPr lang="en-US" b="1" dirty="0"/>
              <a:t>Risk and Credit Restructure Analysis -Cost of Capital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867400"/>
          </a:xfrm>
        </p:spPr>
        <p:txBody>
          <a:bodyPr>
            <a:normAutofit fontScale="85000" lnSpcReduction="20000"/>
          </a:bodyPr>
          <a:lstStyle/>
          <a:p>
            <a:pPr marL="0" indent="0">
              <a:buNone/>
            </a:pPr>
            <a:r>
              <a:rPr lang="en-US" b="1" dirty="0">
                <a:solidFill>
                  <a:srgbClr val="FFFF00"/>
                </a:solidFill>
              </a:rPr>
              <a:t>Restructuring option:</a:t>
            </a:r>
            <a:r>
              <a:rPr lang="en-US" dirty="0">
                <a:solidFill>
                  <a:srgbClr val="FFFF00"/>
                </a:solidFill>
              </a:rPr>
              <a:t> </a:t>
            </a:r>
          </a:p>
          <a:p>
            <a:r>
              <a:rPr lang="en-US" dirty="0"/>
              <a:t>The analyst will need to calculate both the cost of debt and cost of the equity. </a:t>
            </a:r>
          </a:p>
          <a:p>
            <a:r>
              <a:rPr lang="en-US" dirty="0"/>
              <a:t>The cost of debt can be easily found if the debt is trading in the secondary market. </a:t>
            </a:r>
          </a:p>
          <a:p>
            <a:r>
              <a:rPr lang="en-US" dirty="0"/>
              <a:t>This price represents the price an investor is willing to pay to take the debt out. </a:t>
            </a:r>
          </a:p>
          <a:p>
            <a:r>
              <a:rPr lang="en-US" dirty="0"/>
              <a:t>If there is no secondary price, the analyst should assume the cost of debt is in line with what the rating expectation will be once the company emerges from restructuring. If the loan emerging out of bankruptcy is anticipated to be rated by Standard and Poor’s and/or Moody’s, this rating should help establish a benchmark for market price and recovery levels.</a:t>
            </a:r>
          </a:p>
          <a:p>
            <a:r>
              <a:rPr lang="en-US" dirty="0"/>
              <a:t> If the company has different tranches of debt such as corporate loans, unsecured notes, or subordinated notes, each of these will be priced based on its specific rating. The price of debt is expected to be reduced during restructuring and, depending of what the restructuring looks like, the cost will settle at that price. This is important so the analyst can price in the expected recovery rate.</a:t>
            </a:r>
          </a:p>
          <a:p>
            <a:r>
              <a:rPr lang="en-US" dirty="0"/>
              <a:t> The cost of equity is more difficult to measure given that, by definition, it is the last on the waterfall for receiving any payment during the restructuring. </a:t>
            </a:r>
          </a:p>
          <a:p>
            <a:r>
              <a:rPr lang="en-US" dirty="0"/>
              <a:t>One of the methods of valuing the equity is using a call option methodology.</a:t>
            </a:r>
          </a:p>
          <a:p>
            <a:r>
              <a:rPr lang="en-US" dirty="0"/>
              <a:t> Basically, the equity value thesis is that there is some value for ongoing business on a post-restructuring basis like a call option that is currently out of the money but anticipated that after the restructuring the value will move up from negative to be positive it will be in the money given a certain time.</a:t>
            </a:r>
          </a:p>
          <a:p>
            <a:pPr marL="0" indent="0">
              <a:buNone/>
            </a:pPr>
            <a:endParaRPr lang="en-US" b="1" dirty="0"/>
          </a:p>
          <a:p>
            <a:pPr marL="0" indent="0">
              <a:buNone/>
            </a:pPr>
            <a:endParaRPr lang="en-US" b="1" dirty="0"/>
          </a:p>
        </p:txBody>
      </p:sp>
    </p:spTree>
    <p:extLst>
      <p:ext uri="{BB962C8B-B14F-4D97-AF65-F5344CB8AC3E}">
        <p14:creationId xmlns:p14="http://schemas.microsoft.com/office/powerpoint/2010/main" val="261823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fontScale="90000"/>
          </a:bodyPr>
          <a:lstStyle/>
          <a:p>
            <a:r>
              <a:rPr lang="en-US" b="1" dirty="0"/>
              <a:t>Risk and Credit Restructure Analysis -Cost of Capital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867400"/>
          </a:xfrm>
        </p:spPr>
        <p:txBody>
          <a:bodyPr>
            <a:normAutofit/>
          </a:bodyPr>
          <a:lstStyle/>
          <a:p>
            <a:pPr marL="0" indent="0">
              <a:buNone/>
            </a:pPr>
            <a:r>
              <a:rPr lang="en-US" b="1" dirty="0">
                <a:solidFill>
                  <a:srgbClr val="FFFF00"/>
                </a:solidFill>
              </a:rPr>
              <a:t>Business sale option</a:t>
            </a:r>
            <a:r>
              <a:rPr lang="en-US" dirty="0"/>
              <a:t>:</a:t>
            </a:r>
            <a:r>
              <a:rPr lang="en-US" b="1" dirty="0"/>
              <a:t> </a:t>
            </a:r>
          </a:p>
          <a:p>
            <a:r>
              <a:rPr lang="en-US" dirty="0"/>
              <a:t>Despite the distress level that the company is in, the value of the business could be very attractive. More often than not, the company is relatively healthy if you strip out the debt.</a:t>
            </a:r>
          </a:p>
          <a:p>
            <a:r>
              <a:rPr lang="en-US" dirty="0"/>
              <a:t>There are plenty of examples where a distress buyer has stepped in and renegotiated with the banks to buy the company at a discount and then the company not only survives after the sale but thrives in the future under new management. </a:t>
            </a:r>
          </a:p>
          <a:p>
            <a:r>
              <a:rPr lang="en-US" dirty="0"/>
              <a:t>The credit analyst needs to run this option if the restructuring option does not work. </a:t>
            </a:r>
          </a:p>
          <a:p>
            <a:r>
              <a:rPr lang="en-US" dirty="0"/>
              <a:t>The value of such business is calculated based on what is someone willing to pay for the business via the discount cash flow method or the comparable EBITDA multiples. </a:t>
            </a:r>
          </a:p>
          <a:p>
            <a:r>
              <a:rPr lang="en-US" dirty="0"/>
              <a:t>Once the enterprise value is calculated, then the analyst can measure the recovery rate, which is the ratio of the enterprise value to debt.</a:t>
            </a:r>
          </a:p>
          <a:p>
            <a:pPr marL="0" indent="0">
              <a:buNone/>
            </a:pPr>
            <a:endParaRPr lang="en-US" b="1" dirty="0"/>
          </a:p>
        </p:txBody>
      </p:sp>
    </p:spTree>
    <p:extLst>
      <p:ext uri="{BB962C8B-B14F-4D97-AF65-F5344CB8AC3E}">
        <p14:creationId xmlns:p14="http://schemas.microsoft.com/office/powerpoint/2010/main" val="20311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fontScale="90000"/>
          </a:bodyPr>
          <a:lstStyle/>
          <a:p>
            <a:r>
              <a:rPr lang="en-US" b="1" dirty="0"/>
              <a:t>Risk and Credit Restructure Analysis -Cost of Capital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11817032" cy="5181600"/>
          </a:xfrm>
        </p:spPr>
        <p:txBody>
          <a:bodyPr>
            <a:normAutofit/>
          </a:bodyPr>
          <a:lstStyle/>
          <a:p>
            <a:pPr marL="0" indent="0">
              <a:buNone/>
            </a:pPr>
            <a:r>
              <a:rPr lang="en-US" b="1" dirty="0">
                <a:solidFill>
                  <a:srgbClr val="FFFF00"/>
                </a:solidFill>
              </a:rPr>
              <a:t>Business sale option</a:t>
            </a:r>
            <a:r>
              <a:rPr lang="en-US" dirty="0"/>
              <a:t>:</a:t>
            </a:r>
            <a:r>
              <a:rPr lang="en-US" b="1" dirty="0"/>
              <a:t> </a:t>
            </a:r>
          </a:p>
          <a:p>
            <a:r>
              <a:rPr lang="en-US" dirty="0"/>
              <a:t>Despite the distress level that the company is in, the value of the business could be very attractive. More often than not, the company is relatively healthy if you strip out the debt.</a:t>
            </a:r>
          </a:p>
          <a:p>
            <a:r>
              <a:rPr lang="en-US" dirty="0"/>
              <a:t>There are plenty of examples where a distress buyer has stepped in and renegotiated with the banks to buy the company at a discount and then the company not only survives after the sale but thrives in the future under new management. </a:t>
            </a:r>
          </a:p>
          <a:p>
            <a:r>
              <a:rPr lang="en-US" dirty="0"/>
              <a:t>The credit analyst needs to run this option if the restructuring option does not work. </a:t>
            </a:r>
          </a:p>
          <a:p>
            <a:r>
              <a:rPr lang="en-US" dirty="0"/>
              <a:t>The value of such business is calculated based on what is someone willing to pay for the business via the discount cash flow method or the comparable EBITDA multiples. </a:t>
            </a:r>
          </a:p>
          <a:p>
            <a:r>
              <a:rPr lang="en-US" dirty="0"/>
              <a:t>Once the enterprise value is calculated, then the analyst can measure the recovery rate, which is the ratio of the enterprise value to debt.</a:t>
            </a:r>
          </a:p>
          <a:p>
            <a:pPr marL="0" indent="0">
              <a:buNone/>
            </a:pPr>
            <a:endParaRPr lang="en-US" b="1" dirty="0"/>
          </a:p>
        </p:txBody>
      </p:sp>
    </p:spTree>
    <p:extLst>
      <p:ext uri="{BB962C8B-B14F-4D97-AF65-F5344CB8AC3E}">
        <p14:creationId xmlns:p14="http://schemas.microsoft.com/office/powerpoint/2010/main" val="415917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fontScale="90000"/>
          </a:bodyPr>
          <a:lstStyle/>
          <a:p>
            <a:r>
              <a:rPr lang="en-US" b="1" dirty="0"/>
              <a:t>Risk and Credit Restructure Analysis -Cost of Capital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27012" y="838200"/>
            <a:ext cx="5867400" cy="5638800"/>
          </a:xfrm>
        </p:spPr>
        <p:txBody>
          <a:bodyPr>
            <a:normAutofit lnSpcReduction="10000"/>
          </a:bodyPr>
          <a:lstStyle/>
          <a:p>
            <a:pPr marL="0" indent="0">
              <a:buNone/>
            </a:pPr>
            <a:r>
              <a:rPr lang="en-US" b="1" dirty="0">
                <a:solidFill>
                  <a:srgbClr val="FFFF00"/>
                </a:solidFill>
              </a:rPr>
              <a:t>Liquidation option: </a:t>
            </a:r>
          </a:p>
          <a:p>
            <a:r>
              <a:rPr lang="en-US" dirty="0"/>
              <a:t>When the restructuring and the sale of the business option are not feasible, the credit analyst will look then to find value in the real assets (instead of financial assets or enterprise value). </a:t>
            </a:r>
          </a:p>
          <a:p>
            <a:r>
              <a:rPr lang="en-US" dirty="0"/>
              <a:t>Figure 18.5 shows that the maximum recovery based on Celerity Technology assets is 1x, assuming certain distressed asset-based modified advance rates (discount rates) and subtracting all the trade and tax claims. </a:t>
            </a:r>
          </a:p>
          <a:p>
            <a:r>
              <a:rPr lang="en-US" dirty="0"/>
              <a:t>The total claims based on this analysis is $1,244 million against total debt of $1,190 million.</a:t>
            </a:r>
            <a:endParaRPr lang="en-US" b="1" dirty="0"/>
          </a:p>
        </p:txBody>
      </p:sp>
      <p:pic>
        <p:nvPicPr>
          <p:cNvPr id="2" name="Picture 1">
            <a:extLst>
              <a:ext uri="{FF2B5EF4-FFF2-40B4-BE49-F238E27FC236}">
                <a16:creationId xmlns:a16="http://schemas.microsoft.com/office/drawing/2014/main" id="{571388D7-8097-4ED6-A8B7-5690044F57DB}"/>
              </a:ext>
            </a:extLst>
          </p:cNvPr>
          <p:cNvPicPr>
            <a:picLocks noChangeAspect="1"/>
          </p:cNvPicPr>
          <p:nvPr/>
        </p:nvPicPr>
        <p:blipFill>
          <a:blip r:embed="rId2"/>
          <a:stretch>
            <a:fillRect/>
          </a:stretch>
        </p:blipFill>
        <p:spPr>
          <a:xfrm>
            <a:off x="6715713" y="838200"/>
            <a:ext cx="5186032" cy="5715001"/>
          </a:xfrm>
          <a:prstGeom prst="rect">
            <a:avLst/>
          </a:prstGeom>
          <a:solidFill>
            <a:schemeClr val="tx2"/>
          </a:solidFill>
        </p:spPr>
      </p:pic>
    </p:spTree>
    <p:extLst>
      <p:ext uri="{BB962C8B-B14F-4D97-AF65-F5344CB8AC3E}">
        <p14:creationId xmlns:p14="http://schemas.microsoft.com/office/powerpoint/2010/main" val="330799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4612" y="533400"/>
            <a:ext cx="11734800" cy="619564"/>
          </a:xfrm>
        </p:spPr>
        <p:txBody>
          <a:bodyPr>
            <a:normAutofit fontScale="90000"/>
          </a:bodyPr>
          <a:lstStyle/>
          <a:p>
            <a:r>
              <a:rPr lang="en-US" b="1" dirty="0"/>
              <a:t>Corporate Credit and Recovery Scores by Rating Agencies and Others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30254" y="1272746"/>
            <a:ext cx="6649958" cy="5730949"/>
          </a:xfrm>
        </p:spPr>
        <p:txBody>
          <a:bodyPr>
            <a:normAutofit fontScale="77500" lnSpcReduction="20000"/>
          </a:bodyPr>
          <a:lstStyle/>
          <a:p>
            <a:r>
              <a:rPr lang="en-US" b="1" dirty="0"/>
              <a:t>Credit rating agencies, such as Standard &amp; Poor’s, Moody’s, and Fitch grade companies that raised debt in the capital markets.</a:t>
            </a:r>
            <a:r>
              <a:rPr lang="en-US" dirty="0"/>
              <a:t> </a:t>
            </a:r>
          </a:p>
          <a:p>
            <a:r>
              <a:rPr lang="en-US" dirty="0"/>
              <a:t>The rating levels represent proxies for default risk and the recovery rates issued are proxies for recovery expectation. </a:t>
            </a:r>
          </a:p>
          <a:p>
            <a:r>
              <a:rPr lang="en-US" dirty="0"/>
              <a:t>The combination of the two represents the probabilities of default and expected loss.</a:t>
            </a:r>
          </a:p>
          <a:p>
            <a:r>
              <a:rPr lang="en-US" dirty="0"/>
              <a:t>Figure 18.6 shows the rating levels by each of the rating agencies. </a:t>
            </a:r>
          </a:p>
          <a:p>
            <a:r>
              <a:rPr lang="en-US" dirty="0"/>
              <a:t>Each level represents an opinion of the creditworthiness of an obligor.</a:t>
            </a:r>
          </a:p>
          <a:p>
            <a:r>
              <a:rPr lang="en-US" dirty="0"/>
              <a:t>Even though the symbols differ between rating agencies, the three scales are set the same</a:t>
            </a:r>
          </a:p>
          <a:p>
            <a:r>
              <a:rPr lang="en-US" dirty="0"/>
              <a:t>Every year the rating agencies will publish the actual historical probability of default based on rating. As an example, AAA issuer has 0.0% probability of default and CCC has 31% for a year. </a:t>
            </a:r>
          </a:p>
          <a:p>
            <a:r>
              <a:rPr lang="en-US" dirty="0"/>
              <a:t>The agencies also place the probability of default for longer maturities. </a:t>
            </a:r>
            <a:endParaRPr lang="en-US" b="1" dirty="0"/>
          </a:p>
        </p:txBody>
      </p:sp>
      <p:pic>
        <p:nvPicPr>
          <p:cNvPr id="2" name="Picture 1">
            <a:extLst>
              <a:ext uri="{FF2B5EF4-FFF2-40B4-BE49-F238E27FC236}">
                <a16:creationId xmlns:a16="http://schemas.microsoft.com/office/drawing/2014/main" id="{8B1B21C9-E774-4D24-BE4E-6832940ED2BE}"/>
              </a:ext>
            </a:extLst>
          </p:cNvPr>
          <p:cNvPicPr>
            <a:picLocks noChangeAspect="1"/>
          </p:cNvPicPr>
          <p:nvPr/>
        </p:nvPicPr>
        <p:blipFill>
          <a:blip r:embed="rId2"/>
          <a:stretch>
            <a:fillRect/>
          </a:stretch>
        </p:blipFill>
        <p:spPr>
          <a:xfrm>
            <a:off x="6890446" y="990600"/>
            <a:ext cx="5143500" cy="5730949"/>
          </a:xfrm>
          <a:prstGeom prst="rect">
            <a:avLst/>
          </a:prstGeom>
          <a:solidFill>
            <a:schemeClr val="tx2"/>
          </a:solidFill>
        </p:spPr>
      </p:pic>
    </p:spTree>
    <p:extLst>
      <p:ext uri="{BB962C8B-B14F-4D97-AF65-F5344CB8AC3E}">
        <p14:creationId xmlns:p14="http://schemas.microsoft.com/office/powerpoint/2010/main" val="361432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205013"/>
            <a:ext cx="9982200" cy="919931"/>
          </a:xfrm>
        </p:spPr>
        <p:txBody>
          <a:bodyPr>
            <a:normAutofit fontScale="90000"/>
          </a:bodyPr>
          <a:lstStyle/>
          <a:p>
            <a:r>
              <a:rPr lang="en-US" b="1" dirty="0"/>
              <a:t>Review of financial statements and application of credit-related ratios</a:t>
            </a:r>
          </a:p>
        </p:txBody>
      </p:sp>
      <p:sp>
        <p:nvSpPr>
          <p:cNvPr id="11" name="TextBox 10">
            <a:extLst>
              <a:ext uri="{FF2B5EF4-FFF2-40B4-BE49-F238E27FC236}">
                <a16:creationId xmlns:a16="http://schemas.microsoft.com/office/drawing/2014/main" id="{F5A57D86-024B-4059-AB02-4BCF4C63C042}"/>
              </a:ext>
            </a:extLst>
          </p:cNvPr>
          <p:cNvSpPr txBox="1"/>
          <p:nvPr/>
        </p:nvSpPr>
        <p:spPr>
          <a:xfrm>
            <a:off x="6316028" y="3508818"/>
            <a:ext cx="2091690" cy="369332"/>
          </a:xfrm>
          <a:prstGeom prst="rect">
            <a:avLst/>
          </a:prstGeom>
          <a:noFill/>
        </p:spPr>
        <p:txBody>
          <a:bodyPr wrap="square" rtlCol="0">
            <a:spAutoFit/>
          </a:bodyPr>
          <a:lstStyle/>
          <a:p>
            <a:r>
              <a:rPr lang="en-US" b="1" dirty="0">
                <a:solidFill>
                  <a:schemeClr val="bg1"/>
                </a:solidFill>
              </a:rPr>
              <a:t>Mezzanine / Loans</a:t>
            </a:r>
          </a:p>
        </p:txBody>
      </p:sp>
      <p:sp>
        <p:nvSpPr>
          <p:cNvPr id="12" name="TextBox 11">
            <a:extLst>
              <a:ext uri="{FF2B5EF4-FFF2-40B4-BE49-F238E27FC236}">
                <a16:creationId xmlns:a16="http://schemas.microsoft.com/office/drawing/2014/main" id="{A4E39382-8C7C-426D-A543-0B803197DC07}"/>
              </a:ext>
            </a:extLst>
          </p:cNvPr>
          <p:cNvSpPr txBox="1"/>
          <p:nvPr/>
        </p:nvSpPr>
        <p:spPr>
          <a:xfrm>
            <a:off x="8187690" y="3108905"/>
            <a:ext cx="2091690" cy="369332"/>
          </a:xfrm>
          <a:prstGeom prst="rect">
            <a:avLst/>
          </a:prstGeom>
          <a:noFill/>
        </p:spPr>
        <p:txBody>
          <a:bodyPr wrap="square" rtlCol="0">
            <a:spAutoFit/>
          </a:bodyPr>
          <a:lstStyle/>
          <a:p>
            <a:r>
              <a:rPr lang="en-US" b="1" dirty="0">
                <a:solidFill>
                  <a:schemeClr val="bg1"/>
                </a:solidFill>
              </a:rPr>
              <a:t>Bonds/Loans</a:t>
            </a:r>
          </a:p>
        </p:txBody>
      </p:sp>
      <p:sp>
        <p:nvSpPr>
          <p:cNvPr id="15" name="TextBox 14">
            <a:extLst>
              <a:ext uri="{FF2B5EF4-FFF2-40B4-BE49-F238E27FC236}">
                <a16:creationId xmlns:a16="http://schemas.microsoft.com/office/drawing/2014/main" id="{05A34C8C-15F7-4AEE-8623-6CBE8DBBE630}"/>
              </a:ext>
            </a:extLst>
          </p:cNvPr>
          <p:cNvSpPr txBox="1"/>
          <p:nvPr/>
        </p:nvSpPr>
        <p:spPr>
          <a:xfrm>
            <a:off x="5911850" y="4192706"/>
            <a:ext cx="1764551" cy="369332"/>
          </a:xfrm>
          <a:prstGeom prst="rect">
            <a:avLst/>
          </a:prstGeom>
          <a:noFill/>
        </p:spPr>
        <p:txBody>
          <a:bodyPr wrap="square" rtlCol="0">
            <a:spAutoFit/>
          </a:bodyPr>
          <a:lstStyle/>
          <a:p>
            <a:r>
              <a:rPr lang="en-US" b="1" dirty="0">
                <a:solidFill>
                  <a:schemeClr val="bg1"/>
                </a:solidFill>
              </a:rPr>
              <a:t>Series A, B, C</a:t>
            </a:r>
          </a:p>
        </p:txBody>
      </p:sp>
      <p:sp>
        <p:nvSpPr>
          <p:cNvPr id="3" name="Content Placeholder 2">
            <a:extLst>
              <a:ext uri="{FF2B5EF4-FFF2-40B4-BE49-F238E27FC236}">
                <a16:creationId xmlns:a16="http://schemas.microsoft.com/office/drawing/2014/main" id="{E038E6BC-9150-4D39-9E5C-B18A655466E0}"/>
              </a:ext>
            </a:extLst>
          </p:cNvPr>
          <p:cNvSpPr>
            <a:spLocks noGrp="1"/>
          </p:cNvSpPr>
          <p:nvPr>
            <p:ph idx="1"/>
          </p:nvPr>
        </p:nvSpPr>
        <p:spPr>
          <a:xfrm>
            <a:off x="367686" y="1600200"/>
            <a:ext cx="11088328" cy="4791680"/>
          </a:xfrm>
        </p:spPr>
        <p:txBody>
          <a:bodyPr>
            <a:normAutofit fontScale="92500" lnSpcReduction="10000"/>
          </a:bodyPr>
          <a:lstStyle/>
          <a:p>
            <a:pPr marL="0" indent="0">
              <a:buNone/>
            </a:pPr>
            <a:r>
              <a:rPr lang="en-US" dirty="0"/>
              <a:t>The objectives for the credit risk analysis are as follows:</a:t>
            </a:r>
          </a:p>
          <a:p>
            <a:r>
              <a:rPr lang="en-US" dirty="0"/>
              <a:t>Use the various ratio analysis methods to measure how well the company manages its debt (solvency ratios), how well it manages its cash (liquidity ratios) and how profitable it is and how it will fair in economic turmoil (profitability ratios) once we run various stress case scenarios.</a:t>
            </a:r>
          </a:p>
          <a:p>
            <a:r>
              <a:rPr lang="en-US" dirty="0"/>
              <a:t>Use the specific ratio analysis methods to capture asset efficiency and collateral coverage.</a:t>
            </a:r>
          </a:p>
          <a:p>
            <a:r>
              <a:rPr lang="en-US" dirty="0"/>
              <a:t>Use the ratio analysis to structure the debt capacity of any company including the appropriate starting leverage and ongoing coverage of the company’s contractual debt obligations.</a:t>
            </a:r>
          </a:p>
          <a:p>
            <a:r>
              <a:rPr lang="en-US" dirty="0"/>
              <a:t>Build in warning signal ratios of deterioration such as the Altman Z-score credit parameter.</a:t>
            </a:r>
          </a:p>
          <a:p>
            <a:r>
              <a:rPr lang="en-US" dirty="0"/>
              <a:t>Use customized ratios based on industry drivers to measure revenue growth and cost structures and change those to sensitize the company’s performance during economic cycles or commodity price fluctuations.</a:t>
            </a:r>
          </a:p>
          <a:p>
            <a:pPr lvl="1"/>
            <a:endParaRPr lang="en-US" dirty="0"/>
          </a:p>
        </p:txBody>
      </p:sp>
    </p:spTree>
    <p:extLst>
      <p:ext uri="{BB962C8B-B14F-4D97-AF65-F5344CB8AC3E}">
        <p14:creationId xmlns:p14="http://schemas.microsoft.com/office/powerpoint/2010/main" val="132638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5896" y="533400"/>
            <a:ext cx="11734800" cy="619564"/>
          </a:xfrm>
        </p:spPr>
        <p:txBody>
          <a:bodyPr>
            <a:normAutofit fontScale="90000"/>
          </a:bodyPr>
          <a:lstStyle/>
          <a:p>
            <a:r>
              <a:rPr lang="en-US" b="1" dirty="0"/>
              <a:t>Corporate Credit and Recovery Scores by Rating Agencies and Others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85896" y="1371600"/>
            <a:ext cx="11817032" cy="5181600"/>
          </a:xfrm>
        </p:spPr>
        <p:txBody>
          <a:bodyPr>
            <a:normAutofit/>
          </a:bodyPr>
          <a:lstStyle/>
          <a:p>
            <a:r>
              <a:rPr lang="en-US" dirty="0"/>
              <a:t>Standard &amp; Poor’s recover ratings focuses on expected recovery in the event of a payment default. </a:t>
            </a:r>
          </a:p>
          <a:p>
            <a:r>
              <a:rPr lang="en-US" dirty="0"/>
              <a:t>The recovery rating is based on 1+ to 6 numerical rating that corresponds to recovery percentage of the debt outstanding, as described in Figure 18.7.</a:t>
            </a:r>
          </a:p>
          <a:p>
            <a:pPr marL="0" indent="0">
              <a:buNone/>
            </a:pPr>
            <a:endParaRPr lang="en-US" b="1" dirty="0"/>
          </a:p>
        </p:txBody>
      </p:sp>
      <p:pic>
        <p:nvPicPr>
          <p:cNvPr id="3" name="Picture 2">
            <a:extLst>
              <a:ext uri="{FF2B5EF4-FFF2-40B4-BE49-F238E27FC236}">
                <a16:creationId xmlns:a16="http://schemas.microsoft.com/office/drawing/2014/main" id="{CE87BCA8-3337-4D96-B141-2BFD7599988A}"/>
              </a:ext>
            </a:extLst>
          </p:cNvPr>
          <p:cNvPicPr>
            <a:picLocks noChangeAspect="1"/>
          </p:cNvPicPr>
          <p:nvPr/>
        </p:nvPicPr>
        <p:blipFill>
          <a:blip r:embed="rId2"/>
          <a:stretch>
            <a:fillRect/>
          </a:stretch>
        </p:blipFill>
        <p:spPr>
          <a:xfrm>
            <a:off x="558429" y="3276600"/>
            <a:ext cx="5494867" cy="2396067"/>
          </a:xfrm>
          <a:prstGeom prst="rect">
            <a:avLst/>
          </a:prstGeom>
          <a:solidFill>
            <a:schemeClr val="tx2"/>
          </a:solidFill>
        </p:spPr>
      </p:pic>
    </p:spTree>
    <p:extLst>
      <p:ext uri="{BB962C8B-B14F-4D97-AF65-F5344CB8AC3E}">
        <p14:creationId xmlns:p14="http://schemas.microsoft.com/office/powerpoint/2010/main" val="307788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533400"/>
            <a:ext cx="11734800" cy="619564"/>
          </a:xfrm>
        </p:spPr>
        <p:txBody>
          <a:bodyPr>
            <a:normAutofit fontScale="90000"/>
          </a:bodyPr>
          <a:lstStyle/>
          <a:p>
            <a:r>
              <a:rPr lang="en-US" b="1" dirty="0"/>
              <a:t>Corporate Credit and Recovery Scores by Rating Agencies and Others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50812" y="1447800"/>
            <a:ext cx="11817032" cy="5181600"/>
          </a:xfrm>
        </p:spPr>
        <p:txBody>
          <a:bodyPr>
            <a:normAutofit/>
          </a:bodyPr>
          <a:lstStyle/>
          <a:p>
            <a:r>
              <a:rPr lang="en-US" dirty="0"/>
              <a:t>The combination of the probability of default and recovery rates could be used by the credit analyst to calculate the expected losses on the outstanding debt. </a:t>
            </a:r>
          </a:p>
          <a:p>
            <a:r>
              <a:rPr lang="en-US" dirty="0"/>
              <a:t>The rating agencies have been publishing annual studies that analyze the behavior of rates during the year that these agencies review and publish the cumulative default rates by rating. </a:t>
            </a:r>
          </a:p>
          <a:p>
            <a:r>
              <a:rPr lang="en-US" dirty="0"/>
              <a:t>The general takeaways from these studies that there is clear correlation between ratings and probability of default. </a:t>
            </a:r>
          </a:p>
          <a:p>
            <a:r>
              <a:rPr lang="en-US" dirty="0"/>
              <a:t>One observation that is gathered from these studies is the migration of ratings based on the new issuer of debt versus the companies that already managed the debt few years. </a:t>
            </a:r>
          </a:p>
          <a:p>
            <a:r>
              <a:rPr lang="en-US" dirty="0"/>
              <a:t>In other words, the probability of default in higher in the early years and it reduces in the later years.  </a:t>
            </a:r>
          </a:p>
          <a:p>
            <a:pPr marL="0" indent="0">
              <a:buNone/>
            </a:pPr>
            <a:endParaRPr lang="en-US" b="1" dirty="0"/>
          </a:p>
        </p:txBody>
      </p:sp>
    </p:spTree>
    <p:extLst>
      <p:ext uri="{BB962C8B-B14F-4D97-AF65-F5344CB8AC3E}">
        <p14:creationId xmlns:p14="http://schemas.microsoft.com/office/powerpoint/2010/main" val="52785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a:bodyPr>
          <a:lstStyle/>
          <a:p>
            <a:r>
              <a:rPr lang="en-US" b="1" dirty="0"/>
              <a:t>Other Probability of Default and Recovery Models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85896" y="1219200"/>
            <a:ext cx="11817032" cy="5181600"/>
          </a:xfrm>
        </p:spPr>
        <p:txBody>
          <a:bodyPr>
            <a:normAutofit/>
          </a:bodyPr>
          <a:lstStyle/>
          <a:p>
            <a:r>
              <a:rPr lang="en-US" dirty="0"/>
              <a:t>Even though the rating agencies are seen as the experts in the credit analysis, academics and risk managers have developed their own sophisticated statistical models to predict the likelihood of bankruptcy.  </a:t>
            </a:r>
          </a:p>
          <a:p>
            <a:r>
              <a:rPr lang="en-US" dirty="0"/>
              <a:t>Many commercial banks that approve large loans for their customers developed their own internal ratings based on many methodologies. </a:t>
            </a:r>
          </a:p>
          <a:p>
            <a:r>
              <a:rPr lang="en-US" dirty="0"/>
              <a:t>Academics have also created statistical models to predict defaults and recoveries</a:t>
            </a:r>
            <a:r>
              <a:rPr lang="en-US" b="1" dirty="0"/>
              <a:t>. </a:t>
            </a:r>
          </a:p>
          <a:p>
            <a:r>
              <a:rPr lang="en-US" b="1" dirty="0"/>
              <a:t>These statistical models include the </a:t>
            </a:r>
          </a:p>
          <a:p>
            <a:pPr lvl="1"/>
            <a:r>
              <a:rPr lang="en-US" b="1" dirty="0"/>
              <a:t>Altman’s Z-score,</a:t>
            </a:r>
          </a:p>
          <a:p>
            <a:pPr lvl="1"/>
            <a:r>
              <a:rPr lang="en-US" b="1" dirty="0"/>
              <a:t> the Merton model, and</a:t>
            </a:r>
          </a:p>
          <a:p>
            <a:pPr lvl="1"/>
            <a:r>
              <a:rPr lang="en-US" b="1" dirty="0"/>
              <a:t> KMV.</a:t>
            </a:r>
            <a:r>
              <a:rPr lang="en-US" dirty="0"/>
              <a:t> </a:t>
            </a:r>
          </a:p>
          <a:p>
            <a:pPr marL="0" indent="0">
              <a:buNone/>
            </a:pPr>
            <a:endParaRPr lang="en-US" b="1" dirty="0"/>
          </a:p>
        </p:txBody>
      </p:sp>
    </p:spTree>
    <p:extLst>
      <p:ext uri="{BB962C8B-B14F-4D97-AF65-F5344CB8AC3E}">
        <p14:creationId xmlns:p14="http://schemas.microsoft.com/office/powerpoint/2010/main" val="3535307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a:bodyPr>
          <a:lstStyle/>
          <a:p>
            <a:r>
              <a:rPr lang="en-US" b="1" dirty="0"/>
              <a:t>Other Probability of Default and Recovery Models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85896" y="914400"/>
            <a:ext cx="11817032" cy="6096000"/>
          </a:xfrm>
        </p:spPr>
        <p:txBody>
          <a:bodyPr>
            <a:normAutofit fontScale="85000" lnSpcReduction="20000"/>
          </a:bodyPr>
          <a:lstStyle/>
          <a:p>
            <a:pPr marL="0" indent="0">
              <a:buNone/>
            </a:pPr>
            <a:r>
              <a:rPr lang="en-US" b="1" dirty="0">
                <a:solidFill>
                  <a:srgbClr val="FFFF00"/>
                </a:solidFill>
              </a:rPr>
              <a:t>Altman’s Z-Score</a:t>
            </a:r>
          </a:p>
          <a:p>
            <a:r>
              <a:rPr lang="en-US" dirty="0"/>
              <a:t>A well-known ratio used for measuring the company’s ability to manage debt, especially manufacturing companies, is Altman’s Z-score. The ratio heavily tests the relationship of the primary source of repayment such as cash and income to the secondary source of repayment such as fixed assets. The Z-score, created and developed by NYU professor Dr. Edward Altman, is the measurement of the likelihood of bankruptcy. This ratio is built to include the ratios profitability, liquidity, solvency, and activity ratios. </a:t>
            </a:r>
          </a:p>
          <a:p>
            <a:pPr marL="0" indent="0" algn="ctr">
              <a:buNone/>
            </a:pPr>
            <a:r>
              <a:rPr lang="en-US" b="1" dirty="0">
                <a:solidFill>
                  <a:srgbClr val="FFFF00"/>
                </a:solidFill>
              </a:rPr>
              <a:t>Z-score = 1.2A + 1.4B + 3.3C + 0.6D + 1.0E</a:t>
            </a:r>
            <a:endParaRPr lang="en-US" dirty="0">
              <a:solidFill>
                <a:srgbClr val="FFFF00"/>
              </a:solidFill>
            </a:endParaRPr>
          </a:p>
          <a:p>
            <a:pPr marL="231775" lvl="1" indent="0">
              <a:buNone/>
            </a:pPr>
            <a:r>
              <a:rPr lang="en-US" dirty="0"/>
              <a:t>where, A is working capital/total assets; B is retained earnings/total assets; C is earnings before interest and tax/total assets; D is market value of equity/total liabilities; and E is sales/total assets. The weights used next to the individual ratios are based on historical assessment for publicly traded manufacturing companies.</a:t>
            </a:r>
          </a:p>
          <a:p>
            <a:r>
              <a:rPr lang="en-US" dirty="0"/>
              <a:t>The lower the score, the higher the probability of bankruptcy. If the Z-score is above 3.0 the likelihood of default is very low. If the score is less than 1.8 the likelihood of default or bankruptcy is high.</a:t>
            </a:r>
          </a:p>
          <a:p>
            <a:r>
              <a:rPr lang="en-US" dirty="0"/>
              <a:t>The Z-score formula for private companies was incorporated much later and is as follows:</a:t>
            </a:r>
          </a:p>
          <a:p>
            <a:pPr marL="0" indent="0" algn="ctr">
              <a:buNone/>
            </a:pPr>
            <a:r>
              <a:rPr lang="en-US" dirty="0">
                <a:solidFill>
                  <a:srgbClr val="FFFF00"/>
                </a:solidFill>
              </a:rPr>
              <a:t>Z-score = 0.717A + 0.847B + 3.107C + 0.420D + 0.998E</a:t>
            </a:r>
          </a:p>
          <a:p>
            <a:pPr marL="231775" lvl="1" indent="0">
              <a:buNone/>
            </a:pPr>
            <a:r>
              <a:rPr lang="en-US" dirty="0"/>
              <a:t>where, A is working capital/total assets; B is retained earnings/total assets; C is earnings before interest and tax/total assets; D is book value of equity/total liabilities; and E is sales/total assets. The weights used next to the individual ratios are based on historical assessment for private manufacturing companies.</a:t>
            </a:r>
          </a:p>
          <a:p>
            <a:r>
              <a:rPr lang="en-US" dirty="0"/>
              <a:t>For measuring the Z-score for non-manufacturing companies, Altman modified the formula to exclude the last component (E) of sales / to total assets. Taking this last component out of the Z-score formula minimizes the effects of manufacturing-intensive asset turnover.</a:t>
            </a:r>
          </a:p>
          <a:p>
            <a:pPr marL="0" indent="0">
              <a:buNone/>
            </a:pPr>
            <a:endParaRPr lang="en-US" b="1" dirty="0"/>
          </a:p>
        </p:txBody>
      </p:sp>
    </p:spTree>
    <p:extLst>
      <p:ext uri="{BB962C8B-B14F-4D97-AF65-F5344CB8AC3E}">
        <p14:creationId xmlns:p14="http://schemas.microsoft.com/office/powerpoint/2010/main" val="313427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a:bodyPr>
          <a:lstStyle/>
          <a:p>
            <a:r>
              <a:rPr lang="en-US" b="1" dirty="0"/>
              <a:t>Other Probability of Default and Recovery Models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85896" y="914400"/>
                <a:ext cx="11817032" cy="5715000"/>
              </a:xfrm>
            </p:spPr>
            <p:txBody>
              <a:bodyPr>
                <a:normAutofit/>
              </a:bodyPr>
              <a:lstStyle/>
              <a:p>
                <a:pPr marL="0" indent="0">
                  <a:buNone/>
                </a:pPr>
                <a:r>
                  <a:rPr lang="en-US" b="1" dirty="0">
                    <a:solidFill>
                      <a:srgbClr val="FFFF00"/>
                    </a:solidFill>
                  </a:rPr>
                  <a:t>Merton Model</a:t>
                </a:r>
              </a:p>
              <a:p>
                <a:r>
                  <a:rPr lang="en-US" dirty="0"/>
                  <a:t>The Merton model developed in 1974 uses basic option pricing that looks at the relationship between credit risk and the financial structure of the company. It assumes that the equity holders hold a call option and the debt holders hold a put option. The default happens at maturity of the debt (similar to a European-type option pricing method such Black-Scholes) if the enterprise value is lower than the strike price or debt levels. Credit analysts use the Merton model to analyze the company’s risk of credit default</a:t>
                </a:r>
              </a:p>
              <a:p>
                <a:r>
                  <a:rPr lang="en-US" dirty="0"/>
                  <a:t>The value of the asset adjusted for volatility is based on the Black Scholes Model discussed in the options section (chapter 13) is calculated as follows:  </a:t>
                </a:r>
              </a:p>
              <a:p>
                <a:pPr marL="0" indent="0" algn="ctr">
                  <a:buNone/>
                </a:pPr>
                <a14:m>
                  <m:oMath xmlns:m="http://schemas.openxmlformats.org/officeDocument/2006/math">
                    <m:r>
                      <a:rPr lang="en-US" i="1" smtClean="0">
                        <a:solidFill>
                          <a:srgbClr val="FFFF00"/>
                        </a:solidFill>
                      </a:rPr>
                      <m:t>𝐸</m:t>
                    </m:r>
                    <m:r>
                      <a:rPr lang="en-US" i="1" smtClean="0">
                        <a:solidFill>
                          <a:srgbClr val="FFFF00"/>
                        </a:solidFill>
                      </a:rPr>
                      <m:t> = </m:t>
                    </m:r>
                    <m:sSub>
                      <m:sSubPr>
                        <m:ctrlPr>
                          <a:rPr lang="en-US" i="1">
                            <a:solidFill>
                              <a:srgbClr val="FFFF00"/>
                            </a:solidFill>
                          </a:rPr>
                        </m:ctrlPr>
                      </m:sSubPr>
                      <m:e>
                        <m:r>
                          <a:rPr lang="en-US" i="1">
                            <a:solidFill>
                              <a:srgbClr val="FFFF00"/>
                            </a:solidFill>
                          </a:rPr>
                          <m:t>𝑉</m:t>
                        </m:r>
                      </m:e>
                      <m:sub>
                        <m:r>
                          <a:rPr lang="en-US" i="1">
                            <a:solidFill>
                              <a:srgbClr val="FFFF00"/>
                            </a:solidFill>
                          </a:rPr>
                          <m:t>𝑡</m:t>
                        </m:r>
                        <m:r>
                          <a:rPr lang="en-US" i="1">
                            <a:solidFill>
                              <a:srgbClr val="FFFF00"/>
                            </a:solidFill>
                          </a:rPr>
                          <m:t> </m:t>
                        </m:r>
                      </m:sub>
                    </m:sSub>
                    <m:r>
                      <a:rPr lang="en-US" i="1">
                        <a:solidFill>
                          <a:srgbClr val="FFFF00"/>
                        </a:solidFill>
                      </a:rPr>
                      <m:t>𝑁</m:t>
                    </m:r>
                    <m:r>
                      <a:rPr lang="en-US" i="1">
                        <a:solidFill>
                          <a:srgbClr val="FFFF00"/>
                        </a:solidFill>
                      </a:rPr>
                      <m:t> </m:t>
                    </m:r>
                    <m:d>
                      <m:dPr>
                        <m:ctrlPr>
                          <a:rPr lang="en-US" i="1">
                            <a:solidFill>
                              <a:srgbClr val="FFFF00"/>
                            </a:solidFill>
                          </a:rPr>
                        </m:ctrlPr>
                      </m:dPr>
                      <m:e>
                        <m:sSub>
                          <m:sSubPr>
                            <m:ctrlPr>
                              <a:rPr lang="en-US" i="1">
                                <a:solidFill>
                                  <a:srgbClr val="FFFF00"/>
                                </a:solidFill>
                              </a:rPr>
                            </m:ctrlPr>
                          </m:sSubPr>
                          <m:e>
                            <m:r>
                              <a:rPr lang="en-US" i="1">
                                <a:solidFill>
                                  <a:srgbClr val="FFFF00"/>
                                </a:solidFill>
                              </a:rPr>
                              <m:t>𝑑</m:t>
                            </m:r>
                          </m:e>
                          <m:sub>
                            <m:r>
                              <a:rPr lang="en-US" i="1">
                                <a:solidFill>
                                  <a:srgbClr val="FFFF00"/>
                                </a:solidFill>
                              </a:rPr>
                              <m:t>1</m:t>
                            </m:r>
                          </m:sub>
                        </m:sSub>
                      </m:e>
                    </m:d>
                    <m:r>
                      <a:rPr lang="en-US" i="1">
                        <a:solidFill>
                          <a:srgbClr val="FFFF00"/>
                        </a:solidFill>
                      </a:rPr>
                      <m:t>− </m:t>
                    </m:r>
                    <m:sSub>
                      <m:sSubPr>
                        <m:ctrlPr>
                          <a:rPr lang="en-US" i="1">
                            <a:solidFill>
                              <a:srgbClr val="FFFF00"/>
                            </a:solidFill>
                          </a:rPr>
                        </m:ctrlPr>
                      </m:sSubPr>
                      <m:e>
                        <m:r>
                          <a:rPr lang="en-US" i="1">
                            <a:solidFill>
                              <a:srgbClr val="FFFF00"/>
                            </a:solidFill>
                          </a:rPr>
                          <m:t>𝐾</m:t>
                        </m:r>
                      </m:e>
                      <m:sub>
                        <m:sSup>
                          <m:sSupPr>
                            <m:ctrlPr>
                              <a:rPr lang="en-US" i="1">
                                <a:solidFill>
                                  <a:srgbClr val="FFFF00"/>
                                </a:solidFill>
                              </a:rPr>
                            </m:ctrlPr>
                          </m:sSupPr>
                          <m:e>
                            <m:r>
                              <a:rPr lang="en-US" i="1">
                                <a:solidFill>
                                  <a:srgbClr val="FFFF00"/>
                                </a:solidFill>
                              </a:rPr>
                              <m:t>𝑒</m:t>
                            </m:r>
                          </m:e>
                          <m:sup>
                            <m:r>
                              <a:rPr lang="en-US" i="1">
                                <a:solidFill>
                                  <a:srgbClr val="FFFF00"/>
                                </a:solidFill>
                              </a:rPr>
                              <m:t>−</m:t>
                            </m:r>
                            <m:r>
                              <a:rPr lang="en-US" i="1">
                                <a:solidFill>
                                  <a:srgbClr val="FFFF00"/>
                                </a:solidFill>
                              </a:rPr>
                              <m:t>𝑖</m:t>
                            </m:r>
                            <m:r>
                              <a:rPr lang="en-US" i="1">
                                <a:solidFill>
                                  <a:srgbClr val="FFFF00"/>
                                </a:solidFill>
                              </a:rPr>
                              <m:t>.</m:t>
                            </m:r>
                            <m:r>
                              <a:rPr lang="en-US" i="1">
                                <a:solidFill>
                                  <a:srgbClr val="FFFF00"/>
                                </a:solidFill>
                              </a:rPr>
                              <m:t>𝑡</m:t>
                            </m:r>
                          </m:sup>
                        </m:sSup>
                      </m:sub>
                    </m:sSub>
                    <m:r>
                      <a:rPr lang="en-US" i="1">
                        <a:solidFill>
                          <a:srgbClr val="FFFF00"/>
                        </a:solidFill>
                      </a:rPr>
                      <m:t> </m:t>
                    </m:r>
                    <m:r>
                      <a:rPr lang="en-US" i="1">
                        <a:solidFill>
                          <a:srgbClr val="FFFF00"/>
                        </a:solidFill>
                      </a:rPr>
                      <m:t>𝑁</m:t>
                    </m:r>
                    <m:r>
                      <a:rPr lang="en-US" i="1">
                        <a:solidFill>
                          <a:srgbClr val="FFFF00"/>
                        </a:solidFill>
                      </a:rPr>
                      <m:t>(</m:t>
                    </m:r>
                    <m:sSub>
                      <m:sSubPr>
                        <m:ctrlPr>
                          <a:rPr lang="en-US" i="1">
                            <a:solidFill>
                              <a:srgbClr val="FFFF00"/>
                            </a:solidFill>
                          </a:rPr>
                        </m:ctrlPr>
                      </m:sSubPr>
                      <m:e>
                        <m:r>
                          <a:rPr lang="en-US" i="1">
                            <a:solidFill>
                              <a:srgbClr val="FFFF00"/>
                            </a:solidFill>
                          </a:rPr>
                          <m:t>𝑑</m:t>
                        </m:r>
                      </m:e>
                      <m:sub>
                        <m:r>
                          <a:rPr lang="en-US" i="1">
                            <a:solidFill>
                              <a:srgbClr val="FFFF00"/>
                            </a:solidFill>
                          </a:rPr>
                          <m:t>2</m:t>
                        </m:r>
                      </m:sub>
                    </m:sSub>
                    <m:r>
                      <a:rPr lang="en-US" i="1">
                        <a:solidFill>
                          <a:srgbClr val="FFFF00"/>
                        </a:solidFill>
                      </a:rPr>
                      <m:t>)</m:t>
                    </m:r>
                  </m:oMath>
                </a14:m>
                <a:r>
                  <a:rPr lang="en-US" b="1" dirty="0">
                    <a:solidFill>
                      <a:srgbClr val="FFFF00"/>
                    </a:solidFill>
                  </a:rPr>
                  <a:t> where </a:t>
                </a:r>
                <a14:m>
                  <m:oMath xmlns:m="http://schemas.openxmlformats.org/officeDocument/2006/math">
                    <m:r>
                      <m:rPr>
                        <m:sty m:val="p"/>
                      </m:rPr>
                      <a:rPr lang="en-US">
                        <a:solidFill>
                          <a:srgbClr val="FFFF00"/>
                        </a:solidFill>
                      </a:rPr>
                      <m:t>d</m:t>
                    </m:r>
                    <m:r>
                      <a:rPr lang="en-US">
                        <a:solidFill>
                          <a:srgbClr val="FFFF00"/>
                        </a:solidFill>
                      </a:rPr>
                      <m:t>1=</m:t>
                    </m:r>
                    <m:f>
                      <m:fPr>
                        <m:ctrlPr>
                          <a:rPr lang="en-US" i="1">
                            <a:solidFill>
                              <a:srgbClr val="FFFF00"/>
                            </a:solidFill>
                          </a:rPr>
                        </m:ctrlPr>
                      </m:fPr>
                      <m:num>
                        <m:func>
                          <m:funcPr>
                            <m:ctrlPr>
                              <a:rPr lang="en-US" i="1">
                                <a:solidFill>
                                  <a:srgbClr val="FFFF00"/>
                                </a:solidFill>
                              </a:rPr>
                            </m:ctrlPr>
                          </m:funcPr>
                          <m:fName>
                            <m:r>
                              <m:rPr>
                                <m:sty m:val="p"/>
                              </m:rPr>
                              <a:rPr lang="en-US">
                                <a:solidFill>
                                  <a:srgbClr val="FFFF00"/>
                                </a:solidFill>
                              </a:rPr>
                              <m:t>ln</m:t>
                            </m:r>
                            <m:r>
                              <a:rPr lang="en-US">
                                <a:solidFill>
                                  <a:srgbClr val="FFFF00"/>
                                </a:solidFill>
                              </a:rPr>
                              <m:t>(</m:t>
                            </m:r>
                          </m:fName>
                          <m:e>
                            <m:f>
                              <m:fPr>
                                <m:ctrlPr>
                                  <a:rPr lang="en-US" i="1">
                                    <a:solidFill>
                                      <a:srgbClr val="FFFF00"/>
                                    </a:solidFill>
                                  </a:rPr>
                                </m:ctrlPr>
                              </m:fPr>
                              <m:num>
                                <m:r>
                                  <m:rPr>
                                    <m:sty m:val="p"/>
                                  </m:rPr>
                                  <a:rPr lang="en-US">
                                    <a:solidFill>
                                      <a:srgbClr val="FFFF00"/>
                                    </a:solidFill>
                                  </a:rPr>
                                  <m:t>V</m:t>
                                </m:r>
                              </m:num>
                              <m:den>
                                <m:r>
                                  <m:rPr>
                                    <m:sty m:val="p"/>
                                  </m:rPr>
                                  <a:rPr lang="en-US">
                                    <a:solidFill>
                                      <a:srgbClr val="FFFF00"/>
                                    </a:solidFill>
                                  </a:rPr>
                                  <m:t>K</m:t>
                                </m:r>
                              </m:den>
                            </m:f>
                          </m:e>
                        </m:func>
                        <m:r>
                          <a:rPr lang="en-US">
                            <a:solidFill>
                              <a:srgbClr val="FFFF00"/>
                            </a:solidFill>
                          </a:rPr>
                          <m:t>)+ </m:t>
                        </m:r>
                        <m:d>
                          <m:dPr>
                            <m:ctrlPr>
                              <a:rPr lang="en-US" i="1">
                                <a:solidFill>
                                  <a:srgbClr val="FFFF00"/>
                                </a:solidFill>
                              </a:rPr>
                            </m:ctrlPr>
                          </m:dPr>
                          <m:e>
                            <m:r>
                              <m:rPr>
                                <m:sty m:val="p"/>
                              </m:rPr>
                              <a:rPr lang="en-US">
                                <a:solidFill>
                                  <a:srgbClr val="FFFF00"/>
                                </a:solidFill>
                              </a:rPr>
                              <m:t>i</m:t>
                            </m:r>
                            <m:r>
                              <a:rPr lang="en-US">
                                <a:solidFill>
                                  <a:srgbClr val="FFFF00"/>
                                </a:solidFill>
                              </a:rPr>
                              <m:t>+</m:t>
                            </m:r>
                            <m:f>
                              <m:fPr>
                                <m:ctrlPr>
                                  <a:rPr lang="en-US" i="1">
                                    <a:solidFill>
                                      <a:srgbClr val="FFFF00"/>
                                    </a:solidFill>
                                  </a:rPr>
                                </m:ctrlPr>
                              </m:fPr>
                              <m:num>
                                <m:sSup>
                                  <m:sSupPr>
                                    <m:ctrlPr>
                                      <a:rPr lang="en-US" i="1">
                                        <a:solidFill>
                                          <a:srgbClr val="FFFF00"/>
                                        </a:solidFill>
                                      </a:rPr>
                                    </m:ctrlPr>
                                  </m:sSupPr>
                                  <m:e>
                                    <m:r>
                                      <m:rPr>
                                        <m:sty m:val="p"/>
                                      </m:rPr>
                                      <a:rPr lang="en-US">
                                        <a:solidFill>
                                          <a:srgbClr val="FFFF00"/>
                                        </a:solidFill>
                                      </a:rPr>
                                      <m:t>σ</m:t>
                                    </m:r>
                                  </m:e>
                                  <m:sup>
                                    <m:r>
                                      <a:rPr lang="en-US">
                                        <a:solidFill>
                                          <a:srgbClr val="FFFF00"/>
                                        </a:solidFill>
                                      </a:rPr>
                                      <m:t>2</m:t>
                                    </m:r>
                                  </m:sup>
                                </m:sSup>
                              </m:num>
                              <m:den>
                                <m:r>
                                  <a:rPr lang="en-US">
                                    <a:solidFill>
                                      <a:srgbClr val="FFFF00"/>
                                    </a:solidFill>
                                  </a:rPr>
                                  <m:t>2</m:t>
                                </m:r>
                              </m:den>
                            </m:f>
                          </m:e>
                        </m:d>
                        <m:r>
                          <a:rPr lang="en-US">
                            <a:solidFill>
                              <a:srgbClr val="FFFF00"/>
                            </a:solidFill>
                          </a:rPr>
                          <m:t> </m:t>
                        </m:r>
                        <m:r>
                          <m:rPr>
                            <m:sty m:val="p"/>
                          </m:rPr>
                          <a:rPr lang="en-US">
                            <a:solidFill>
                              <a:srgbClr val="FFFF00"/>
                            </a:solidFill>
                          </a:rPr>
                          <m:t>t</m:t>
                        </m:r>
                      </m:num>
                      <m:den>
                        <m:r>
                          <m:rPr>
                            <m:sty m:val="p"/>
                          </m:rPr>
                          <a:rPr lang="en-US">
                            <a:solidFill>
                              <a:srgbClr val="FFFF00"/>
                            </a:solidFill>
                          </a:rPr>
                          <m:t>σ</m:t>
                        </m:r>
                        <m:r>
                          <a:rPr lang="en-US">
                            <a:solidFill>
                              <a:srgbClr val="FFFF00"/>
                            </a:solidFill>
                          </a:rPr>
                          <m:t>√</m:t>
                        </m:r>
                        <m:r>
                          <m:rPr>
                            <m:sty m:val="p"/>
                          </m:rPr>
                          <a:rPr lang="en-US">
                            <a:solidFill>
                              <a:srgbClr val="FFFF00"/>
                            </a:solidFill>
                          </a:rPr>
                          <m:t>t</m:t>
                        </m:r>
                      </m:den>
                    </m:f>
                  </m:oMath>
                </a14:m>
                <a:r>
                  <a:rPr lang="en-US" i="1" dirty="0">
                    <a:solidFill>
                      <a:srgbClr val="FFFF00"/>
                    </a:solidFill>
                  </a:rPr>
                  <a:t> </a:t>
                </a:r>
                <a:r>
                  <a:rPr lang="en-US" dirty="0">
                    <a:solidFill>
                      <a:srgbClr val="FFFF00"/>
                    </a:solidFill>
                  </a:rPr>
                  <a:t>and </a:t>
                </a:r>
                <a14:m>
                  <m:oMath xmlns:m="http://schemas.openxmlformats.org/officeDocument/2006/math">
                    <m:r>
                      <m:rPr>
                        <m:sty m:val="p"/>
                      </m:rPr>
                      <a:rPr lang="en-US">
                        <a:solidFill>
                          <a:srgbClr val="FFFF00"/>
                        </a:solidFill>
                      </a:rPr>
                      <m:t>d</m:t>
                    </m:r>
                    <m:r>
                      <a:rPr lang="en-US">
                        <a:solidFill>
                          <a:srgbClr val="FFFF00"/>
                        </a:solidFill>
                      </a:rPr>
                      <m:t>2=</m:t>
                    </m:r>
                    <m:r>
                      <m:rPr>
                        <m:sty m:val="p"/>
                      </m:rPr>
                      <a:rPr lang="en-US">
                        <a:solidFill>
                          <a:srgbClr val="FFFF00"/>
                        </a:solidFill>
                      </a:rPr>
                      <m:t>d</m:t>
                    </m:r>
                    <m:r>
                      <a:rPr lang="en-US">
                        <a:solidFill>
                          <a:srgbClr val="FFFF00"/>
                        </a:solidFill>
                      </a:rPr>
                      <m:t>1− </m:t>
                    </m:r>
                    <m:r>
                      <m:rPr>
                        <m:sty m:val="p"/>
                      </m:rPr>
                      <a:rPr lang="en-US">
                        <a:solidFill>
                          <a:srgbClr val="FFFF00"/>
                        </a:solidFill>
                      </a:rPr>
                      <m:t>σ</m:t>
                    </m:r>
                    <m:r>
                      <a:rPr lang="en-US">
                        <a:solidFill>
                          <a:srgbClr val="FFFF00"/>
                        </a:solidFill>
                      </a:rPr>
                      <m:t>√</m:t>
                    </m:r>
                    <m:r>
                      <m:rPr>
                        <m:sty m:val="p"/>
                      </m:rPr>
                      <a:rPr lang="en-US">
                        <a:solidFill>
                          <a:srgbClr val="FFFF00"/>
                        </a:solidFill>
                      </a:rPr>
                      <m:t>t</m:t>
                    </m:r>
                    <m:r>
                      <a:rPr lang="en-US">
                        <a:solidFill>
                          <a:srgbClr val="FFFF00"/>
                        </a:solidFill>
                      </a:rPr>
                      <m:t> </m:t>
                    </m:r>
                  </m:oMath>
                </a14:m>
                <a:endParaRPr lang="en-US" dirty="0">
                  <a:solidFill>
                    <a:srgbClr val="FFFF00"/>
                  </a:solidFill>
                </a:endParaRPr>
              </a:p>
              <a:p>
                <a:pPr marL="231775" lvl="1" indent="0">
                  <a:buNone/>
                </a:pPr>
                <a:r>
                  <a:rPr lang="en-US" dirty="0"/>
                  <a:t>Where </a:t>
                </a:r>
                <a14:m>
                  <m:oMath xmlns:m="http://schemas.openxmlformats.org/officeDocument/2006/math">
                    <m:r>
                      <a:rPr lang="en-US" i="1"/>
                      <m:t>𝐸</m:t>
                    </m:r>
                  </m:oMath>
                </a14:m>
                <a:r>
                  <a:rPr lang="en-US" dirty="0"/>
                  <a:t> is </a:t>
                </a:r>
                <a:r>
                  <a:rPr lang="en-US" b="1" dirty="0"/>
                  <a:t>the theoretical value of the company’s equity,</a:t>
                </a:r>
                <a:r>
                  <a:rPr lang="en-US" dirty="0"/>
                  <a:t> is </a:t>
                </a:r>
                <a14:m>
                  <m:oMath xmlns:m="http://schemas.openxmlformats.org/officeDocument/2006/math">
                    <m:sSub>
                      <m:sSubPr>
                        <m:ctrlPr>
                          <a:rPr lang="en-US" i="1"/>
                        </m:ctrlPr>
                      </m:sSubPr>
                      <m:e>
                        <m:r>
                          <a:rPr lang="en-US" i="1"/>
                          <m:t>𝑉</m:t>
                        </m:r>
                      </m:e>
                      <m:sub>
                        <m:r>
                          <a:rPr lang="en-US" i="1"/>
                          <m:t>𝑡</m:t>
                        </m:r>
                        <m:r>
                          <a:rPr lang="en-US" i="1"/>
                          <m:t> </m:t>
                        </m:r>
                      </m:sub>
                    </m:sSub>
                  </m:oMath>
                </a14:m>
                <a:r>
                  <a:rPr lang="en-US" b="1" dirty="0"/>
                  <a:t>is the value of the company’s assets in period t , </a:t>
                </a:r>
                <a14:m>
                  <m:oMath xmlns:m="http://schemas.openxmlformats.org/officeDocument/2006/math">
                    <m:r>
                      <a:rPr lang="en-US" i="1"/>
                      <m:t>𝐾</m:t>
                    </m:r>
                  </m:oMath>
                </a14:m>
                <a:r>
                  <a:rPr lang="en-US" b="1" dirty="0"/>
                  <a:t> is the value of the company’s debt,  </a:t>
                </a:r>
                <a:r>
                  <a:rPr lang="en-US" dirty="0"/>
                  <a:t>i is the interest rate, t is maturity of the loan, and σ is the standard deviation or volatility of the stock returns, N is the cumulative standard normal distribution.</a:t>
                </a:r>
              </a:p>
              <a:p>
                <a:pPr marL="0" indent="0">
                  <a:buNone/>
                </a:pPr>
                <a:endParaRPr lang="en-US" b="1" dirty="0"/>
              </a:p>
            </p:txBody>
          </p:sp>
        </mc:Choice>
        <mc:Fallback>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185896" y="914400"/>
                <a:ext cx="11817032" cy="5715000"/>
              </a:xfrm>
              <a:blipFill>
                <a:blip r:embed="rId2"/>
                <a:stretch>
                  <a:fillRect l="-774" t="-1493" r="-825"/>
                </a:stretch>
              </a:blipFill>
            </p:spPr>
            <p:txBody>
              <a:bodyPr/>
              <a:lstStyle/>
              <a:p>
                <a:r>
                  <a:rPr lang="en-US">
                    <a:noFill/>
                  </a:rPr>
                  <a:t> </a:t>
                </a:r>
              </a:p>
            </p:txBody>
          </p:sp>
        </mc:Fallback>
      </mc:AlternateContent>
    </p:spTree>
    <p:extLst>
      <p:ext uri="{BB962C8B-B14F-4D97-AF65-F5344CB8AC3E}">
        <p14:creationId xmlns:p14="http://schemas.microsoft.com/office/powerpoint/2010/main" val="241574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a:bodyPr>
          <a:lstStyle/>
          <a:p>
            <a:r>
              <a:rPr lang="en-US" b="1" dirty="0"/>
              <a:t>Other Probability of Default and Recovery Models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85896" y="1219200"/>
            <a:ext cx="11817032" cy="5181600"/>
          </a:xfrm>
        </p:spPr>
        <p:txBody>
          <a:bodyPr>
            <a:normAutofit/>
          </a:bodyPr>
          <a:lstStyle/>
          <a:p>
            <a:pPr marL="0" indent="0">
              <a:buNone/>
            </a:pPr>
            <a:r>
              <a:rPr lang="en-US" b="1" dirty="0">
                <a:solidFill>
                  <a:srgbClr val="FFFF00"/>
                </a:solidFill>
              </a:rPr>
              <a:t>KMV Model</a:t>
            </a:r>
          </a:p>
          <a:p>
            <a:r>
              <a:rPr lang="en-US" dirty="0"/>
              <a:t>Similar to the Merton Model, KMV is a newer model used by banks to analyze the likelihood of default based on expected default frequency, EDF) which is basically a probability of default mechanism to give the credit analyst a warning signal. </a:t>
            </a:r>
          </a:p>
          <a:p>
            <a:r>
              <a:rPr lang="en-US" b="1" dirty="0"/>
              <a:t>The hypothesis of the KMV model is that default happens when the value of the firm’s assets falls somewhere between the value of short-term debt and the value of total debt</a:t>
            </a:r>
            <a:r>
              <a:rPr lang="en-US" dirty="0"/>
              <a:t>. </a:t>
            </a:r>
          </a:p>
          <a:p>
            <a:r>
              <a:rPr lang="en-US" dirty="0"/>
              <a:t>The measurement of KMV, expressed as a suggestive Moody’s rating (i.e. Ba1) and assess three factors such the </a:t>
            </a:r>
          </a:p>
          <a:p>
            <a:pPr lvl="1"/>
            <a:r>
              <a:rPr lang="en-US" dirty="0"/>
              <a:t>value of the assets adjusted for volatility, </a:t>
            </a:r>
          </a:p>
          <a:p>
            <a:pPr lvl="1"/>
            <a:r>
              <a:rPr lang="en-US" dirty="0"/>
              <a:t>the distance to default (</a:t>
            </a:r>
            <a:r>
              <a:rPr lang="en-US" dirty="0" err="1"/>
              <a:t>DtoD</a:t>
            </a:r>
            <a:r>
              <a:rPr lang="en-US" dirty="0"/>
              <a:t>) and </a:t>
            </a:r>
          </a:p>
          <a:p>
            <a:pPr lvl="1"/>
            <a:r>
              <a:rPr lang="en-US" dirty="0"/>
              <a:t>determining the expected default frequencies (EDF).</a:t>
            </a:r>
          </a:p>
          <a:p>
            <a:pPr marL="0" indent="0">
              <a:buNone/>
            </a:pPr>
            <a:endParaRPr lang="en-US" b="1" dirty="0"/>
          </a:p>
        </p:txBody>
      </p:sp>
    </p:spTree>
    <p:extLst>
      <p:ext uri="{BB962C8B-B14F-4D97-AF65-F5344CB8AC3E}">
        <p14:creationId xmlns:p14="http://schemas.microsoft.com/office/powerpoint/2010/main" val="229504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a:bodyPr>
          <a:lstStyle/>
          <a:p>
            <a:r>
              <a:rPr lang="en-US" b="1" dirty="0"/>
              <a:t>Other Probability of Default and Recovery Models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85896" y="1219200"/>
                <a:ext cx="11817032" cy="5181600"/>
              </a:xfrm>
            </p:spPr>
            <p:txBody>
              <a:bodyPr>
                <a:normAutofit/>
              </a:bodyPr>
              <a:lstStyle/>
              <a:p>
                <a:pPr marL="0" indent="0">
                  <a:buNone/>
                </a:pPr>
                <a:r>
                  <a:rPr lang="en-US" b="1" dirty="0">
                    <a:solidFill>
                      <a:srgbClr val="FFFF00"/>
                    </a:solidFill>
                  </a:rPr>
                  <a:t>KMV Model</a:t>
                </a:r>
              </a:p>
              <a:p>
                <a:r>
                  <a:rPr lang="en-US" b="1" dirty="0"/>
                  <a:t>Value of the Assets adjusted for volatility (</a:t>
                </a:r>
                <a14:m>
                  <m:oMath xmlns:m="http://schemas.openxmlformats.org/officeDocument/2006/math">
                    <m:sSub>
                      <m:sSubPr>
                        <m:ctrlPr>
                          <a:rPr lang="en-US" i="1"/>
                        </m:ctrlPr>
                      </m:sSubPr>
                      <m:e>
                        <m:r>
                          <a:rPr lang="en-US" b="1" i="1"/>
                          <m:t>𝑨</m:t>
                        </m:r>
                      </m:e>
                      <m:sub>
                        <m:r>
                          <a:rPr lang="en-US" b="1" i="1"/>
                          <m:t>𝒕</m:t>
                        </m:r>
                        <m:r>
                          <a:rPr lang="en-US" i="1"/>
                          <m:t> </m:t>
                        </m:r>
                      </m:sub>
                    </m:sSub>
                  </m:oMath>
                </a14:m>
                <a:r>
                  <a:rPr lang="en-US" b="1" dirty="0"/>
                  <a:t>):</a:t>
                </a:r>
                <a:r>
                  <a:rPr lang="en-US" dirty="0"/>
                  <a:t> The value of the asset adjusted for volatility is based on the Black Scholes Model discussed in the options section (chapter 13) is calculated as follows:  </a:t>
                </a:r>
              </a:p>
              <a:p>
                <a:pPr marL="0" indent="0" algn="ctr">
                  <a:buNone/>
                </a:pPr>
                <a14:m>
                  <m:oMath xmlns:m="http://schemas.openxmlformats.org/officeDocument/2006/math">
                    <m:sSub>
                      <m:sSubPr>
                        <m:ctrlPr>
                          <a:rPr lang="en-US" i="1" smtClean="0">
                            <a:solidFill>
                              <a:srgbClr val="FFFF00"/>
                            </a:solidFill>
                          </a:rPr>
                        </m:ctrlPr>
                      </m:sSubPr>
                      <m:e>
                        <m:r>
                          <a:rPr lang="en-US" i="1">
                            <a:solidFill>
                              <a:srgbClr val="FFFF00"/>
                            </a:solidFill>
                          </a:rPr>
                          <m:t>𝐸</m:t>
                        </m:r>
                      </m:e>
                      <m:sub>
                        <m:r>
                          <a:rPr lang="en-US" i="1">
                            <a:solidFill>
                              <a:srgbClr val="FFFF00"/>
                            </a:solidFill>
                          </a:rPr>
                          <m:t>𝑡</m:t>
                        </m:r>
                      </m:sub>
                    </m:sSub>
                    <m:r>
                      <a:rPr lang="en-US" i="1">
                        <a:solidFill>
                          <a:srgbClr val="FFFF00"/>
                        </a:solidFill>
                      </a:rPr>
                      <m:t>= </m:t>
                    </m:r>
                    <m:sSub>
                      <m:sSubPr>
                        <m:ctrlPr>
                          <a:rPr lang="en-US" i="1">
                            <a:solidFill>
                              <a:srgbClr val="FFFF00"/>
                            </a:solidFill>
                          </a:rPr>
                        </m:ctrlPr>
                      </m:sSubPr>
                      <m:e>
                        <m:r>
                          <a:rPr lang="en-US" i="1">
                            <a:solidFill>
                              <a:srgbClr val="FFFF00"/>
                            </a:solidFill>
                          </a:rPr>
                          <m:t>𝐴</m:t>
                        </m:r>
                      </m:e>
                      <m:sub>
                        <m:r>
                          <a:rPr lang="en-US" i="1">
                            <a:solidFill>
                              <a:srgbClr val="FFFF00"/>
                            </a:solidFill>
                          </a:rPr>
                          <m:t>𝑡</m:t>
                        </m:r>
                        <m:r>
                          <a:rPr lang="en-US" i="1">
                            <a:solidFill>
                              <a:srgbClr val="FFFF00"/>
                            </a:solidFill>
                          </a:rPr>
                          <m:t> </m:t>
                        </m:r>
                      </m:sub>
                    </m:sSub>
                    <m:r>
                      <a:rPr lang="en-US" i="1">
                        <a:solidFill>
                          <a:srgbClr val="FFFF00"/>
                        </a:solidFill>
                      </a:rPr>
                      <m:t>𝑁</m:t>
                    </m:r>
                    <m:r>
                      <a:rPr lang="en-US" i="1">
                        <a:solidFill>
                          <a:srgbClr val="FFFF00"/>
                        </a:solidFill>
                      </a:rPr>
                      <m:t> </m:t>
                    </m:r>
                    <m:d>
                      <m:dPr>
                        <m:ctrlPr>
                          <a:rPr lang="en-US" i="1">
                            <a:solidFill>
                              <a:srgbClr val="FFFF00"/>
                            </a:solidFill>
                          </a:rPr>
                        </m:ctrlPr>
                      </m:dPr>
                      <m:e>
                        <m:sSub>
                          <m:sSubPr>
                            <m:ctrlPr>
                              <a:rPr lang="en-US" i="1">
                                <a:solidFill>
                                  <a:srgbClr val="FFFF00"/>
                                </a:solidFill>
                              </a:rPr>
                            </m:ctrlPr>
                          </m:sSubPr>
                          <m:e>
                            <m:r>
                              <a:rPr lang="en-US" i="1">
                                <a:solidFill>
                                  <a:srgbClr val="FFFF00"/>
                                </a:solidFill>
                              </a:rPr>
                              <m:t>𝑑</m:t>
                            </m:r>
                          </m:e>
                          <m:sub>
                            <m:r>
                              <a:rPr lang="en-US" i="1">
                                <a:solidFill>
                                  <a:srgbClr val="FFFF00"/>
                                </a:solidFill>
                              </a:rPr>
                              <m:t>1</m:t>
                            </m:r>
                          </m:sub>
                        </m:sSub>
                      </m:e>
                    </m:d>
                    <m:r>
                      <a:rPr lang="en-US" i="1">
                        <a:solidFill>
                          <a:srgbClr val="FFFF00"/>
                        </a:solidFill>
                      </a:rPr>
                      <m:t>− </m:t>
                    </m:r>
                    <m:sSub>
                      <m:sSubPr>
                        <m:ctrlPr>
                          <a:rPr lang="en-US" i="1">
                            <a:solidFill>
                              <a:srgbClr val="FFFF00"/>
                            </a:solidFill>
                          </a:rPr>
                        </m:ctrlPr>
                      </m:sSubPr>
                      <m:e>
                        <m:r>
                          <a:rPr lang="en-US" i="1">
                            <a:solidFill>
                              <a:srgbClr val="FFFF00"/>
                            </a:solidFill>
                          </a:rPr>
                          <m:t>𝐵</m:t>
                        </m:r>
                      </m:e>
                      <m:sub>
                        <m:sSup>
                          <m:sSupPr>
                            <m:ctrlPr>
                              <a:rPr lang="en-US" i="1">
                                <a:solidFill>
                                  <a:srgbClr val="FFFF00"/>
                                </a:solidFill>
                              </a:rPr>
                            </m:ctrlPr>
                          </m:sSupPr>
                          <m:e>
                            <m:r>
                              <a:rPr lang="en-US" i="1">
                                <a:solidFill>
                                  <a:srgbClr val="FFFF00"/>
                                </a:solidFill>
                              </a:rPr>
                              <m:t>𝑒</m:t>
                            </m:r>
                          </m:e>
                          <m:sup>
                            <m:r>
                              <a:rPr lang="en-US" i="1">
                                <a:solidFill>
                                  <a:srgbClr val="FFFF00"/>
                                </a:solidFill>
                              </a:rPr>
                              <m:t>−</m:t>
                            </m:r>
                            <m:r>
                              <a:rPr lang="en-US" i="1">
                                <a:solidFill>
                                  <a:srgbClr val="FFFF00"/>
                                </a:solidFill>
                              </a:rPr>
                              <m:t>𝑖</m:t>
                            </m:r>
                            <m:r>
                              <a:rPr lang="en-US" i="1">
                                <a:solidFill>
                                  <a:srgbClr val="FFFF00"/>
                                </a:solidFill>
                              </a:rPr>
                              <m:t>.</m:t>
                            </m:r>
                            <m:r>
                              <a:rPr lang="en-US" i="1">
                                <a:solidFill>
                                  <a:srgbClr val="FFFF00"/>
                                </a:solidFill>
                              </a:rPr>
                              <m:t>𝑡</m:t>
                            </m:r>
                          </m:sup>
                        </m:sSup>
                      </m:sub>
                    </m:sSub>
                    <m:r>
                      <a:rPr lang="en-US" i="1">
                        <a:solidFill>
                          <a:srgbClr val="FFFF00"/>
                        </a:solidFill>
                      </a:rPr>
                      <m:t> </m:t>
                    </m:r>
                    <m:r>
                      <a:rPr lang="en-US" i="1">
                        <a:solidFill>
                          <a:srgbClr val="FFFF00"/>
                        </a:solidFill>
                      </a:rPr>
                      <m:t>𝑁</m:t>
                    </m:r>
                    <m:r>
                      <a:rPr lang="en-US" i="1">
                        <a:solidFill>
                          <a:srgbClr val="FFFF00"/>
                        </a:solidFill>
                      </a:rPr>
                      <m:t>(</m:t>
                    </m:r>
                    <m:sSub>
                      <m:sSubPr>
                        <m:ctrlPr>
                          <a:rPr lang="en-US" i="1">
                            <a:solidFill>
                              <a:srgbClr val="FFFF00"/>
                            </a:solidFill>
                          </a:rPr>
                        </m:ctrlPr>
                      </m:sSubPr>
                      <m:e>
                        <m:r>
                          <a:rPr lang="en-US" i="1">
                            <a:solidFill>
                              <a:srgbClr val="FFFF00"/>
                            </a:solidFill>
                          </a:rPr>
                          <m:t>𝑑</m:t>
                        </m:r>
                      </m:e>
                      <m:sub>
                        <m:r>
                          <a:rPr lang="en-US" i="1">
                            <a:solidFill>
                              <a:srgbClr val="FFFF00"/>
                            </a:solidFill>
                          </a:rPr>
                          <m:t>2</m:t>
                        </m:r>
                      </m:sub>
                    </m:sSub>
                    <m:r>
                      <a:rPr lang="en-US" i="1">
                        <a:solidFill>
                          <a:srgbClr val="FFFF00"/>
                        </a:solidFill>
                      </a:rPr>
                      <m:t>)</m:t>
                    </m:r>
                  </m:oMath>
                </a14:m>
                <a:r>
                  <a:rPr lang="en-US" b="1" dirty="0">
                    <a:solidFill>
                      <a:srgbClr val="FFFF00"/>
                    </a:solidFill>
                  </a:rPr>
                  <a:t> where </a:t>
                </a:r>
                <a14:m>
                  <m:oMath xmlns:m="http://schemas.openxmlformats.org/officeDocument/2006/math">
                    <m:r>
                      <m:rPr>
                        <m:sty m:val="p"/>
                      </m:rPr>
                      <a:rPr lang="en-US">
                        <a:solidFill>
                          <a:srgbClr val="FFFF00"/>
                        </a:solidFill>
                      </a:rPr>
                      <m:t>d</m:t>
                    </m:r>
                    <m:r>
                      <a:rPr lang="en-US">
                        <a:solidFill>
                          <a:srgbClr val="FFFF00"/>
                        </a:solidFill>
                      </a:rPr>
                      <m:t>1=</m:t>
                    </m:r>
                    <m:f>
                      <m:fPr>
                        <m:ctrlPr>
                          <a:rPr lang="en-US" i="1">
                            <a:solidFill>
                              <a:srgbClr val="FFFF00"/>
                            </a:solidFill>
                          </a:rPr>
                        </m:ctrlPr>
                      </m:fPr>
                      <m:num>
                        <m:func>
                          <m:funcPr>
                            <m:ctrlPr>
                              <a:rPr lang="en-US" i="1">
                                <a:solidFill>
                                  <a:srgbClr val="FFFF00"/>
                                </a:solidFill>
                              </a:rPr>
                            </m:ctrlPr>
                          </m:funcPr>
                          <m:fName>
                            <m:r>
                              <m:rPr>
                                <m:sty m:val="p"/>
                              </m:rPr>
                              <a:rPr lang="en-US">
                                <a:solidFill>
                                  <a:srgbClr val="FFFF00"/>
                                </a:solidFill>
                              </a:rPr>
                              <m:t>ln</m:t>
                            </m:r>
                            <m:r>
                              <a:rPr lang="en-US">
                                <a:solidFill>
                                  <a:srgbClr val="FFFF00"/>
                                </a:solidFill>
                              </a:rPr>
                              <m:t>(</m:t>
                            </m:r>
                          </m:fName>
                          <m:e>
                            <m:f>
                              <m:fPr>
                                <m:ctrlPr>
                                  <a:rPr lang="en-US" i="1">
                                    <a:solidFill>
                                      <a:srgbClr val="FFFF00"/>
                                    </a:solidFill>
                                  </a:rPr>
                                </m:ctrlPr>
                              </m:fPr>
                              <m:num>
                                <m:r>
                                  <m:rPr>
                                    <m:sty m:val="p"/>
                                  </m:rPr>
                                  <a:rPr lang="en-US">
                                    <a:solidFill>
                                      <a:srgbClr val="FFFF00"/>
                                    </a:solidFill>
                                  </a:rPr>
                                  <m:t>A</m:t>
                                </m:r>
                              </m:num>
                              <m:den>
                                <m:r>
                                  <m:rPr>
                                    <m:sty m:val="p"/>
                                  </m:rPr>
                                  <a:rPr lang="en-US">
                                    <a:solidFill>
                                      <a:srgbClr val="FFFF00"/>
                                    </a:solidFill>
                                  </a:rPr>
                                  <m:t>B</m:t>
                                </m:r>
                              </m:den>
                            </m:f>
                          </m:e>
                        </m:func>
                        <m:r>
                          <a:rPr lang="en-US">
                            <a:solidFill>
                              <a:srgbClr val="FFFF00"/>
                            </a:solidFill>
                          </a:rPr>
                          <m:t>)+ </m:t>
                        </m:r>
                        <m:d>
                          <m:dPr>
                            <m:ctrlPr>
                              <a:rPr lang="en-US" i="1">
                                <a:solidFill>
                                  <a:srgbClr val="FFFF00"/>
                                </a:solidFill>
                              </a:rPr>
                            </m:ctrlPr>
                          </m:dPr>
                          <m:e>
                            <m:r>
                              <m:rPr>
                                <m:sty m:val="p"/>
                              </m:rPr>
                              <a:rPr lang="en-US">
                                <a:solidFill>
                                  <a:srgbClr val="FFFF00"/>
                                </a:solidFill>
                              </a:rPr>
                              <m:t>i</m:t>
                            </m:r>
                            <m:r>
                              <a:rPr lang="en-US">
                                <a:solidFill>
                                  <a:srgbClr val="FFFF00"/>
                                </a:solidFill>
                              </a:rPr>
                              <m:t>+</m:t>
                            </m:r>
                            <m:f>
                              <m:fPr>
                                <m:ctrlPr>
                                  <a:rPr lang="en-US" i="1">
                                    <a:solidFill>
                                      <a:srgbClr val="FFFF00"/>
                                    </a:solidFill>
                                  </a:rPr>
                                </m:ctrlPr>
                              </m:fPr>
                              <m:num>
                                <m:sSup>
                                  <m:sSupPr>
                                    <m:ctrlPr>
                                      <a:rPr lang="en-US" i="1">
                                        <a:solidFill>
                                          <a:srgbClr val="FFFF00"/>
                                        </a:solidFill>
                                      </a:rPr>
                                    </m:ctrlPr>
                                  </m:sSupPr>
                                  <m:e>
                                    <m:r>
                                      <m:rPr>
                                        <m:sty m:val="p"/>
                                      </m:rPr>
                                      <a:rPr lang="en-US">
                                        <a:solidFill>
                                          <a:srgbClr val="FFFF00"/>
                                        </a:solidFill>
                                      </a:rPr>
                                      <m:t>σ</m:t>
                                    </m:r>
                                  </m:e>
                                  <m:sup>
                                    <m:r>
                                      <a:rPr lang="en-US">
                                        <a:solidFill>
                                          <a:srgbClr val="FFFF00"/>
                                        </a:solidFill>
                                      </a:rPr>
                                      <m:t>2</m:t>
                                    </m:r>
                                  </m:sup>
                                </m:sSup>
                              </m:num>
                              <m:den>
                                <m:r>
                                  <a:rPr lang="en-US">
                                    <a:solidFill>
                                      <a:srgbClr val="FFFF00"/>
                                    </a:solidFill>
                                  </a:rPr>
                                  <m:t>2</m:t>
                                </m:r>
                              </m:den>
                            </m:f>
                          </m:e>
                        </m:d>
                        <m:r>
                          <m:rPr>
                            <m:sty m:val="p"/>
                          </m:rPr>
                          <a:rPr lang="en-US">
                            <a:solidFill>
                              <a:srgbClr val="FFFF00"/>
                            </a:solidFill>
                          </a:rPr>
                          <m:t>t</m:t>
                        </m:r>
                      </m:num>
                      <m:den>
                        <m:r>
                          <m:rPr>
                            <m:sty m:val="p"/>
                          </m:rPr>
                          <a:rPr lang="en-US">
                            <a:solidFill>
                              <a:srgbClr val="FFFF00"/>
                            </a:solidFill>
                          </a:rPr>
                          <m:t>σ</m:t>
                        </m:r>
                        <m:r>
                          <a:rPr lang="en-US">
                            <a:solidFill>
                              <a:srgbClr val="FFFF00"/>
                            </a:solidFill>
                          </a:rPr>
                          <m:t>√</m:t>
                        </m:r>
                        <m:r>
                          <m:rPr>
                            <m:sty m:val="p"/>
                          </m:rPr>
                          <a:rPr lang="en-US">
                            <a:solidFill>
                              <a:srgbClr val="FFFF00"/>
                            </a:solidFill>
                          </a:rPr>
                          <m:t>t</m:t>
                        </m:r>
                      </m:den>
                    </m:f>
                  </m:oMath>
                </a14:m>
                <a:r>
                  <a:rPr lang="en-US" i="1" dirty="0">
                    <a:solidFill>
                      <a:srgbClr val="FFFF00"/>
                    </a:solidFill>
                  </a:rPr>
                  <a:t> </a:t>
                </a:r>
                <a:r>
                  <a:rPr lang="en-US" dirty="0">
                    <a:solidFill>
                      <a:srgbClr val="FFFF00"/>
                    </a:solidFill>
                  </a:rPr>
                  <a:t>and </a:t>
                </a:r>
                <a14:m>
                  <m:oMath xmlns:m="http://schemas.openxmlformats.org/officeDocument/2006/math">
                    <m:r>
                      <m:rPr>
                        <m:sty m:val="p"/>
                      </m:rPr>
                      <a:rPr lang="en-US">
                        <a:solidFill>
                          <a:srgbClr val="FFFF00"/>
                        </a:solidFill>
                      </a:rPr>
                      <m:t>d</m:t>
                    </m:r>
                    <m:r>
                      <a:rPr lang="en-US">
                        <a:solidFill>
                          <a:srgbClr val="FFFF00"/>
                        </a:solidFill>
                      </a:rPr>
                      <m:t>2=</m:t>
                    </m:r>
                    <m:r>
                      <m:rPr>
                        <m:sty m:val="p"/>
                      </m:rPr>
                      <a:rPr lang="en-US">
                        <a:solidFill>
                          <a:srgbClr val="FFFF00"/>
                        </a:solidFill>
                      </a:rPr>
                      <m:t>d</m:t>
                    </m:r>
                    <m:r>
                      <a:rPr lang="en-US">
                        <a:solidFill>
                          <a:srgbClr val="FFFF00"/>
                        </a:solidFill>
                      </a:rPr>
                      <m:t>1− </m:t>
                    </m:r>
                    <m:r>
                      <m:rPr>
                        <m:sty m:val="p"/>
                      </m:rPr>
                      <a:rPr lang="en-US">
                        <a:solidFill>
                          <a:srgbClr val="FFFF00"/>
                        </a:solidFill>
                      </a:rPr>
                      <m:t>σ</m:t>
                    </m:r>
                    <m:r>
                      <a:rPr lang="en-US">
                        <a:solidFill>
                          <a:srgbClr val="FFFF00"/>
                        </a:solidFill>
                      </a:rPr>
                      <m:t>√</m:t>
                    </m:r>
                    <m:r>
                      <m:rPr>
                        <m:sty m:val="p"/>
                      </m:rPr>
                      <a:rPr lang="en-US">
                        <a:solidFill>
                          <a:srgbClr val="FFFF00"/>
                        </a:solidFill>
                      </a:rPr>
                      <m:t>t</m:t>
                    </m:r>
                    <m:r>
                      <a:rPr lang="en-US">
                        <a:solidFill>
                          <a:srgbClr val="FFFF00"/>
                        </a:solidFill>
                      </a:rPr>
                      <m:t> </m:t>
                    </m:r>
                  </m:oMath>
                </a14:m>
                <a:endParaRPr lang="en-US" dirty="0">
                  <a:solidFill>
                    <a:srgbClr val="FFFF00"/>
                  </a:solidFill>
                </a:endParaRPr>
              </a:p>
              <a:p>
                <a:pPr marL="231775" lvl="1" indent="0">
                  <a:buNone/>
                </a:pPr>
                <a:r>
                  <a:rPr lang="en-US" dirty="0"/>
                  <a:t>Where </a:t>
                </a:r>
                <a14:m>
                  <m:oMath xmlns:m="http://schemas.openxmlformats.org/officeDocument/2006/math">
                    <m:sSub>
                      <m:sSubPr>
                        <m:ctrlPr>
                          <a:rPr lang="en-US" i="1"/>
                        </m:ctrlPr>
                      </m:sSubPr>
                      <m:e>
                        <m:r>
                          <a:rPr lang="en-US" i="1"/>
                          <m:t>𝐴</m:t>
                        </m:r>
                      </m:e>
                      <m:sub>
                        <m:r>
                          <a:rPr lang="en-US" i="1"/>
                          <m:t>𝑡</m:t>
                        </m:r>
                        <m:r>
                          <a:rPr lang="en-US" i="1"/>
                          <m:t> </m:t>
                        </m:r>
                      </m:sub>
                    </m:sSub>
                  </m:oMath>
                </a14:m>
                <a:r>
                  <a:rPr lang="en-US" b="1" dirty="0"/>
                  <a:t>is the value of the current Asset, </a:t>
                </a:r>
                <a14:m>
                  <m:oMath xmlns:m="http://schemas.openxmlformats.org/officeDocument/2006/math">
                    <m:r>
                      <a:rPr lang="en-US" i="1"/>
                      <m:t>𝐵</m:t>
                    </m:r>
                  </m:oMath>
                </a14:m>
                <a:r>
                  <a:rPr lang="en-US" b="1" dirty="0"/>
                  <a:t> is the value of the loan, </a:t>
                </a:r>
                <a:r>
                  <a:rPr lang="en-US" dirty="0"/>
                  <a:t>i is the interest rate, t is maturity of the loan, and σ is the standard deviation or volatility of the asset value.</a:t>
                </a:r>
              </a:p>
              <a:p>
                <a:r>
                  <a:rPr lang="en-US" dirty="0"/>
                  <a:t>The standard deviation or the volatility (σ) of the asset value is derived based on the volatility of the equity value or the stock price assuming the company is publicly traded. Since the premise of the KMV is the relationship of the value of the firm to the value of the loan using the volatility of the stock price should translate to the volatility of the asset.</a:t>
                </a:r>
              </a:p>
              <a:p>
                <a:pPr marL="0" indent="0">
                  <a:buNone/>
                </a:pPr>
                <a:endParaRPr lang="en-US" b="1" dirty="0"/>
              </a:p>
            </p:txBody>
          </p:sp>
        </mc:Choice>
        <mc:Fallback>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185896" y="1219200"/>
                <a:ext cx="11817032" cy="5181600"/>
              </a:xfrm>
              <a:blipFill>
                <a:blip r:embed="rId2"/>
                <a:stretch>
                  <a:fillRect l="-774" t="-1647" r="-155"/>
                </a:stretch>
              </a:blipFill>
            </p:spPr>
            <p:txBody>
              <a:bodyPr/>
              <a:lstStyle/>
              <a:p>
                <a:r>
                  <a:rPr lang="en-US">
                    <a:noFill/>
                  </a:rPr>
                  <a:t> </a:t>
                </a:r>
              </a:p>
            </p:txBody>
          </p:sp>
        </mc:Fallback>
      </mc:AlternateContent>
    </p:spTree>
    <p:extLst>
      <p:ext uri="{BB962C8B-B14F-4D97-AF65-F5344CB8AC3E}">
        <p14:creationId xmlns:p14="http://schemas.microsoft.com/office/powerpoint/2010/main" val="25178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a:bodyPr>
          <a:lstStyle/>
          <a:p>
            <a:r>
              <a:rPr lang="en-US" b="1" dirty="0"/>
              <a:t>Other Probability of Default and Recovery Models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85896" y="1219200"/>
                <a:ext cx="11817032" cy="5638800"/>
              </a:xfrm>
            </p:spPr>
            <p:txBody>
              <a:bodyPr>
                <a:normAutofit fontScale="85000" lnSpcReduction="20000"/>
              </a:bodyPr>
              <a:lstStyle/>
              <a:p>
                <a:pPr marL="0" indent="0">
                  <a:buNone/>
                </a:pPr>
                <a:r>
                  <a:rPr lang="en-US" b="1" dirty="0">
                    <a:solidFill>
                      <a:srgbClr val="FFFF00"/>
                    </a:solidFill>
                  </a:rPr>
                  <a:t>KMV Model</a:t>
                </a:r>
              </a:p>
              <a:p>
                <a:r>
                  <a:rPr lang="en-US" b="1" dirty="0"/>
                  <a:t>Distance of Default (</a:t>
                </a:r>
                <a:r>
                  <a:rPr lang="en-US" b="1" dirty="0" err="1"/>
                  <a:t>DtoD</a:t>
                </a:r>
                <a:r>
                  <a:rPr lang="en-US" b="1" dirty="0"/>
                  <a:t>)</a:t>
                </a:r>
                <a:r>
                  <a:rPr lang="en-US" dirty="0"/>
                  <a:t>:</a:t>
                </a:r>
                <a:r>
                  <a:rPr lang="en-US" b="1" dirty="0"/>
                  <a:t> </a:t>
                </a:r>
                <a:r>
                  <a:rPr lang="en-US" dirty="0"/>
                  <a:t>KMV assumes that the point of default lies between the short-term and total debt. The formula to determine the default point (DPT) is to add the current short-term debt amount and half the long-term debt amount (DPT = STD + 0.5 LTD). The distance to default (</a:t>
                </a:r>
                <a:r>
                  <a:rPr lang="en-US" dirty="0" err="1"/>
                  <a:t>DtoD</a:t>
                </a:r>
                <a:r>
                  <a:rPr lang="en-US" dirty="0"/>
                  <a:t>) is the number of standard deviations that the asset has to move lower from the average amount before getting to the default point (DPT). It is calculated as follows:</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smtClean="0">
                          <a:solidFill>
                            <a:srgbClr val="FFFF00"/>
                          </a:solidFill>
                        </a:rPr>
                        <m:t>𝐷𝑡𝑜𝐷</m:t>
                      </m:r>
                      <m:r>
                        <a:rPr lang="en-US" i="1" smtClean="0">
                          <a:solidFill>
                            <a:srgbClr val="FFFF00"/>
                          </a:solidFill>
                        </a:rPr>
                        <m:t>= </m:t>
                      </m:r>
                      <m:f>
                        <m:fPr>
                          <m:ctrlPr>
                            <a:rPr lang="en-US" i="1">
                              <a:solidFill>
                                <a:srgbClr val="FFFF00"/>
                              </a:solidFill>
                            </a:rPr>
                          </m:ctrlPr>
                        </m:fPr>
                        <m:num>
                          <m:r>
                            <a:rPr lang="en-US" i="1">
                              <a:solidFill>
                                <a:srgbClr val="FFFF00"/>
                              </a:solidFill>
                            </a:rPr>
                            <m:t>𝐸</m:t>
                          </m:r>
                          <m:r>
                            <a:rPr lang="en-US" i="1">
                              <a:solidFill>
                                <a:srgbClr val="FFFF00"/>
                              </a:solidFill>
                            </a:rPr>
                            <m:t> </m:t>
                          </m:r>
                          <m:d>
                            <m:dPr>
                              <m:ctrlPr>
                                <a:rPr lang="en-US" i="1">
                                  <a:solidFill>
                                    <a:srgbClr val="FFFF00"/>
                                  </a:solidFill>
                                </a:rPr>
                              </m:ctrlPr>
                            </m:dPr>
                            <m:e>
                              <m:sSub>
                                <m:sSubPr>
                                  <m:ctrlPr>
                                    <a:rPr lang="en-US" i="1">
                                      <a:solidFill>
                                        <a:srgbClr val="FFFF00"/>
                                      </a:solidFill>
                                    </a:rPr>
                                  </m:ctrlPr>
                                </m:sSubPr>
                                <m:e>
                                  <m:r>
                                    <a:rPr lang="en-US" i="1">
                                      <a:solidFill>
                                        <a:srgbClr val="FFFF00"/>
                                      </a:solidFill>
                                    </a:rPr>
                                    <m:t>𝐴</m:t>
                                  </m:r>
                                </m:e>
                                <m:sub>
                                  <m:r>
                                    <a:rPr lang="en-US" i="1">
                                      <a:solidFill>
                                        <a:srgbClr val="FFFF00"/>
                                      </a:solidFill>
                                    </a:rPr>
                                    <m:t>𝑡</m:t>
                                  </m:r>
                                </m:sub>
                              </m:sSub>
                            </m:e>
                          </m:d>
                          <m:r>
                            <a:rPr lang="en-US" i="1">
                              <a:solidFill>
                                <a:srgbClr val="FFFF00"/>
                              </a:solidFill>
                            </a:rPr>
                            <m:t>−</m:t>
                          </m:r>
                          <m:r>
                            <a:rPr lang="en-US" i="1">
                              <a:solidFill>
                                <a:srgbClr val="FFFF00"/>
                              </a:solidFill>
                            </a:rPr>
                            <m:t>𝐷𝑃𝑇</m:t>
                          </m:r>
                        </m:num>
                        <m:den>
                          <m:sSub>
                            <m:sSubPr>
                              <m:ctrlPr>
                                <a:rPr lang="en-US" i="1">
                                  <a:solidFill>
                                    <a:srgbClr val="FFFF00"/>
                                  </a:solidFill>
                                </a:rPr>
                              </m:ctrlPr>
                            </m:sSubPr>
                            <m:e>
                              <m:r>
                                <a:rPr lang="en-US" i="1">
                                  <a:solidFill>
                                    <a:srgbClr val="FFFF00"/>
                                  </a:solidFill>
                                </a:rPr>
                                <m:t>𝜎</m:t>
                              </m:r>
                            </m:e>
                            <m:sub>
                              <m:r>
                                <a:rPr lang="en-US" i="1">
                                  <a:solidFill>
                                    <a:srgbClr val="FFFF00"/>
                                  </a:solidFill>
                                </a:rPr>
                                <m:t>𝐴</m:t>
                              </m:r>
                            </m:sub>
                          </m:sSub>
                        </m:den>
                      </m:f>
                    </m:oMath>
                  </m:oMathPara>
                </a14:m>
                <a:endParaRPr lang="en-US" dirty="0"/>
              </a:p>
              <a:p>
                <a:pPr marL="231775" lvl="1" indent="0">
                  <a:buNone/>
                </a:pPr>
                <a:r>
                  <a:rPr lang="en-US" dirty="0"/>
                  <a:t>Where </a:t>
                </a:r>
                <a14:m>
                  <m:oMath xmlns:m="http://schemas.openxmlformats.org/officeDocument/2006/math">
                    <m:r>
                      <a:rPr lang="en-US" i="1"/>
                      <m:t>𝐸</m:t>
                    </m:r>
                    <m:r>
                      <a:rPr lang="en-US" i="1"/>
                      <m:t> </m:t>
                    </m:r>
                    <m:d>
                      <m:dPr>
                        <m:ctrlPr>
                          <a:rPr lang="en-US" i="1"/>
                        </m:ctrlPr>
                      </m:dPr>
                      <m:e>
                        <m:sSub>
                          <m:sSubPr>
                            <m:ctrlPr>
                              <a:rPr lang="en-US" i="1"/>
                            </m:ctrlPr>
                          </m:sSubPr>
                          <m:e>
                            <m:r>
                              <a:rPr lang="en-US" i="1"/>
                              <m:t>𝐴</m:t>
                            </m:r>
                          </m:e>
                          <m:sub>
                            <m:r>
                              <a:rPr lang="en-US" i="1"/>
                              <m:t>𝑡</m:t>
                            </m:r>
                          </m:sub>
                        </m:sSub>
                      </m:e>
                    </m:d>
                  </m:oMath>
                </a14:m>
                <a:r>
                  <a:rPr lang="en-US" dirty="0"/>
                  <a:t> is the expected value of the assets in future time t.</a:t>
                </a:r>
              </a:p>
              <a:p>
                <a:r>
                  <a:rPr lang="en-US" dirty="0"/>
                  <a:t>The </a:t>
                </a:r>
                <a:r>
                  <a:rPr lang="en-US" dirty="0" err="1"/>
                  <a:t>DtoD</a:t>
                </a:r>
                <a:r>
                  <a:rPr lang="en-US" dirty="0"/>
                  <a:t> can also be calculated using the Black-Scholes formula’s d</a:t>
                </a:r>
                <a:r>
                  <a:rPr lang="en-US" baseline="-25000" dirty="0"/>
                  <a:t>2</a:t>
                </a:r>
                <a:r>
                  <a:rPr lang="en-US" dirty="0"/>
                  <a:t> as follows:</a:t>
                </a:r>
              </a:p>
              <a:p>
                <a:endParaRPr lang="en-US" dirty="0"/>
              </a:p>
              <a:p>
                <a:pPr marL="0" indent="0">
                  <a:buNone/>
                </a:pPr>
                <a14:m>
                  <m:oMathPara xmlns:m="http://schemas.openxmlformats.org/officeDocument/2006/math">
                    <m:oMathParaPr>
                      <m:jc m:val="centerGroup"/>
                    </m:oMathParaPr>
                    <m:oMath xmlns:m="http://schemas.openxmlformats.org/officeDocument/2006/math">
                      <m:r>
                        <m:rPr>
                          <m:sty m:val="p"/>
                        </m:rPr>
                        <a:rPr lang="en-US" smtClean="0">
                          <a:solidFill>
                            <a:srgbClr val="FFFF00"/>
                          </a:solidFill>
                        </a:rPr>
                        <m:t>DofD</m:t>
                      </m:r>
                      <m:r>
                        <a:rPr lang="en-US" smtClean="0">
                          <a:solidFill>
                            <a:srgbClr val="FFFF00"/>
                          </a:solidFill>
                        </a:rPr>
                        <m:t>=</m:t>
                      </m:r>
                      <m:f>
                        <m:fPr>
                          <m:ctrlPr>
                            <a:rPr lang="en-US" i="1">
                              <a:solidFill>
                                <a:srgbClr val="FFFF00"/>
                              </a:solidFill>
                            </a:rPr>
                          </m:ctrlPr>
                        </m:fPr>
                        <m:num>
                          <m:func>
                            <m:funcPr>
                              <m:ctrlPr>
                                <a:rPr lang="en-US" i="1">
                                  <a:solidFill>
                                    <a:srgbClr val="FFFF00"/>
                                  </a:solidFill>
                                </a:rPr>
                              </m:ctrlPr>
                            </m:funcPr>
                            <m:fName>
                              <m:r>
                                <m:rPr>
                                  <m:sty m:val="p"/>
                                </m:rPr>
                                <a:rPr lang="en-US">
                                  <a:solidFill>
                                    <a:srgbClr val="FFFF00"/>
                                  </a:solidFill>
                                </a:rPr>
                                <m:t>ln</m:t>
                              </m:r>
                              <m:r>
                                <a:rPr lang="en-US">
                                  <a:solidFill>
                                    <a:srgbClr val="FFFF00"/>
                                  </a:solidFill>
                                </a:rPr>
                                <m:t>(</m:t>
                              </m:r>
                            </m:fName>
                            <m:e>
                              <m:f>
                                <m:fPr>
                                  <m:ctrlPr>
                                    <a:rPr lang="en-US" i="1">
                                      <a:solidFill>
                                        <a:srgbClr val="FFFF00"/>
                                      </a:solidFill>
                                    </a:rPr>
                                  </m:ctrlPr>
                                </m:fPr>
                                <m:num>
                                  <m:sSub>
                                    <m:sSubPr>
                                      <m:ctrlPr>
                                        <a:rPr lang="en-US" i="1">
                                          <a:solidFill>
                                            <a:srgbClr val="FFFF00"/>
                                          </a:solidFill>
                                        </a:rPr>
                                      </m:ctrlPr>
                                    </m:sSubPr>
                                    <m:e>
                                      <m:r>
                                        <a:rPr lang="en-US" i="1">
                                          <a:solidFill>
                                            <a:srgbClr val="FFFF00"/>
                                          </a:solidFill>
                                        </a:rPr>
                                        <m:t>𝐴</m:t>
                                      </m:r>
                                    </m:e>
                                    <m:sub>
                                      <m:r>
                                        <a:rPr lang="en-US" i="1">
                                          <a:solidFill>
                                            <a:srgbClr val="FFFF00"/>
                                          </a:solidFill>
                                        </a:rPr>
                                        <m:t>0</m:t>
                                      </m:r>
                                    </m:sub>
                                  </m:sSub>
                                </m:num>
                                <m:den>
                                  <m:r>
                                    <m:rPr>
                                      <m:sty m:val="p"/>
                                    </m:rPr>
                                    <a:rPr lang="en-US">
                                      <a:solidFill>
                                        <a:srgbClr val="FFFF00"/>
                                      </a:solidFill>
                                    </a:rPr>
                                    <m:t>DPT</m:t>
                                  </m:r>
                                </m:den>
                              </m:f>
                            </m:e>
                          </m:func>
                          <m:r>
                            <a:rPr lang="en-US">
                              <a:solidFill>
                                <a:srgbClr val="FFFF00"/>
                              </a:solidFill>
                            </a:rPr>
                            <m:t>)+ </m:t>
                          </m:r>
                          <m:d>
                            <m:dPr>
                              <m:ctrlPr>
                                <a:rPr lang="en-US" i="1">
                                  <a:solidFill>
                                    <a:srgbClr val="FFFF00"/>
                                  </a:solidFill>
                                </a:rPr>
                              </m:ctrlPr>
                            </m:dPr>
                            <m:e>
                              <m:r>
                                <m:rPr>
                                  <m:sty m:val="p"/>
                                </m:rPr>
                                <a:rPr lang="en-US">
                                  <a:solidFill>
                                    <a:srgbClr val="FFFF00"/>
                                  </a:solidFill>
                                </a:rPr>
                                <m:t>i</m:t>
                              </m:r>
                              <m:r>
                                <a:rPr lang="en-US">
                                  <a:solidFill>
                                    <a:srgbClr val="FFFF00"/>
                                  </a:solidFill>
                                </a:rPr>
                                <m:t>−</m:t>
                              </m:r>
                              <m:f>
                                <m:fPr>
                                  <m:ctrlPr>
                                    <a:rPr lang="en-US" i="1">
                                      <a:solidFill>
                                        <a:srgbClr val="FFFF00"/>
                                      </a:solidFill>
                                    </a:rPr>
                                  </m:ctrlPr>
                                </m:fPr>
                                <m:num>
                                  <m:sSup>
                                    <m:sSupPr>
                                      <m:ctrlPr>
                                        <a:rPr lang="en-US" i="1">
                                          <a:solidFill>
                                            <a:srgbClr val="FFFF00"/>
                                          </a:solidFill>
                                        </a:rPr>
                                      </m:ctrlPr>
                                    </m:sSupPr>
                                    <m:e>
                                      <m:r>
                                        <m:rPr>
                                          <m:sty m:val="p"/>
                                        </m:rPr>
                                        <a:rPr lang="en-US">
                                          <a:solidFill>
                                            <a:srgbClr val="FFFF00"/>
                                          </a:solidFill>
                                        </a:rPr>
                                        <m:t>σ</m:t>
                                      </m:r>
                                    </m:e>
                                    <m:sup>
                                      <m:r>
                                        <a:rPr lang="en-US">
                                          <a:solidFill>
                                            <a:srgbClr val="FFFF00"/>
                                          </a:solidFill>
                                        </a:rPr>
                                        <m:t>2</m:t>
                                      </m:r>
                                    </m:sup>
                                  </m:sSup>
                                </m:num>
                                <m:den>
                                  <m:r>
                                    <a:rPr lang="en-US">
                                      <a:solidFill>
                                        <a:srgbClr val="FFFF00"/>
                                      </a:solidFill>
                                    </a:rPr>
                                    <m:t>2</m:t>
                                  </m:r>
                                </m:den>
                              </m:f>
                            </m:e>
                          </m:d>
                          <m:r>
                            <m:rPr>
                              <m:sty m:val="p"/>
                            </m:rPr>
                            <a:rPr lang="en-US">
                              <a:solidFill>
                                <a:srgbClr val="FFFF00"/>
                              </a:solidFill>
                            </a:rPr>
                            <m:t>t</m:t>
                          </m:r>
                        </m:num>
                        <m:den>
                          <m:r>
                            <m:rPr>
                              <m:sty m:val="p"/>
                            </m:rPr>
                            <a:rPr lang="en-US">
                              <a:solidFill>
                                <a:srgbClr val="FFFF00"/>
                              </a:solidFill>
                            </a:rPr>
                            <m:t>σ</m:t>
                          </m:r>
                          <m:r>
                            <a:rPr lang="en-US">
                              <a:solidFill>
                                <a:srgbClr val="FFFF00"/>
                              </a:solidFill>
                            </a:rPr>
                            <m:t>√</m:t>
                          </m:r>
                          <m:r>
                            <m:rPr>
                              <m:sty m:val="p"/>
                            </m:rPr>
                            <a:rPr lang="en-US">
                              <a:solidFill>
                                <a:srgbClr val="FFFF00"/>
                              </a:solidFill>
                            </a:rPr>
                            <m:t>t</m:t>
                          </m:r>
                        </m:den>
                      </m:f>
                    </m:oMath>
                  </m:oMathPara>
                </a14:m>
                <a:endParaRPr lang="en-US" dirty="0">
                  <a:solidFill>
                    <a:srgbClr val="FFFF00"/>
                  </a:solidFill>
                </a:endParaRPr>
              </a:p>
              <a:p>
                <a:r>
                  <a:rPr lang="en-US" dirty="0"/>
                  <a:t>Where i is the mean of the expected asset return, </a:t>
                </a:r>
                <a14:m>
                  <m:oMath xmlns:m="http://schemas.openxmlformats.org/officeDocument/2006/math">
                    <m:sSub>
                      <m:sSubPr>
                        <m:ctrlPr>
                          <a:rPr lang="en-US" i="1"/>
                        </m:ctrlPr>
                      </m:sSubPr>
                      <m:e>
                        <m:r>
                          <a:rPr lang="en-US" i="1"/>
                          <m:t>𝐴</m:t>
                        </m:r>
                      </m:e>
                      <m:sub>
                        <m:r>
                          <a:rPr lang="en-US" i="1"/>
                          <m:t>0</m:t>
                        </m:r>
                      </m:sub>
                    </m:sSub>
                  </m:oMath>
                </a14:m>
                <a:r>
                  <a:rPr lang="en-US" dirty="0"/>
                  <a:t> is the current market value of the firm and σ is the annualized firm value volatility.</a:t>
                </a:r>
              </a:p>
              <a:p>
                <a:pPr marL="0" indent="0">
                  <a:buNone/>
                </a:pPr>
                <a:endParaRPr lang="en-US" b="1" dirty="0"/>
              </a:p>
            </p:txBody>
          </p:sp>
        </mc:Choice>
        <mc:Fallback>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185896" y="1219200"/>
                <a:ext cx="11817032" cy="5638800"/>
              </a:xfrm>
              <a:blipFill>
                <a:blip r:embed="rId2"/>
                <a:stretch>
                  <a:fillRect l="-516" t="-1946" r="-877"/>
                </a:stretch>
              </a:blipFill>
            </p:spPr>
            <p:txBody>
              <a:bodyPr/>
              <a:lstStyle/>
              <a:p>
                <a:r>
                  <a:rPr lang="en-US">
                    <a:noFill/>
                  </a:rPr>
                  <a:t> </a:t>
                </a:r>
              </a:p>
            </p:txBody>
          </p:sp>
        </mc:Fallback>
      </mc:AlternateContent>
    </p:spTree>
    <p:extLst>
      <p:ext uri="{BB962C8B-B14F-4D97-AF65-F5344CB8AC3E}">
        <p14:creationId xmlns:p14="http://schemas.microsoft.com/office/powerpoint/2010/main" val="288522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152400"/>
            <a:ext cx="11734800" cy="619564"/>
          </a:xfrm>
        </p:spPr>
        <p:txBody>
          <a:bodyPr>
            <a:normAutofit/>
          </a:bodyPr>
          <a:lstStyle/>
          <a:p>
            <a:r>
              <a:rPr lang="en-US" b="1" dirty="0"/>
              <a:t>Other Probability of Default and Recovery Models</a:t>
            </a:r>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185896" y="1219200"/>
                <a:ext cx="11817032" cy="5181600"/>
              </a:xfrm>
            </p:spPr>
            <p:txBody>
              <a:bodyPr>
                <a:normAutofit/>
              </a:bodyPr>
              <a:lstStyle/>
              <a:p>
                <a:pPr marL="0" indent="0">
                  <a:buNone/>
                </a:pPr>
                <a:r>
                  <a:rPr lang="en-US" b="1" dirty="0">
                    <a:solidFill>
                      <a:srgbClr val="FFFF00"/>
                    </a:solidFill>
                  </a:rPr>
                  <a:t>KMV Model</a:t>
                </a:r>
              </a:p>
              <a:p>
                <a:r>
                  <a:rPr lang="en-US" b="1" dirty="0"/>
                  <a:t>Expected Default Frequencies (EDF): </a:t>
                </a:r>
                <a:r>
                  <a:rPr lang="en-US" dirty="0"/>
                  <a:t>The determination of the expected default frequencies which basically the implied probability of default within a year. The formula for EDF is as follows:</a:t>
                </a:r>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i="1" smtClean="0">
                              <a:solidFill>
                                <a:srgbClr val="FFFF00"/>
                              </a:solidFill>
                            </a:rPr>
                          </m:ctrlPr>
                        </m:sSubPr>
                        <m:e>
                          <m:r>
                            <a:rPr lang="en-US" i="1">
                              <a:solidFill>
                                <a:srgbClr val="FFFF00"/>
                              </a:solidFill>
                            </a:rPr>
                            <m:t>𝐸𝐷𝐹</m:t>
                          </m:r>
                        </m:e>
                        <m:sub>
                          <m:r>
                            <a:rPr lang="en-US" i="1">
                              <a:solidFill>
                                <a:srgbClr val="FFFF00"/>
                              </a:solidFill>
                            </a:rPr>
                            <m:t>𝑡</m:t>
                          </m:r>
                        </m:sub>
                      </m:sSub>
                      <m:r>
                        <a:rPr lang="en-US" i="1">
                          <a:solidFill>
                            <a:srgbClr val="FFFF00"/>
                          </a:solidFill>
                        </a:rPr>
                        <m:t>=</m:t>
                      </m:r>
                      <m:r>
                        <a:rPr lang="en-US" i="1">
                          <a:solidFill>
                            <a:srgbClr val="FFFF00"/>
                          </a:solidFill>
                        </a:rPr>
                        <m:t>𝑁</m:t>
                      </m:r>
                      <m:r>
                        <a:rPr lang="en-US" i="1">
                          <a:solidFill>
                            <a:srgbClr val="FFFF00"/>
                          </a:solidFill>
                        </a:rPr>
                        <m:t>(−</m:t>
                      </m:r>
                      <m:r>
                        <a:rPr lang="en-US" i="1">
                          <a:solidFill>
                            <a:srgbClr val="FFFF00"/>
                          </a:solidFill>
                        </a:rPr>
                        <m:t>𝐷𝑡𝑜𝐷</m:t>
                      </m:r>
                      <m:r>
                        <a:rPr lang="en-US" i="1">
                          <a:solidFill>
                            <a:srgbClr val="FFFF00"/>
                          </a:solidFill>
                        </a:rPr>
                        <m:t>)</m:t>
                      </m:r>
                    </m:oMath>
                  </m:oMathPara>
                </a14:m>
                <a:endParaRPr lang="en-US" dirty="0">
                  <a:solidFill>
                    <a:srgbClr val="FFFF00"/>
                  </a:solidFill>
                </a:endParaRPr>
              </a:p>
              <a:p>
                <a:pPr marL="231775" lvl="1" indent="0">
                  <a:buNone/>
                </a:pPr>
                <a:endParaRPr lang="en-US" dirty="0"/>
              </a:p>
              <a:p>
                <a:pPr marL="231775" lvl="1" indent="0">
                  <a:buNone/>
                </a:pPr>
                <a:r>
                  <a:rPr lang="en-US" dirty="0"/>
                  <a:t>Where N (-</a:t>
                </a:r>
                <a:r>
                  <a:rPr lang="en-US" dirty="0" err="1"/>
                  <a:t>DofD</a:t>
                </a:r>
                <a:r>
                  <a:rPr lang="en-US" dirty="0"/>
                  <a:t>) is the normal distribution of the distance to default result expressed as percentage (0-100%)</a:t>
                </a:r>
              </a:p>
              <a:p>
                <a:pPr marL="0" indent="0">
                  <a:buNone/>
                </a:pPr>
                <a:endParaRPr lang="en-US" b="1" dirty="0"/>
              </a:p>
            </p:txBody>
          </p:sp>
        </mc:Choice>
        <mc:Fallback>
          <p:sp>
            <p:nvSpPr>
              <p:cNvPr id="4" name="Content Placeholder 3">
                <a:extLst>
                  <a:ext uri="{FF2B5EF4-FFF2-40B4-BE49-F238E27FC236}">
                    <a16:creationId xmlns:a16="http://schemas.microsoft.com/office/drawing/2014/main" id="{C33D40FC-12E1-4E30-BB0A-16BB80B82A1B}"/>
                  </a:ext>
                </a:extLst>
              </p:cNvPr>
              <p:cNvSpPr>
                <a:spLocks noGrp="1" noRot="1" noChangeAspect="1" noMove="1" noResize="1" noEditPoints="1" noAdjustHandles="1" noChangeArrowheads="1" noChangeShapeType="1" noTextEdit="1"/>
              </p:cNvSpPr>
              <p:nvPr>
                <p:ph idx="1"/>
              </p:nvPr>
            </p:nvSpPr>
            <p:spPr>
              <a:xfrm>
                <a:off x="185896" y="1219200"/>
                <a:ext cx="11817032" cy="5181600"/>
              </a:xfrm>
              <a:blipFill>
                <a:blip r:embed="rId2"/>
                <a:stretch>
                  <a:fillRect l="-774" t="-1647" r="-619"/>
                </a:stretch>
              </a:blipFill>
            </p:spPr>
            <p:txBody>
              <a:bodyPr/>
              <a:lstStyle/>
              <a:p>
                <a:r>
                  <a:rPr lang="en-US">
                    <a:noFill/>
                  </a:rPr>
                  <a:t> </a:t>
                </a:r>
              </a:p>
            </p:txBody>
          </p:sp>
        </mc:Fallback>
      </mc:AlternateContent>
    </p:spTree>
    <p:extLst>
      <p:ext uri="{BB962C8B-B14F-4D97-AF65-F5344CB8AC3E}">
        <p14:creationId xmlns:p14="http://schemas.microsoft.com/office/powerpoint/2010/main" val="197531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97180" y="447237"/>
            <a:ext cx="9982200" cy="619564"/>
          </a:xfrm>
        </p:spPr>
        <p:txBody>
          <a:bodyPr>
            <a:normAutofit/>
          </a:bodyPr>
          <a:lstStyle/>
          <a:p>
            <a:r>
              <a:rPr lang="en-US" b="1" dirty="0"/>
              <a:t>Usefulness of Ratio Analysis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a:bodyPr>
          <a:lstStyle/>
          <a:p>
            <a:r>
              <a:rPr lang="en-US" dirty="0"/>
              <a:t>To complete the full credit risk assessment of a company, the analyst should compare ratio results:</a:t>
            </a:r>
          </a:p>
          <a:p>
            <a:pPr lvl="0"/>
            <a:r>
              <a:rPr lang="en-US" dirty="0"/>
              <a:t>With past results to establish how well they are trending</a:t>
            </a:r>
          </a:p>
          <a:p>
            <a:pPr lvl="0"/>
            <a:r>
              <a:rPr lang="en-US" dirty="0"/>
              <a:t>With the company’s peers to establish how well they are performing versus the bench mark </a:t>
            </a:r>
          </a:p>
          <a:p>
            <a:pPr lvl="0"/>
            <a:r>
              <a:rPr lang="en-US" dirty="0"/>
              <a:t>With the company’s budget to establish management credibility of meeting its business plan</a:t>
            </a:r>
          </a:p>
          <a:p>
            <a:pPr lvl="1"/>
            <a:endParaRPr lang="en-US" dirty="0"/>
          </a:p>
        </p:txBody>
      </p:sp>
    </p:spTree>
    <p:extLst>
      <p:ext uri="{BB962C8B-B14F-4D97-AF65-F5344CB8AC3E}">
        <p14:creationId xmlns:p14="http://schemas.microsoft.com/office/powerpoint/2010/main" val="214284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533400"/>
            <a:ext cx="10591800" cy="619564"/>
          </a:xfrm>
        </p:spPr>
        <p:txBody>
          <a:bodyPr>
            <a:normAutofit fontScale="90000"/>
          </a:bodyPr>
          <a:lstStyle/>
          <a:p>
            <a:r>
              <a:rPr lang="en-US" b="1" dirty="0"/>
              <a:t>Five Areas Where the Risk-Credit Analysis Should Focus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a:bodyPr>
          <a:lstStyle/>
          <a:p>
            <a:pPr marL="0" indent="0">
              <a:buNone/>
            </a:pPr>
            <a:r>
              <a:rPr lang="en-US" b="1" dirty="0"/>
              <a:t>A lot of the commercial banks and institutions that lend money to corporations, as well as credit agencies, focus on the following five areas of analysis:</a:t>
            </a:r>
            <a:endParaRPr lang="en-US" dirty="0"/>
          </a:p>
          <a:p>
            <a:pPr marL="457200" indent="-457200">
              <a:buFont typeface="+mj-lt"/>
              <a:buAutoNum type="arabicPeriod"/>
            </a:pPr>
            <a:r>
              <a:rPr lang="en-US" b="1" dirty="0"/>
              <a:t>Loan-to-value or debt capitalization ratio</a:t>
            </a:r>
          </a:p>
          <a:p>
            <a:pPr marL="457200" indent="-457200">
              <a:buFont typeface="+mj-lt"/>
              <a:buAutoNum type="arabicPeriod"/>
            </a:pPr>
            <a:r>
              <a:rPr lang="en-US" b="1" dirty="0"/>
              <a:t>Leverage ratio of debt to EBITDA</a:t>
            </a:r>
          </a:p>
          <a:p>
            <a:pPr marL="457200" indent="-457200">
              <a:buFont typeface="+mj-lt"/>
              <a:buAutoNum type="arabicPeriod"/>
            </a:pPr>
            <a:r>
              <a:rPr lang="en-US" b="1" dirty="0"/>
              <a:t>Coverage ratios including EBITDA/interest and cash flow to debt service</a:t>
            </a:r>
          </a:p>
          <a:p>
            <a:pPr marL="457200" indent="-457200">
              <a:buFont typeface="+mj-lt"/>
              <a:buAutoNum type="arabicPeriod"/>
            </a:pPr>
            <a:r>
              <a:rPr lang="en-US" b="1" dirty="0"/>
              <a:t>Run a 30% haircut across operating assumptions to test profitability and cash flow</a:t>
            </a:r>
          </a:p>
          <a:p>
            <a:pPr marL="457200" indent="-457200">
              <a:buFont typeface="+mj-lt"/>
              <a:buAutoNum type="arabicPeriod"/>
            </a:pPr>
            <a:r>
              <a:rPr lang="en-US" b="1" dirty="0"/>
              <a:t>Adjust and customize operating ratios based on the company’s business that can be cyclical or seasonal or depend on commodity pricing</a:t>
            </a:r>
            <a:endParaRPr lang="en-US" dirty="0"/>
          </a:p>
        </p:txBody>
      </p:sp>
    </p:spTree>
    <p:extLst>
      <p:ext uri="{BB962C8B-B14F-4D97-AF65-F5344CB8AC3E}">
        <p14:creationId xmlns:p14="http://schemas.microsoft.com/office/powerpoint/2010/main" val="418527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533400"/>
            <a:ext cx="10591800" cy="619564"/>
          </a:xfrm>
        </p:spPr>
        <p:txBody>
          <a:bodyPr>
            <a:normAutofit fontScale="90000"/>
          </a:bodyPr>
          <a:lstStyle/>
          <a:p>
            <a:r>
              <a:rPr lang="en-US" b="1" dirty="0"/>
              <a:t>Five Areas Where the Risk-Credit Analysis Should Focus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4114801"/>
          </a:xfrm>
        </p:spPr>
        <p:txBody>
          <a:bodyPr>
            <a:normAutofit/>
          </a:bodyPr>
          <a:lstStyle/>
          <a:p>
            <a:pPr marL="0" indent="0">
              <a:buNone/>
            </a:pPr>
            <a:r>
              <a:rPr lang="en-US" b="1" dirty="0"/>
              <a:t>1.  Loan-to-value or debt capitalization ratio: </a:t>
            </a:r>
          </a:p>
          <a:p>
            <a:r>
              <a:rPr lang="en-US" dirty="0"/>
              <a:t>This ratio, expressed as a percentage, is the debt amount raised over the total capital or the amount over the total value of the asset or business that is purchased. </a:t>
            </a:r>
          </a:p>
          <a:p>
            <a:r>
              <a:rPr lang="en-US" dirty="0"/>
              <a:t>One of the areas of the credit analysis is to assess the debt’s position in capital structure in relationship to other capital raised. </a:t>
            </a:r>
          </a:p>
          <a:p>
            <a:pPr marL="0" indent="0">
              <a:buNone/>
            </a:pPr>
            <a:endParaRPr lang="en-US" dirty="0"/>
          </a:p>
        </p:txBody>
      </p:sp>
    </p:spTree>
    <p:extLst>
      <p:ext uri="{BB962C8B-B14F-4D97-AF65-F5344CB8AC3E}">
        <p14:creationId xmlns:p14="http://schemas.microsoft.com/office/powerpoint/2010/main" val="46387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533400"/>
            <a:ext cx="10591800" cy="619564"/>
          </a:xfrm>
        </p:spPr>
        <p:txBody>
          <a:bodyPr>
            <a:normAutofit fontScale="90000"/>
          </a:bodyPr>
          <a:lstStyle/>
          <a:p>
            <a:r>
              <a:rPr lang="en-US" b="1" dirty="0"/>
              <a:t>Five Areas Where the Risk-Credit Analysis Should Focus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5109833"/>
          </a:xfrm>
        </p:spPr>
        <p:txBody>
          <a:bodyPr>
            <a:normAutofit fontScale="85000" lnSpcReduction="20000"/>
          </a:bodyPr>
          <a:lstStyle/>
          <a:p>
            <a:pPr marL="0" lvl="0" indent="0">
              <a:buNone/>
            </a:pPr>
            <a:r>
              <a:rPr lang="en-US" b="1" dirty="0"/>
              <a:t>2.  Leverage ratio of debt to EBITDA: </a:t>
            </a:r>
          </a:p>
          <a:p>
            <a:pPr lvl="0"/>
            <a:r>
              <a:rPr lang="en-US" b="1" dirty="0"/>
              <a:t>This solvency-type ratio, well known as the leverage ratio, is one of the most popular ratios to analyze the credit of a company. </a:t>
            </a:r>
          </a:p>
          <a:p>
            <a:pPr lvl="0"/>
            <a:r>
              <a:rPr lang="en-US" dirty="0"/>
              <a:t>Even a few government agencies, such as the board of governors of the Federal Reserve System (the “Fed Reserve”), the Federal Deposit Insurance Corporation (FDIC), and the Office of the Comptroller of the Currency (OCC), use this ratio to give guidance to banks to how much debt they should be advancing to companies in a new transaction, such as a leveraged buyout. In March 2013, four years after the financial crisis of 2008-2009, these government agencies sent a letter to all the commercial banks with a subject “</a:t>
            </a:r>
            <a:r>
              <a:rPr lang="en-US" i="1" dirty="0"/>
              <a:t>Interagency Guidance of Leveraged Lending</a:t>
            </a:r>
            <a:r>
              <a:rPr lang="en-US" dirty="0"/>
              <a:t>” (2013).  </a:t>
            </a:r>
          </a:p>
          <a:p>
            <a:pPr lvl="0"/>
            <a:r>
              <a:rPr lang="en-US" dirty="0"/>
              <a:t>Page 7 of the letter states the following: “Credit agreement covenant protections, including financial performance (such as debt-to cash flow, interest coverage, or fixed charge coverage), reporting requirements, and compliance monitoring. </a:t>
            </a:r>
          </a:p>
          <a:p>
            <a:pPr lvl="0"/>
            <a:r>
              <a:rPr lang="en-US" dirty="0"/>
              <a:t>Generally, a leverage level after planned asset sales (that is, the amount of debt that must be serviced from operating cash flow) in excess of 6X Total Debt/EBITDA raises concerns for most industries.” </a:t>
            </a:r>
          </a:p>
          <a:p>
            <a:pPr lvl="0"/>
            <a:r>
              <a:rPr lang="en-US" dirty="0"/>
              <a:t>This ratio is also used by analysts to derive debt capacity, and it’s incorporated in a lot of the credit agreements as a covenant ratio to measure ongoing performance of the borrower versus its projections</a:t>
            </a:r>
          </a:p>
          <a:p>
            <a:pPr marL="0" indent="0">
              <a:buNone/>
            </a:pPr>
            <a:endParaRPr lang="en-US" dirty="0"/>
          </a:p>
        </p:txBody>
      </p:sp>
    </p:spTree>
    <p:extLst>
      <p:ext uri="{BB962C8B-B14F-4D97-AF65-F5344CB8AC3E}">
        <p14:creationId xmlns:p14="http://schemas.microsoft.com/office/powerpoint/2010/main" val="326111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533400"/>
            <a:ext cx="10591800" cy="619564"/>
          </a:xfrm>
        </p:spPr>
        <p:txBody>
          <a:bodyPr>
            <a:normAutofit fontScale="90000"/>
          </a:bodyPr>
          <a:lstStyle/>
          <a:p>
            <a:r>
              <a:rPr lang="en-US" b="1" dirty="0"/>
              <a:t>Five Areas Where the Risk-Credit Analysis Should Focus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5109833"/>
          </a:xfrm>
        </p:spPr>
        <p:txBody>
          <a:bodyPr>
            <a:normAutofit fontScale="92500" lnSpcReduction="10000"/>
          </a:bodyPr>
          <a:lstStyle/>
          <a:p>
            <a:pPr marL="0" indent="0">
              <a:buNone/>
            </a:pPr>
            <a:r>
              <a:rPr lang="en-US" b="1" dirty="0"/>
              <a:t>3.  Coverage ratios including EBITDA/interest and cash flow to debt service</a:t>
            </a:r>
            <a:r>
              <a:rPr lang="en-US" dirty="0"/>
              <a:t>:</a:t>
            </a:r>
            <a:r>
              <a:rPr lang="en-US" b="1" dirty="0"/>
              <a:t> </a:t>
            </a:r>
          </a:p>
          <a:p>
            <a:r>
              <a:rPr lang="en-US" dirty="0"/>
              <a:t>While the two previous ratios focus on the debt as in relationship to value or other sources of capital or setting up the initial debt as compared to current EBITDA and cash flow, the coverage ratios address the ongoing ability of the company to meet its annual debt obligations. </a:t>
            </a:r>
          </a:p>
          <a:p>
            <a:r>
              <a:rPr lang="en-US" dirty="0"/>
              <a:t>These ratios, such EBITDA to interest or EBITDA minus Capex to debt payments are usually found in credit agreements as a covenant ratio. This ratio is very effective when the analyst runs various sensitivity cases to test the ability of the company to pay its debt obligations. </a:t>
            </a:r>
          </a:p>
          <a:p>
            <a:r>
              <a:rPr lang="en-US" dirty="0"/>
              <a:t>For example, if the starting EBITDA-to-interest ratio of a transaction is 3x, assuming EBITDA of $90 million and interest expense of $30 million, then even if EBITDA drops in half, from $90 million to $45 million, the $30 million interest expenses can be covered though the risk of the company has significantly changed. In this example, the credit agreement between the company and banks that have given the loan might have a covenant restriction of 2x, which means that at 1.5x the company will have a technical default. </a:t>
            </a:r>
          </a:p>
          <a:p>
            <a:r>
              <a:rPr lang="en-US" dirty="0"/>
              <a:t>This technical default will give the bank a reason to increase its interest rate to reflect the new risk before approving to amend a new covenant level or waiving the current level. </a:t>
            </a:r>
          </a:p>
          <a:p>
            <a:pPr marL="0" indent="0">
              <a:buNone/>
            </a:pPr>
            <a:endParaRPr lang="en-US" dirty="0"/>
          </a:p>
        </p:txBody>
      </p:sp>
    </p:spTree>
    <p:extLst>
      <p:ext uri="{BB962C8B-B14F-4D97-AF65-F5344CB8AC3E}">
        <p14:creationId xmlns:p14="http://schemas.microsoft.com/office/powerpoint/2010/main" val="148000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0812" y="533400"/>
            <a:ext cx="10591800" cy="619564"/>
          </a:xfrm>
        </p:spPr>
        <p:txBody>
          <a:bodyPr>
            <a:normAutofit fontScale="90000"/>
          </a:bodyPr>
          <a:lstStyle/>
          <a:p>
            <a:r>
              <a:rPr lang="en-US" b="1" dirty="0"/>
              <a:t>Five Areas Where the Risk-Credit Analysis Should Focus</a:t>
            </a:r>
          </a:p>
        </p:txBody>
      </p:sp>
      <p:sp>
        <p:nvSpPr>
          <p:cNvPr id="4" name="Content Placeholder 3">
            <a:extLst>
              <a:ext uri="{FF2B5EF4-FFF2-40B4-BE49-F238E27FC236}">
                <a16:creationId xmlns:a16="http://schemas.microsoft.com/office/drawing/2014/main" id="{C33D40FC-12E1-4E30-BB0A-16BB80B82A1B}"/>
              </a:ext>
            </a:extLst>
          </p:cNvPr>
          <p:cNvSpPr>
            <a:spLocks noGrp="1"/>
          </p:cNvSpPr>
          <p:nvPr>
            <p:ph idx="1"/>
          </p:nvPr>
        </p:nvSpPr>
        <p:spPr>
          <a:xfrm>
            <a:off x="297180" y="1367167"/>
            <a:ext cx="11817032" cy="5109833"/>
          </a:xfrm>
        </p:spPr>
        <p:txBody>
          <a:bodyPr>
            <a:normAutofit/>
          </a:bodyPr>
          <a:lstStyle/>
          <a:p>
            <a:pPr marL="0" lvl="0" indent="0">
              <a:buNone/>
            </a:pPr>
            <a:r>
              <a:rPr lang="en-US" b="1" dirty="0"/>
              <a:t>4.  Run a 30% haircut across operating assumptions to test profitability and cash flow</a:t>
            </a:r>
          </a:p>
          <a:p>
            <a:pPr lvl="0"/>
            <a:r>
              <a:rPr lang="en-US" dirty="0"/>
              <a:t>Typically, the company will give the bank a business plan, which will include financial projections before obtaining a loan. </a:t>
            </a:r>
          </a:p>
          <a:p>
            <a:pPr lvl="0"/>
            <a:r>
              <a:rPr lang="en-US" dirty="0"/>
              <a:t>The analysts working for this bank who are in the process of approving a loan will run various sensitivity cases including a case that adjusts down the top line and </a:t>
            </a:r>
            <a:r>
              <a:rPr lang="en-US" dirty="0" err="1"/>
              <a:t>bottomline</a:t>
            </a:r>
            <a:r>
              <a:rPr lang="en-US" dirty="0"/>
              <a:t> income and cash flow by 30% to test how the company can meet such obligations. </a:t>
            </a:r>
          </a:p>
          <a:p>
            <a:pPr lvl="0"/>
            <a:r>
              <a:rPr lang="en-US" dirty="0"/>
              <a:t>The 30% threshold is typically used to set up the covenants that will be incorporated in the credit or loan agreement. </a:t>
            </a:r>
          </a:p>
        </p:txBody>
      </p:sp>
    </p:spTree>
    <p:extLst>
      <p:ext uri="{BB962C8B-B14F-4D97-AF65-F5344CB8AC3E}">
        <p14:creationId xmlns:p14="http://schemas.microsoft.com/office/powerpoint/2010/main" val="89766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2105</TotalTime>
  <Words>5550</Words>
  <Application>Microsoft Office PowerPoint</Application>
  <PresentationFormat>Custom</PresentationFormat>
  <Paragraphs>244</Paragraphs>
  <Slides>38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Corbel</vt:lpstr>
      <vt:lpstr>Times New Roman</vt:lpstr>
      <vt:lpstr>Digital Blue Tunnel 16x9</vt:lpstr>
      <vt:lpstr>Credit Analysis</vt:lpstr>
      <vt:lpstr>Credit Analysis Overview</vt:lpstr>
      <vt:lpstr>Review of financial statements and application of credit-related ratios</vt:lpstr>
      <vt:lpstr>Usefulness of Ratio Analysis</vt:lpstr>
      <vt:lpstr>Five Areas Where the Risk-Credit Analysis Should Focus</vt:lpstr>
      <vt:lpstr>Five Areas Where the Risk-Credit Analysis Should Focus</vt:lpstr>
      <vt:lpstr>Five Areas Where the Risk-Credit Analysis Should Focus</vt:lpstr>
      <vt:lpstr>Five Areas Where the Risk-Credit Analysis Should Focus</vt:lpstr>
      <vt:lpstr>Five Areas Where the Risk-Credit Analysis Should Focus</vt:lpstr>
      <vt:lpstr>Five Areas Where the Risk-Credit Analysis Should Focus</vt:lpstr>
      <vt:lpstr>Five Areas Where the Risk-Credit Analysis Should Focus</vt:lpstr>
      <vt:lpstr>Debt-Capacity Analysis</vt:lpstr>
      <vt:lpstr>Debt-Capacity Analysis</vt:lpstr>
      <vt:lpstr>Debt-Capacity Analysis</vt:lpstr>
      <vt:lpstr>Debt-Capacity Analysis</vt:lpstr>
      <vt:lpstr>Debt-Capacity Analysis</vt:lpstr>
      <vt:lpstr>Debt-Capacity Analysis</vt:lpstr>
      <vt:lpstr>Debt-Capacity Analysis</vt:lpstr>
      <vt:lpstr>Debt-Capacity Analysis</vt:lpstr>
      <vt:lpstr>Risk and Credit Restructure Analysis</vt:lpstr>
      <vt:lpstr>Risk and Credit Restructure Analysis</vt:lpstr>
      <vt:lpstr>Risk and Credit Restructure Analysis</vt:lpstr>
      <vt:lpstr>Risk and Credit Restructure Analysis</vt:lpstr>
      <vt:lpstr>Risk and Credit Restructure Analysis</vt:lpstr>
      <vt:lpstr>Risk and Credit Restructure Analysis -Cost of Capital Analysis</vt:lpstr>
      <vt:lpstr>Risk and Credit Restructure Analysis -Cost of Capital Analysis</vt:lpstr>
      <vt:lpstr>Risk and Credit Restructure Analysis -Cost of Capital Analysis</vt:lpstr>
      <vt:lpstr>Risk and Credit Restructure Analysis -Cost of Capital Analysis</vt:lpstr>
      <vt:lpstr>Corporate Credit and Recovery Scores by Rating Agencies and Others</vt:lpstr>
      <vt:lpstr>Corporate Credit and Recovery Scores by Rating Agencies and Others</vt:lpstr>
      <vt:lpstr>Corporate Credit and Recovery Scores by Rating Agencies and Others</vt:lpstr>
      <vt:lpstr>Other Probability of Default and Recovery Models</vt:lpstr>
      <vt:lpstr>Other Probability of Default and Recovery Models</vt:lpstr>
      <vt:lpstr>Other Probability of Default and Recovery Models</vt:lpstr>
      <vt:lpstr>Other Probability of Default and Recovery Models</vt:lpstr>
      <vt:lpstr>Other Probability of Default and Recovery Models</vt:lpstr>
      <vt:lpstr>Other Probability of Default and Recovery Models</vt:lpstr>
      <vt:lpstr>Other Probability of Default and Recovery Models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30</cp:revision>
  <dcterms:created xsi:type="dcterms:W3CDTF">2020-05-26T21:09:41Z</dcterms:created>
  <dcterms:modified xsi:type="dcterms:W3CDTF">2020-07-03T10:27:52Z</dcterms:modified>
</cp:coreProperties>
</file>