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69" r:id="rId3"/>
    <p:sldId id="359" r:id="rId4"/>
    <p:sldId id="346" r:id="rId5"/>
    <p:sldId id="321" r:id="rId6"/>
    <p:sldId id="345" r:id="rId7"/>
    <p:sldId id="347" r:id="rId8"/>
    <p:sldId id="348" r:id="rId9"/>
    <p:sldId id="349" r:id="rId10"/>
    <p:sldId id="350" r:id="rId11"/>
    <p:sldId id="351" r:id="rId12"/>
    <p:sldId id="372" r:id="rId13"/>
    <p:sldId id="370" r:id="rId14"/>
    <p:sldId id="371" r:id="rId15"/>
    <p:sldId id="352" r:id="rId16"/>
    <p:sldId id="353" r:id="rId17"/>
    <p:sldId id="354" r:id="rId18"/>
    <p:sldId id="355" r:id="rId19"/>
    <p:sldId id="357" r:id="rId20"/>
    <p:sldId id="360" r:id="rId21"/>
    <p:sldId id="361" r:id="rId22"/>
    <p:sldId id="362" r:id="rId23"/>
    <p:sldId id="363" r:id="rId24"/>
    <p:sldId id="364" r:id="rId25"/>
    <p:sldId id="365" r:id="rId26"/>
    <p:sldId id="366" r:id="rId27"/>
    <p:sldId id="367" r:id="rId28"/>
    <p:sldId id="368"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73" d="100"/>
          <a:sy n="73" d="100"/>
        </p:scale>
        <p:origin x="24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2/9/2022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2/9/2022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2/9/2022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2/9/2022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2/9/2022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2/9/2022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2/9/2022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2/9/2022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2/9/2022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2/9/2022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2/9/2022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2/9/2022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Valuation Analysis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5" name="Picture 4">
            <a:extLst>
              <a:ext uri="{FF2B5EF4-FFF2-40B4-BE49-F238E27FC236}">
                <a16:creationId xmlns:a16="http://schemas.microsoft.com/office/drawing/2014/main" id="{AAE344EC-B450-44F8-AA78-B659EC159FE5}"/>
              </a:ext>
            </a:extLst>
          </p:cNvPr>
          <p:cNvPicPr>
            <a:picLocks noChangeAspect="1"/>
          </p:cNvPicPr>
          <p:nvPr/>
        </p:nvPicPr>
        <p:blipFill>
          <a:blip r:embed="rId2"/>
          <a:stretch>
            <a:fillRect/>
          </a:stretch>
        </p:blipFill>
        <p:spPr>
          <a:xfrm>
            <a:off x="531812" y="1600200"/>
            <a:ext cx="11355812" cy="4191000"/>
          </a:xfrm>
          <a:prstGeom prst="rect">
            <a:avLst/>
          </a:prstGeom>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41106" y="1066800"/>
            <a:ext cx="11817032" cy="3585833"/>
          </a:xfrm>
        </p:spPr>
        <p:txBody>
          <a:bodyPr>
            <a:normAutofit/>
          </a:bodyPr>
          <a:lstStyle/>
          <a:p>
            <a:r>
              <a:rPr lang="en-US" dirty="0"/>
              <a:t>Method 5: Using Comparable Acquisition EBITDA Multiples	</a:t>
            </a:r>
          </a:p>
          <a:p>
            <a:pPr lvl="1"/>
            <a:endParaRPr lang="en-US" dirty="0"/>
          </a:p>
        </p:txBody>
      </p:sp>
      <p:pic>
        <p:nvPicPr>
          <p:cNvPr id="2" name="Picture 1">
            <a:extLst>
              <a:ext uri="{FF2B5EF4-FFF2-40B4-BE49-F238E27FC236}">
                <a16:creationId xmlns:a16="http://schemas.microsoft.com/office/drawing/2014/main" id="{0A99442E-60AF-4E24-A86F-9D427863400C}"/>
              </a:ext>
            </a:extLst>
          </p:cNvPr>
          <p:cNvPicPr>
            <a:picLocks noChangeAspect="1"/>
          </p:cNvPicPr>
          <p:nvPr/>
        </p:nvPicPr>
        <p:blipFill>
          <a:blip r:embed="rId2"/>
          <a:stretch>
            <a:fillRect/>
          </a:stretch>
        </p:blipFill>
        <p:spPr>
          <a:xfrm>
            <a:off x="513080" y="1677728"/>
            <a:ext cx="11368540" cy="4875471"/>
          </a:xfrm>
          <a:prstGeom prst="rect">
            <a:avLst/>
          </a:prstGeom>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34496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endParaRPr lang="en-US" dirty="0"/>
          </a:p>
          <a:p>
            <a:pPr lvl="1"/>
            <a:endParaRPr lang="en-US" dirty="0"/>
          </a:p>
        </p:txBody>
      </p:sp>
      <p:pic>
        <p:nvPicPr>
          <p:cNvPr id="7" name="Picture 6">
            <a:extLst>
              <a:ext uri="{FF2B5EF4-FFF2-40B4-BE49-F238E27FC236}">
                <a16:creationId xmlns:a16="http://schemas.microsoft.com/office/drawing/2014/main" id="{4076AA32-45D3-4DEB-B225-7ED97E4BDC94}"/>
              </a:ext>
            </a:extLst>
          </p:cNvPr>
          <p:cNvPicPr>
            <a:picLocks noChangeAspect="1"/>
          </p:cNvPicPr>
          <p:nvPr/>
        </p:nvPicPr>
        <p:blipFill>
          <a:blip r:embed="rId2"/>
          <a:stretch>
            <a:fillRect/>
          </a:stretch>
        </p:blipFill>
        <p:spPr>
          <a:xfrm>
            <a:off x="297180" y="1219577"/>
            <a:ext cx="11594466" cy="4657606"/>
          </a:xfrm>
          <a:prstGeom prst="rect">
            <a:avLst/>
          </a:prstGeom>
          <a:solidFill>
            <a:schemeClr val="accent1"/>
          </a:solidFill>
        </p:spPr>
      </p:pic>
    </p:spTree>
    <p:extLst>
      <p:ext uri="{BB962C8B-B14F-4D97-AF65-F5344CB8AC3E}">
        <p14:creationId xmlns:p14="http://schemas.microsoft.com/office/powerpoint/2010/main" val="42173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Setting up a stream of cash flows</a:t>
            </a:r>
          </a:p>
          <a:p>
            <a:pPr lvl="2"/>
            <a:endParaRPr lang="en-US" dirty="0"/>
          </a:p>
          <a:p>
            <a:pPr lvl="1"/>
            <a:endParaRPr lang="en-US" dirty="0"/>
          </a:p>
        </p:txBody>
      </p:sp>
      <p:pic>
        <p:nvPicPr>
          <p:cNvPr id="2" name="Picture 1">
            <a:extLst>
              <a:ext uri="{FF2B5EF4-FFF2-40B4-BE49-F238E27FC236}">
                <a16:creationId xmlns:a16="http://schemas.microsoft.com/office/drawing/2014/main" id="{5E4F3DDC-4D86-4237-A7AD-2A0C12E060AA}"/>
              </a:ext>
            </a:extLst>
          </p:cNvPr>
          <p:cNvPicPr>
            <a:picLocks noChangeAspect="1"/>
          </p:cNvPicPr>
          <p:nvPr/>
        </p:nvPicPr>
        <p:blipFill>
          <a:blip r:embed="rId2"/>
          <a:stretch>
            <a:fillRect/>
          </a:stretch>
        </p:blipFill>
        <p:spPr>
          <a:xfrm>
            <a:off x="297180" y="1921946"/>
            <a:ext cx="11594466" cy="3176966"/>
          </a:xfrm>
          <a:prstGeom prst="rect">
            <a:avLst/>
          </a:prstGeom>
          <a:solidFill>
            <a:schemeClr val="accent1"/>
          </a:solidFill>
        </p:spPr>
      </p:pic>
    </p:spTree>
    <p:extLst>
      <p:ext uri="{BB962C8B-B14F-4D97-AF65-F5344CB8AC3E}">
        <p14:creationId xmlns:p14="http://schemas.microsoft.com/office/powerpoint/2010/main" val="18673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DCF Valuation Analysis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283632" cy="4419600"/>
          </a:xfrm>
        </p:spPr>
        <p:txBody>
          <a:bodyPr>
            <a:normAutofit/>
          </a:bodyPr>
          <a:lstStyle/>
          <a:p>
            <a:pPr marL="0" indent="0">
              <a:buNone/>
            </a:pPr>
            <a:r>
              <a:rPr lang="en-US" dirty="0"/>
              <a:t>To value the company using the DCF method the analyst needs to derive the following four items:</a:t>
            </a:r>
          </a:p>
          <a:p>
            <a:pPr lvl="2"/>
            <a:r>
              <a:rPr lang="en-US" dirty="0"/>
              <a:t>Using the appropriate discount rate to value the present value of the firm</a:t>
            </a:r>
          </a:p>
          <a:p>
            <a:pPr lvl="3"/>
            <a:r>
              <a:rPr lang="en-US" dirty="0"/>
              <a:t>WACC for Firm Value</a:t>
            </a:r>
          </a:p>
          <a:p>
            <a:pPr lvl="3"/>
            <a:r>
              <a:rPr lang="en-US" dirty="0"/>
              <a:t>CAPM for Equity Value</a:t>
            </a:r>
          </a:p>
          <a:p>
            <a:pPr lvl="1"/>
            <a:endParaRPr lang="en-US" dirty="0"/>
          </a:p>
        </p:txBody>
      </p:sp>
      <p:pic>
        <p:nvPicPr>
          <p:cNvPr id="2" name="Picture 1">
            <a:extLst>
              <a:ext uri="{FF2B5EF4-FFF2-40B4-BE49-F238E27FC236}">
                <a16:creationId xmlns:a16="http://schemas.microsoft.com/office/drawing/2014/main" id="{6461E6D7-5E46-4671-B7D1-6D2BEF854F88}"/>
              </a:ext>
            </a:extLst>
          </p:cNvPr>
          <p:cNvPicPr>
            <a:picLocks noChangeAspect="1"/>
          </p:cNvPicPr>
          <p:nvPr/>
        </p:nvPicPr>
        <p:blipFill>
          <a:blip r:embed="rId2"/>
          <a:stretch>
            <a:fillRect/>
          </a:stretch>
        </p:blipFill>
        <p:spPr>
          <a:xfrm>
            <a:off x="574527" y="3581400"/>
            <a:ext cx="3451860" cy="1143000"/>
          </a:xfrm>
          <a:prstGeom prst="rect">
            <a:avLst/>
          </a:prstGeom>
        </p:spPr>
      </p:pic>
      <p:pic>
        <p:nvPicPr>
          <p:cNvPr id="3" name="Picture 2">
            <a:extLst>
              <a:ext uri="{FF2B5EF4-FFF2-40B4-BE49-F238E27FC236}">
                <a16:creationId xmlns:a16="http://schemas.microsoft.com/office/drawing/2014/main" id="{DC2BAEBB-F4CE-4F0C-81D5-542837DA0BB4}"/>
              </a:ext>
            </a:extLst>
          </p:cNvPr>
          <p:cNvPicPr>
            <a:picLocks noChangeAspect="1"/>
          </p:cNvPicPr>
          <p:nvPr/>
        </p:nvPicPr>
        <p:blipFill>
          <a:blip r:embed="rId3"/>
          <a:stretch>
            <a:fillRect/>
          </a:stretch>
        </p:blipFill>
        <p:spPr>
          <a:xfrm>
            <a:off x="4212271" y="3581399"/>
            <a:ext cx="7368541" cy="1105281"/>
          </a:xfrm>
          <a:prstGeom prst="rect">
            <a:avLst/>
          </a:prstGeom>
        </p:spPr>
      </p:pic>
      <p:pic>
        <p:nvPicPr>
          <p:cNvPr id="5" name="Picture 4">
            <a:extLst>
              <a:ext uri="{FF2B5EF4-FFF2-40B4-BE49-F238E27FC236}">
                <a16:creationId xmlns:a16="http://schemas.microsoft.com/office/drawing/2014/main" id="{4603959F-DF10-4FA0-B373-36D3EA0636C1}"/>
              </a:ext>
            </a:extLst>
          </p:cNvPr>
          <p:cNvPicPr>
            <a:picLocks noChangeAspect="1"/>
          </p:cNvPicPr>
          <p:nvPr/>
        </p:nvPicPr>
        <p:blipFill>
          <a:blip r:embed="rId4"/>
          <a:stretch>
            <a:fillRect/>
          </a:stretch>
        </p:blipFill>
        <p:spPr>
          <a:xfrm>
            <a:off x="608013" y="5029200"/>
            <a:ext cx="3472736" cy="919930"/>
          </a:xfrm>
          <a:prstGeom prst="rect">
            <a:avLst/>
          </a:prstGeom>
        </p:spPr>
      </p:pic>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304800"/>
            <a:ext cx="9982200" cy="609600"/>
          </a:xfrm>
        </p:spPr>
        <p:txBody>
          <a:bodyPr>
            <a:normAutofit/>
          </a:bodyPr>
          <a:lstStyle/>
          <a:p>
            <a:r>
              <a:rPr lang="en-US" b="1" dirty="0"/>
              <a:t>Method 6: DCF Valuation Analysis</a:t>
            </a:r>
          </a:p>
        </p:txBody>
      </p:sp>
      <p:pic>
        <p:nvPicPr>
          <p:cNvPr id="3" name="Picture 2">
            <a:extLst>
              <a:ext uri="{FF2B5EF4-FFF2-40B4-BE49-F238E27FC236}">
                <a16:creationId xmlns:a16="http://schemas.microsoft.com/office/drawing/2014/main" id="{062627DF-EA4D-482D-A8CA-D17253D61423}"/>
              </a:ext>
            </a:extLst>
          </p:cNvPr>
          <p:cNvPicPr>
            <a:picLocks noChangeAspect="1"/>
          </p:cNvPicPr>
          <p:nvPr/>
        </p:nvPicPr>
        <p:blipFill>
          <a:blip r:embed="rId2"/>
          <a:stretch>
            <a:fillRect/>
          </a:stretch>
        </p:blipFill>
        <p:spPr>
          <a:xfrm>
            <a:off x="303212" y="990600"/>
            <a:ext cx="11363082" cy="5334000"/>
          </a:xfrm>
          <a:prstGeom prst="rect">
            <a:avLst/>
          </a:prstGeom>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6" name="Content Placeholder 5">
            <a:extLst>
              <a:ext uri="{FF2B5EF4-FFF2-40B4-BE49-F238E27FC236}">
                <a16:creationId xmlns:a16="http://schemas.microsoft.com/office/drawing/2014/main" id="{E53DDA52-2089-4AD8-97DA-888945BFEDBF}"/>
              </a:ext>
            </a:extLst>
          </p:cNvPr>
          <p:cNvPicPr>
            <a:picLocks noGrp="1" noChangeAspect="1"/>
          </p:cNvPicPr>
          <p:nvPr>
            <p:ph idx="1"/>
          </p:nvPr>
        </p:nvPicPr>
        <p:blipFill>
          <a:blip r:embed="rId2"/>
          <a:stretch>
            <a:fillRect/>
          </a:stretch>
        </p:blipFill>
        <p:spPr>
          <a:xfrm>
            <a:off x="912812" y="762000"/>
            <a:ext cx="9982199"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1-6 -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5" name="Picture 4">
            <a:extLst>
              <a:ext uri="{FF2B5EF4-FFF2-40B4-BE49-F238E27FC236}">
                <a16:creationId xmlns:a16="http://schemas.microsoft.com/office/drawing/2014/main" id="{DABDCF81-75AF-4473-9CF8-B5C58B844482}"/>
              </a:ext>
            </a:extLst>
          </p:cNvPr>
          <p:cNvPicPr>
            <a:picLocks noChangeAspect="1"/>
          </p:cNvPicPr>
          <p:nvPr/>
        </p:nvPicPr>
        <p:blipFill>
          <a:blip r:embed="rId2"/>
          <a:stretch>
            <a:fillRect/>
          </a:stretch>
        </p:blipFill>
        <p:spPr>
          <a:xfrm>
            <a:off x="494393" y="1524000"/>
            <a:ext cx="11295185" cy="3124200"/>
          </a:xfrm>
          <a:prstGeom prst="rect">
            <a:avLst/>
          </a:prstGeom>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5944" y="152400"/>
            <a:ext cx="9144001" cy="762000"/>
          </a:xfrm>
        </p:spPr>
        <p:txBody>
          <a:bodyPr/>
          <a:lstStyle/>
          <a:p>
            <a:r>
              <a:rPr lang="en-US" dirty="0"/>
              <a:t>Valuation Analysis Overview</a:t>
            </a:r>
            <a:endParaRPr lang="en-US" b="1" dirty="0"/>
          </a:p>
        </p:txBody>
      </p:sp>
      <p:graphicFrame>
        <p:nvGraphicFramePr>
          <p:cNvPr id="7" name="Table 7">
            <a:extLst>
              <a:ext uri="{FF2B5EF4-FFF2-40B4-BE49-F238E27FC236}">
                <a16:creationId xmlns:a16="http://schemas.microsoft.com/office/drawing/2014/main" id="{7907F56B-B295-454D-B1DD-EC213D74C313}"/>
              </a:ext>
            </a:extLst>
          </p:cNvPr>
          <p:cNvGraphicFramePr>
            <a:graphicFrameLocks noGrp="1"/>
          </p:cNvGraphicFramePr>
          <p:nvPr>
            <p:ph idx="1"/>
            <p:extLst>
              <p:ext uri="{D42A27DB-BD31-4B8C-83A1-F6EECF244321}">
                <p14:modId xmlns:p14="http://schemas.microsoft.com/office/powerpoint/2010/main" val="4170737070"/>
              </p:ext>
            </p:extLst>
          </p:nvPr>
        </p:nvGraphicFramePr>
        <p:xfrm>
          <a:off x="455612" y="1066800"/>
          <a:ext cx="11277600" cy="5333999"/>
        </p:xfrm>
        <a:graphic>
          <a:graphicData uri="http://schemas.openxmlformats.org/drawingml/2006/table">
            <a:tbl>
              <a:tblPr firstRow="1" bandRow="1">
                <a:tableStyleId>{5C22544A-7EE6-4342-B048-85BDC9FD1C3A}</a:tableStyleId>
              </a:tblPr>
              <a:tblGrid>
                <a:gridCol w="1346579">
                  <a:extLst>
                    <a:ext uri="{9D8B030D-6E8A-4147-A177-3AD203B41FA5}">
                      <a16:colId xmlns:a16="http://schemas.microsoft.com/office/drawing/2014/main" val="494040691"/>
                    </a:ext>
                  </a:extLst>
                </a:gridCol>
                <a:gridCol w="6059607">
                  <a:extLst>
                    <a:ext uri="{9D8B030D-6E8A-4147-A177-3AD203B41FA5}">
                      <a16:colId xmlns:a16="http://schemas.microsoft.com/office/drawing/2014/main" val="4014319003"/>
                    </a:ext>
                  </a:extLst>
                </a:gridCol>
                <a:gridCol w="1286964">
                  <a:extLst>
                    <a:ext uri="{9D8B030D-6E8A-4147-A177-3AD203B41FA5}">
                      <a16:colId xmlns:a16="http://schemas.microsoft.com/office/drawing/2014/main" val="353523145"/>
                    </a:ext>
                  </a:extLst>
                </a:gridCol>
                <a:gridCol w="2584450">
                  <a:extLst>
                    <a:ext uri="{9D8B030D-6E8A-4147-A177-3AD203B41FA5}">
                      <a16:colId xmlns:a16="http://schemas.microsoft.com/office/drawing/2014/main" val="2205761076"/>
                    </a:ext>
                  </a:extLst>
                </a:gridCol>
              </a:tblGrid>
              <a:tr h="735525">
                <a:tc>
                  <a:txBody>
                    <a:bodyPr/>
                    <a:lstStyle/>
                    <a:p>
                      <a:r>
                        <a:rPr lang="en-US" dirty="0"/>
                        <a:t>METHOD</a:t>
                      </a:r>
                    </a:p>
                  </a:txBody>
                  <a:tcPr/>
                </a:tc>
                <a:tc>
                  <a:txBody>
                    <a:bodyPr/>
                    <a:lstStyle/>
                    <a:p>
                      <a:r>
                        <a:rPr lang="en-US" dirty="0"/>
                        <a:t>DESCRIPTION</a:t>
                      </a:r>
                    </a:p>
                  </a:txBody>
                  <a:tcPr/>
                </a:tc>
                <a:tc>
                  <a:txBody>
                    <a:bodyPr/>
                    <a:lstStyle/>
                    <a:p>
                      <a:r>
                        <a:rPr lang="en-US" dirty="0"/>
                        <a:t>TYPE</a:t>
                      </a:r>
                    </a:p>
                  </a:txBody>
                  <a:tcPr/>
                </a:tc>
                <a:tc>
                  <a:txBody>
                    <a:bodyPr/>
                    <a:lstStyle/>
                    <a:p>
                      <a:r>
                        <a:rPr lang="en-US" dirty="0"/>
                        <a:t>TECHNICAL/ FUNDAMENTAL</a:t>
                      </a:r>
                    </a:p>
                  </a:txBody>
                  <a:tcPr/>
                </a:tc>
                <a:extLst>
                  <a:ext uri="{0D108BD9-81ED-4DB2-BD59-A6C34878D82A}">
                    <a16:rowId xmlns:a16="http://schemas.microsoft.com/office/drawing/2014/main" val="2560722091"/>
                  </a:ext>
                </a:extLst>
              </a:tr>
              <a:tr h="556905">
                <a:tc>
                  <a:txBody>
                    <a:bodyPr/>
                    <a:lstStyle/>
                    <a:p>
                      <a:pPr algn="ctr"/>
                      <a:r>
                        <a:rPr lang="en-US" dirty="0"/>
                        <a:t>1</a:t>
                      </a:r>
                    </a:p>
                  </a:txBody>
                  <a:tcPr/>
                </a:tc>
                <a:tc>
                  <a:txBody>
                    <a:bodyPr/>
                    <a:lstStyle/>
                    <a:p>
                      <a:r>
                        <a:rPr lang="en-US" dirty="0"/>
                        <a:t>Using the current stock price as a basis of valuation</a:t>
                      </a:r>
                    </a:p>
                  </a:txBody>
                  <a:tcPr/>
                </a:tc>
                <a:tc>
                  <a:txBody>
                    <a:bodyPr/>
                    <a:lstStyle/>
                    <a:p>
                      <a:r>
                        <a:rPr lang="en-US" dirty="0"/>
                        <a:t>Market</a:t>
                      </a:r>
                    </a:p>
                  </a:txBody>
                  <a:tcPr/>
                </a:tc>
                <a:tc>
                  <a:txBody>
                    <a:bodyPr/>
                    <a:lstStyle/>
                    <a:p>
                      <a:r>
                        <a:rPr lang="en-US" dirty="0"/>
                        <a:t>Technical</a:t>
                      </a:r>
                    </a:p>
                  </a:txBody>
                  <a:tcPr/>
                </a:tc>
                <a:extLst>
                  <a:ext uri="{0D108BD9-81ED-4DB2-BD59-A6C34878D82A}">
                    <a16:rowId xmlns:a16="http://schemas.microsoft.com/office/drawing/2014/main" val="1453652661"/>
                  </a:ext>
                </a:extLst>
              </a:tr>
              <a:tr h="590657">
                <a:tc>
                  <a:txBody>
                    <a:bodyPr/>
                    <a:lstStyle/>
                    <a:p>
                      <a:pPr algn="ctr"/>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Intrinsic value and Capital Asset Pricing Model (CAPM)</a:t>
                      </a:r>
                    </a:p>
                  </a:txBody>
                  <a:tcPr/>
                </a:tc>
                <a:tc>
                  <a:txBody>
                    <a:bodyPr/>
                    <a:lstStyle/>
                    <a:p>
                      <a:r>
                        <a:rPr lang="en-US" dirty="0"/>
                        <a:t>Market</a:t>
                      </a:r>
                    </a:p>
                  </a:txBody>
                  <a:tcPr/>
                </a:tc>
                <a:tc>
                  <a:txBody>
                    <a:bodyPr/>
                    <a:lstStyle/>
                    <a:p>
                      <a:r>
                        <a:rPr lang="en-US" dirty="0"/>
                        <a:t>Technical</a:t>
                      </a:r>
                    </a:p>
                  </a:txBody>
                  <a:tcPr/>
                </a:tc>
                <a:extLst>
                  <a:ext uri="{0D108BD9-81ED-4DB2-BD59-A6C34878D82A}">
                    <a16:rowId xmlns:a16="http://schemas.microsoft.com/office/drawing/2014/main" val="2107774491"/>
                  </a:ext>
                </a:extLst>
              </a:tr>
              <a:tr h="641285">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Dividend Discount Model (DDM)</a:t>
                      </a:r>
                    </a:p>
                  </a:txBody>
                  <a:tcPr/>
                </a:tc>
                <a:tc>
                  <a:txBody>
                    <a:bodyPr/>
                    <a:lstStyle/>
                    <a:p>
                      <a:r>
                        <a:rPr lang="en-US" dirty="0"/>
                        <a:t>Market</a:t>
                      </a:r>
                    </a:p>
                  </a:txBody>
                  <a:tcPr/>
                </a:tc>
                <a:tc>
                  <a:txBody>
                    <a:bodyPr/>
                    <a:lstStyle/>
                    <a:p>
                      <a:r>
                        <a:rPr lang="en-US" dirty="0"/>
                        <a:t>Technical</a:t>
                      </a:r>
                    </a:p>
                  </a:txBody>
                  <a:tcPr/>
                </a:tc>
                <a:extLst>
                  <a:ext uri="{0D108BD9-81ED-4DB2-BD59-A6C34878D82A}">
                    <a16:rowId xmlns:a16="http://schemas.microsoft.com/office/drawing/2014/main" val="1531704375"/>
                  </a:ext>
                </a:extLst>
              </a:tr>
              <a:tr h="540029">
                <a:tc>
                  <a:txBody>
                    <a:bodyPr/>
                    <a:lstStyle/>
                    <a:p>
                      <a:pPr algn="ctr"/>
                      <a:r>
                        <a:rPr lang="en-US" dirty="0"/>
                        <a:t>4</a:t>
                      </a:r>
                    </a:p>
                  </a:txBody>
                  <a:tcPr/>
                </a:tc>
                <a:tc>
                  <a:txBody>
                    <a:bodyPr/>
                    <a:lstStyle/>
                    <a:p>
                      <a:r>
                        <a:rPr lang="en-US" dirty="0"/>
                        <a:t>Comparable method using trading EBITDA multiples</a:t>
                      </a:r>
                    </a:p>
                  </a:txBody>
                  <a:tcPr/>
                </a:tc>
                <a:tc>
                  <a:txBody>
                    <a:bodyPr/>
                    <a:lstStyle/>
                    <a:p>
                      <a:r>
                        <a:rPr lang="en-US" dirty="0"/>
                        <a:t>Market</a:t>
                      </a:r>
                    </a:p>
                  </a:txBody>
                  <a:tcPr/>
                </a:tc>
                <a:tc>
                  <a:txBody>
                    <a:bodyPr/>
                    <a:lstStyle/>
                    <a:p>
                      <a:r>
                        <a:rPr lang="en-US" dirty="0"/>
                        <a:t>Fundamental</a:t>
                      </a:r>
                    </a:p>
                  </a:txBody>
                  <a:tcPr/>
                </a:tc>
                <a:extLst>
                  <a:ext uri="{0D108BD9-81ED-4DB2-BD59-A6C34878D82A}">
                    <a16:rowId xmlns:a16="http://schemas.microsoft.com/office/drawing/2014/main" val="3080104534"/>
                  </a:ext>
                </a:extLst>
              </a:tr>
              <a:tr h="556905">
                <a:tc>
                  <a:txBody>
                    <a:bodyPr/>
                    <a:lstStyle/>
                    <a:p>
                      <a:pPr algn="ctr"/>
                      <a:r>
                        <a:rPr lang="en-US" dirty="0"/>
                        <a:t>5</a:t>
                      </a:r>
                    </a:p>
                  </a:txBody>
                  <a:tcPr/>
                </a:tc>
                <a:tc>
                  <a:txBody>
                    <a:bodyPr/>
                    <a:lstStyle/>
                    <a:p>
                      <a:r>
                        <a:rPr lang="en-US" dirty="0"/>
                        <a:t>Comparable method using acquisition EBITDA multiples</a:t>
                      </a:r>
                    </a:p>
                  </a:txBody>
                  <a:tcPr/>
                </a:tc>
                <a:tc>
                  <a:txBody>
                    <a:bodyPr/>
                    <a:lstStyle/>
                    <a:p>
                      <a:r>
                        <a:rPr lang="en-US" dirty="0"/>
                        <a:t>Market</a:t>
                      </a:r>
                    </a:p>
                  </a:txBody>
                  <a:tcPr/>
                </a:tc>
                <a:tc>
                  <a:txBody>
                    <a:bodyPr/>
                    <a:lstStyle/>
                    <a:p>
                      <a:r>
                        <a:rPr lang="en-US" dirty="0"/>
                        <a:t>Fundamental</a:t>
                      </a:r>
                    </a:p>
                  </a:txBody>
                  <a:tcPr/>
                </a:tc>
                <a:extLst>
                  <a:ext uri="{0D108BD9-81ED-4DB2-BD59-A6C34878D82A}">
                    <a16:rowId xmlns:a16="http://schemas.microsoft.com/office/drawing/2014/main" val="62269333"/>
                  </a:ext>
                </a:extLst>
              </a:tr>
              <a:tr h="488584">
                <a:tc>
                  <a:txBody>
                    <a:bodyPr/>
                    <a:lstStyle/>
                    <a:p>
                      <a:pPr algn="ctr"/>
                      <a:r>
                        <a:rPr lang="en-US"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Discount cash flow method (DCF)</a:t>
                      </a:r>
                    </a:p>
                  </a:txBody>
                  <a:tcPr/>
                </a:tc>
                <a:tc>
                  <a:txBody>
                    <a:bodyPr/>
                    <a:lstStyle/>
                    <a:p>
                      <a:r>
                        <a:rPr lang="en-US" dirty="0"/>
                        <a:t>Income</a:t>
                      </a:r>
                    </a:p>
                  </a:txBody>
                  <a:tcPr/>
                </a:tc>
                <a:tc>
                  <a:txBody>
                    <a:bodyPr/>
                    <a:lstStyle/>
                    <a:p>
                      <a:r>
                        <a:rPr lang="en-US" dirty="0"/>
                        <a:t>Fundamental</a:t>
                      </a:r>
                    </a:p>
                  </a:txBody>
                  <a:tcPr/>
                </a:tc>
                <a:extLst>
                  <a:ext uri="{0D108BD9-81ED-4DB2-BD59-A6C34878D82A}">
                    <a16:rowId xmlns:a16="http://schemas.microsoft.com/office/drawing/2014/main" val="3434279246"/>
                  </a:ext>
                </a:extLst>
              </a:tr>
              <a:tr h="735525">
                <a:tc>
                  <a:txBody>
                    <a:bodyPr/>
                    <a:lstStyle/>
                    <a:p>
                      <a:pPr algn="ctr"/>
                      <a:r>
                        <a:rPr lang="en-US"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Leveraged buyout private equity expectation model (LBO)</a:t>
                      </a:r>
                    </a:p>
                  </a:txBody>
                  <a:tcPr/>
                </a:tc>
                <a:tc>
                  <a:txBody>
                    <a:bodyPr/>
                    <a:lstStyle/>
                    <a:p>
                      <a:r>
                        <a:rPr lang="en-US" dirty="0"/>
                        <a:t>Income</a:t>
                      </a:r>
                    </a:p>
                  </a:txBody>
                  <a:tcPr/>
                </a:tc>
                <a:tc>
                  <a:txBody>
                    <a:bodyPr/>
                    <a:lstStyle/>
                    <a:p>
                      <a:r>
                        <a:rPr lang="en-US" dirty="0"/>
                        <a:t>Fundamental</a:t>
                      </a:r>
                    </a:p>
                  </a:txBody>
                  <a:tcPr/>
                </a:tc>
                <a:extLst>
                  <a:ext uri="{0D108BD9-81ED-4DB2-BD59-A6C34878D82A}">
                    <a16:rowId xmlns:a16="http://schemas.microsoft.com/office/drawing/2014/main" val="420945451"/>
                  </a:ext>
                </a:extLst>
              </a:tr>
              <a:tr h="488584">
                <a:tc>
                  <a:txBody>
                    <a:bodyPr/>
                    <a:lstStyle/>
                    <a:p>
                      <a:pPr algn="ctr"/>
                      <a:r>
                        <a:rPr lang="en-US" dirty="0"/>
                        <a:t>8</a:t>
                      </a:r>
                    </a:p>
                  </a:txBody>
                  <a:tcPr/>
                </a:tc>
                <a:tc>
                  <a:txBody>
                    <a:bodyPr/>
                    <a:lstStyle/>
                    <a:p>
                      <a:r>
                        <a:rPr lang="en-US" dirty="0"/>
                        <a:t>Black-Scholes option pricing model </a:t>
                      </a:r>
                    </a:p>
                  </a:txBody>
                  <a:tcPr/>
                </a:tc>
                <a:tc>
                  <a:txBody>
                    <a:bodyPr/>
                    <a:lstStyle/>
                    <a:p>
                      <a:r>
                        <a:rPr lang="en-US" dirty="0"/>
                        <a:t>Options</a:t>
                      </a:r>
                    </a:p>
                  </a:txBody>
                  <a:tcPr/>
                </a:tc>
                <a:tc>
                  <a:txBody>
                    <a:bodyPr/>
                    <a:lstStyle/>
                    <a:p>
                      <a:r>
                        <a:rPr lang="en-US" dirty="0"/>
                        <a:t>Fundamental</a:t>
                      </a:r>
                    </a:p>
                  </a:txBody>
                  <a:tcPr/>
                </a:tc>
                <a:extLst>
                  <a:ext uri="{0D108BD9-81ED-4DB2-BD59-A6C34878D82A}">
                    <a16:rowId xmlns:a16="http://schemas.microsoft.com/office/drawing/2014/main" val="494467272"/>
                  </a:ext>
                </a:extLst>
              </a:tr>
            </a:tbl>
          </a:graphicData>
        </a:graphic>
      </p:graphicFrame>
    </p:spTree>
    <p:extLst>
      <p:ext uri="{BB962C8B-B14F-4D97-AF65-F5344CB8AC3E}">
        <p14:creationId xmlns:p14="http://schemas.microsoft.com/office/powerpoint/2010/main" val="38498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Private Companies</a:t>
            </a:r>
            <a:br>
              <a:rPr lang="en-US" dirty="0"/>
            </a:br>
            <a:r>
              <a:rPr lang="en-US" dirty="0"/>
              <a:t>	</a:t>
            </a:r>
            <a:r>
              <a:rPr lang="en-US" sz="2400" dirty="0"/>
              <a:t>Applying methods 6-8</a:t>
            </a:r>
            <a:br>
              <a:rPr lang="en-US" dirty="0"/>
            </a:br>
            <a:r>
              <a:rPr lang="en-US" dirty="0"/>
              <a:t> </a:t>
            </a:r>
            <a:endParaRPr lang="en-US" sz="2200" b="1" dirty="0"/>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option</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payoff</m:t>
                      </m:r>
                      <m:r>
                        <a:rPr lang="en-US"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S</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δ</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e>
                      </m:d>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X</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i</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latin typeface="Cambria Math" panose="02040503050406030204" pitchFamily="18" charset="0"/>
                      </a:rPr>
                      <m:t>𝐝𝟏</m:t>
                    </m:r>
                    <m:r>
                      <a:rPr lang="en-US" b="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begChr m:val="["/>
                            <m:endChr m:val="]"/>
                            <m:ctrlPr>
                              <a:rPr lang="en-US" i="1">
                                <a:solidFill>
                                  <a:srgbClr val="FFFF00"/>
                                </a:solidFill>
                                <a:latin typeface="Cambria Math" panose="02040503050406030204" pitchFamily="18" charset="0"/>
                              </a:rPr>
                            </m:ctrlPr>
                          </m:dPr>
                          <m:e>
                            <m:func>
                              <m:funcPr>
                                <m:ctrlPr>
                                  <a:rPr lang="en-US" i="1">
                                    <a:solidFill>
                                      <a:srgbClr val="FFFF00"/>
                                    </a:solidFill>
                                    <a:latin typeface="Cambria Math" panose="02040503050406030204" pitchFamily="18" charset="0"/>
                                  </a:rPr>
                                </m:ctrlPr>
                              </m:funcPr>
                              <m:fName>
                                <m:r>
                                  <a:rPr lang="en-US" b="1">
                                    <a:solidFill>
                                      <a:srgbClr val="FFFF00"/>
                                    </a:solidFill>
                                    <a:latin typeface="Cambria Math" panose="02040503050406030204" pitchFamily="18" charset="0"/>
                                  </a:rPr>
                                  <m:t>𝐥𝐧</m:t>
                                </m:r>
                              </m:fName>
                              <m:e>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𝐒</m:t>
                                        </m:r>
                                      </m:num>
                                      <m:den>
                                        <m:r>
                                          <a:rPr lang="en-US" b="1">
                                            <a:solidFill>
                                              <a:srgbClr val="FFFF00"/>
                                            </a:solidFill>
                                            <a:latin typeface="Cambria Math" panose="02040503050406030204" pitchFamily="18" charset="0"/>
                                          </a:rPr>
                                          <m:t>𝐗</m:t>
                                        </m:r>
                                      </m:den>
                                    </m:f>
                                  </m:e>
                                </m:d>
                                <m:r>
                                  <a:rPr lang="en-US" b="1">
                                    <a:solidFill>
                                      <a:srgbClr val="FFFF00"/>
                                    </a:solidFill>
                                    <a:latin typeface="Cambria Math" panose="02040503050406030204" pitchFamily="18" charset="0"/>
                                  </a:rPr>
                                  <m:t>+</m:t>
                                </m:r>
                              </m:e>
                            </m:func>
                            <m:d>
                              <m:dPr>
                                <m:ctrlPr>
                                  <a:rPr lang="en-US" i="1">
                                    <a:solidFill>
                                      <a:srgbClr val="FFFF00"/>
                                    </a:solidFill>
                                    <a:latin typeface="Cambria Math" panose="02040503050406030204" pitchFamily="18" charset="0"/>
                                  </a:rPr>
                                </m:ctrlPr>
                              </m:dPr>
                              <m:e>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𝐢</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𝛅</m:t>
                                </m:r>
                                <m:r>
                                  <a:rPr lang="en-US" b="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𝛔</m:t>
                                        </m:r>
                                      </m:e>
                                      <m:sup>
                                        <m:r>
                                          <a:rPr lang="en-US" b="1">
                                            <a:solidFill>
                                              <a:srgbClr val="FFFF00"/>
                                            </a:solidFill>
                                            <a:latin typeface="Cambria Math" panose="02040503050406030204" pitchFamily="18" charset="0"/>
                                          </a:rPr>
                                          <m:t>𝟐</m:t>
                                        </m:r>
                                      </m:sup>
                                    </m:sSup>
                                  </m:num>
                                  <m:den>
                                    <m:r>
                                      <a:rPr lang="en-US" b="1">
                                        <a:solidFill>
                                          <a:srgbClr val="FFFF00"/>
                                        </a:solidFill>
                                        <a:latin typeface="Cambria Math" panose="02040503050406030204" pitchFamily="18" charset="0"/>
                                      </a:rPr>
                                      <m:t>𝟐</m:t>
                                    </m:r>
                                  </m:den>
                                </m:f>
                              </m:e>
                            </m:d>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e>
                        </m:d>
                      </m:num>
                      <m:den>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den>
                    </m:f>
                  </m:oMath>
                </a14:m>
                <a:r>
                  <a:rPr lang="en-US" i="1" dirty="0">
                    <a:solidFill>
                      <a:srgbClr val="FFFF00"/>
                    </a:solidFill>
                  </a:rPr>
                  <a:t> and </a:t>
                </a:r>
                <a14:m>
                  <m:oMath xmlns:m="http://schemas.openxmlformats.org/officeDocument/2006/math">
                    <m:r>
                      <a:rPr lang="en-US" b="1">
                        <a:solidFill>
                          <a:srgbClr val="FFFF00"/>
                        </a:solidFill>
                        <a:latin typeface="Cambria Math" panose="02040503050406030204" pitchFamily="18" charset="0"/>
                      </a:rPr>
                      <m:t>𝐝𝟐</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𝐝𝟏</m:t>
                    </m:r>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latin typeface="Cambria Math" panose="02040503050406030204" pitchFamily="18" charset="0"/>
                      </a:rPr>
                      <m:t>𝒅</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d>
                          <m:dPr>
                            <m:begChr m:val="["/>
                            <m:endChr m:val="]"/>
                            <m:ctrlPr>
                              <a:rPr lang="en-US" b="1" i="1">
                                <a:solidFill>
                                  <a:srgbClr val="FFFF00"/>
                                </a:solidFill>
                                <a:latin typeface="Cambria Math" panose="02040503050406030204" pitchFamily="18" charset="0"/>
                              </a:rPr>
                            </m:ctrlPr>
                          </m:dPr>
                          <m:e>
                            <m:func>
                              <m:funcPr>
                                <m:ctrlPr>
                                  <a:rPr lang="en-US" b="1" i="1">
                                    <a:solidFill>
                                      <a:srgbClr val="FFFF00"/>
                                    </a:solidFill>
                                    <a:latin typeface="Cambria Math" panose="02040503050406030204" pitchFamily="18" charset="0"/>
                                  </a:rPr>
                                </m:ctrlPr>
                              </m:funcPr>
                              <m:fName>
                                <m:r>
                                  <a:rPr lang="en-US" b="1" i="1">
                                    <a:solidFill>
                                      <a:srgbClr val="FFFF00"/>
                                    </a:solidFill>
                                    <a:latin typeface="Cambria Math" panose="02040503050406030204" pitchFamily="18" charset="0"/>
                                  </a:rPr>
                                  <m:t>𝒍𝒏</m:t>
                                </m:r>
                              </m:fName>
                              <m:e>
                                <m:d>
                                  <m:dPr>
                                    <m:ctrlPr>
                                      <a:rPr lang="en-US" b="1" i="1">
                                        <a:solidFill>
                                          <a:srgbClr val="FFFF00"/>
                                        </a:solidFill>
                                        <a:latin typeface="Cambria Math" panose="02040503050406030204" pitchFamily="18" charset="0"/>
                                      </a:rPr>
                                    </m:ctrlPr>
                                  </m:dPr>
                                  <m:e>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𝑺</m:t>
                                        </m:r>
                                      </m:num>
                                      <m:den>
                                        <m:r>
                                          <a:rPr lang="en-US" b="1" i="1">
                                            <a:solidFill>
                                              <a:srgbClr val="FFFF00"/>
                                            </a:solidFill>
                                            <a:latin typeface="Cambria Math" panose="02040503050406030204" pitchFamily="18" charset="0"/>
                                          </a:rPr>
                                          <m:t>𝑿</m:t>
                                        </m:r>
                                      </m:den>
                                    </m:f>
                                  </m:e>
                                </m:d>
                                <m:r>
                                  <a:rPr lang="en-US" b="1" i="1">
                                    <a:solidFill>
                                      <a:srgbClr val="FFFF00"/>
                                    </a:solidFill>
                                    <a:latin typeface="Cambria Math" panose="02040503050406030204" pitchFamily="18" charset="0"/>
                                  </a:rPr>
                                  <m:t>+</m:t>
                                </m:r>
                              </m:e>
                            </m:func>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𝜹</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𝝈</m:t>
                                        </m:r>
                                      </m:e>
                                      <m:sup>
                                        <m:r>
                                          <a:rPr lang="en-US" b="1" i="1">
                                            <a:solidFill>
                                              <a:srgbClr val="FFFF00"/>
                                            </a:solidFill>
                                            <a:latin typeface="Cambria Math" panose="02040503050406030204" pitchFamily="18" charset="0"/>
                                          </a:rPr>
                                          <m:t>𝟐</m:t>
                                        </m:r>
                                      </m:sup>
                                    </m:sSup>
                                  </m:num>
                                  <m:den>
                                    <m:r>
                                      <a:rPr lang="en-US" b="1" i="1">
                                        <a:solidFill>
                                          <a:srgbClr val="FFFF00"/>
                                        </a:solidFill>
                                        <a:latin typeface="Cambria Math" panose="02040503050406030204" pitchFamily="18" charset="0"/>
                                      </a:rPr>
                                      <m:t>𝟐</m:t>
                                    </m:r>
                                  </m:den>
                                </m:f>
                              </m:e>
                            </m:d>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e>
                        </m:d>
                      </m:num>
                      <m:den>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den>
                    </m:f>
                  </m:oMath>
                </a14:m>
                <a:r>
                  <a:rPr lang="en-US" b="1" dirty="0">
                    <a:solidFill>
                      <a:srgbClr val="FFFF00"/>
                    </a:solidFill>
                  </a:rPr>
                  <a:t> and </a:t>
                </a:r>
                <a14:m>
                  <m:oMath xmlns:m="http://schemas.openxmlformats.org/officeDocument/2006/math">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𝟐</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oMath>
                </a14:m>
                <a:r>
                  <a:rPr lang="en-US" b="1" dirty="0">
                    <a:solidFill>
                      <a:srgbClr val="FFFF00"/>
                    </a:solidFill>
                  </a:rPr>
                  <a:t> </a:t>
                </a:r>
              </a:p>
              <a:p>
                <a:endParaRPr lang="en-US" dirty="0"/>
              </a:p>
              <a:p>
                <a14:m>
                  <m:oMath xmlns:m="http://schemas.openxmlformats.org/officeDocument/2006/math">
                    <m:r>
                      <a:rPr lang="en-US" i="1" smtClean="0">
                        <a:latin typeface="Cambria Math" panose="02040503050406030204" pitchFamily="18" charset="0"/>
                      </a:rPr>
                      <m:t> </m:t>
                    </m:r>
                  </m:oMath>
                </a14:m>
                <a:r>
                  <a:rPr lang="en-US" i="1" dirty="0"/>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𝐶</m:t>
                      </m:r>
                      <m:r>
                        <a:rPr lang="en-US"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𝑆</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𝛿</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1</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𝑋</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𝑖</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oMath>
                  </m:oMathPara>
                </a14:m>
                <a:endParaRPr lang="en-US" dirty="0">
                  <a:solidFill>
                    <a:srgbClr val="FFFF00"/>
                  </a:solidFill>
                </a:endParaRP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 =$152.0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515600" cy="762000"/>
          </a:xfrm>
        </p:spPr>
        <p:txBody>
          <a:bodyPr>
            <a:normAutofit fontScale="90000"/>
          </a:bodyPr>
          <a:lstStyle/>
          <a:p>
            <a:r>
              <a:rPr lang="en-US" dirty="0"/>
              <a:t>Valuation Analysis of Distress Company – AB Air Co. </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5612" y="1143000"/>
                <a:ext cx="11277600" cy="5105401"/>
              </a:xfrm>
            </p:spPr>
            <p:txBody>
              <a:bodyPr>
                <a:normAutofit fontScale="92500" lnSpcReduction="10000"/>
              </a:bodyPr>
              <a:lstStyle/>
              <a:p>
                <a:r>
                  <a:rPr lang="en-US" dirty="0"/>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dirty="0"/>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dirty="0"/>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sup>
                          <m:r>
                            <a:rPr lang="en-US" i="1">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+2 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𝑊𝑠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𝑊𝑏</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𝑠</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𝜎</m:t>
                          </m:r>
                          <m:r>
                            <a:rPr lang="en-US" i="1">
                              <a:solidFill>
                                <a:srgbClr val="FFFF00"/>
                              </a:solidFill>
                              <a:latin typeface="Cambria Math" panose="02040503050406030204" pitchFamily="18" charset="0"/>
                            </a:rPr>
                            <m:t>𝑏</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𝜌</m:t>
                      </m:r>
                    </m:oMath>
                  </m:oMathPara>
                </a14:m>
                <a:endParaRPr lang="en-US" dirty="0">
                  <a:solidFill>
                    <a:srgbClr val="FFFF00"/>
                  </a:solidFill>
                </a:endParaRPr>
              </a:p>
              <a:p>
                <a:pPr marL="231775" lvl="1" indent="0">
                  <a:buNone/>
                </a:pPr>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dirty="0"/>
                  <a:t> is the combined variance of bonds and stocks, </a:t>
                </a:r>
                <a14:m>
                  <m:oMath xmlns:m="http://schemas.openxmlformats.org/officeDocument/2006/math">
                    <m:r>
                      <a:rPr lang="en-US" i="1">
                        <a:latin typeface="Cambria Math" panose="02040503050406030204" pitchFamily="18" charset="0"/>
                      </a:rPr>
                      <m:t>𝑊𝑠</m:t>
                    </m:r>
                  </m:oMath>
                </a14:m>
                <a:r>
                  <a:rPr lang="en-US" dirty="0"/>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dirty="0"/>
                  <a:t> is the stock price variance prior to bankruptcy, </a:t>
                </a:r>
                <a14:m>
                  <m:oMath xmlns:m="http://schemas.openxmlformats.org/officeDocument/2006/math">
                    <m:r>
                      <a:rPr lang="en-US" i="1">
                        <a:latin typeface="Cambria Math" panose="02040503050406030204" pitchFamily="18" charset="0"/>
                      </a:rPr>
                      <m:t>𝑊𝑏</m:t>
                    </m:r>
                  </m:oMath>
                </a14:m>
                <a:r>
                  <a:rPr lang="en-US" dirty="0"/>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dirty="0"/>
                  <a:t> is the bond price variance prior to bankruptcy, and </a:t>
                </a:r>
                <a14:m>
                  <m:oMath xmlns:m="http://schemas.openxmlformats.org/officeDocument/2006/math">
                    <m:r>
                      <a:rPr lang="en-US" i="1">
                        <a:latin typeface="Cambria Math" panose="02040503050406030204" pitchFamily="18" charset="0"/>
                      </a:rPr>
                      <m:t>𝜌</m:t>
                    </m:r>
                  </m:oMath>
                </a14:m>
                <a:r>
                  <a:rPr lang="en-US" dirty="0"/>
                  <a:t> is the correlation between the stock and bond prices.</a:t>
                </a:r>
              </a:p>
              <a:p>
                <a:endParaRPr lang="en-US" dirty="0"/>
              </a:p>
            </p:txBody>
          </p:sp>
        </mc:Choice>
        <mc:Fallback xmlns="">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5612" y="1143000"/>
                <a:ext cx="11277600" cy="5105401"/>
              </a:xfrm>
              <a:blipFill>
                <a:blip r:embed="rId2"/>
                <a:stretch>
                  <a:fillRect l="-649" t="-2031" r="-541" b="-1314"/>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b="1" dirty="0">
                <a:solidFill>
                  <a:srgbClr val="FFFF00"/>
                </a:solidFill>
              </a:rPr>
              <a:t>EV = MVE + D – C</a:t>
            </a:r>
            <a:endParaRPr lang="en-US" dirty="0"/>
          </a:p>
          <a:p>
            <a:pPr marL="0" indent="0" algn="ctr">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5" name="Picture 4">
            <a:extLst>
              <a:ext uri="{FF2B5EF4-FFF2-40B4-BE49-F238E27FC236}">
                <a16:creationId xmlns:a16="http://schemas.microsoft.com/office/drawing/2014/main" id="{0ACBAA79-9A88-45EA-B659-1B8FF6755149}"/>
              </a:ext>
            </a:extLst>
          </p:cNvPr>
          <p:cNvPicPr>
            <a:picLocks noChangeAspect="1"/>
          </p:cNvPicPr>
          <p:nvPr/>
        </p:nvPicPr>
        <p:blipFill>
          <a:blip r:embed="rId2"/>
          <a:stretch>
            <a:fillRect/>
          </a:stretch>
        </p:blipFill>
        <p:spPr>
          <a:xfrm>
            <a:off x="608011" y="2105728"/>
            <a:ext cx="11251991" cy="1475671"/>
          </a:xfrm>
          <a:prstGeom prst="rect">
            <a:avLst/>
          </a:prstGeom>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576433"/>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b="1" dirty="0">
                    <a:solidFill>
                      <a:srgbClr val="FFFF00"/>
                    </a:solidFill>
                  </a:rPr>
                  <a:t>E</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 + </a:t>
                </a:r>
                <a14:m>
                  <m:oMath xmlns:m="http://schemas.openxmlformats.org/officeDocument/2006/math">
                    <m:r>
                      <a:rPr lang="en-US" i="1">
                        <a:solidFill>
                          <a:srgbClr val="FFFF00"/>
                        </a:solidFill>
                        <a:latin typeface="Cambria Math" panose="02040503050406030204" pitchFamily="18" charset="0"/>
                      </a:rPr>
                      <m:t>𝛽</m:t>
                    </m:r>
                  </m:oMath>
                </a14:m>
                <a:r>
                  <a:rPr lang="en-US" b="1" dirty="0">
                    <a:solidFill>
                      <a:srgbClr val="FFFF00"/>
                    </a:solidFill>
                  </a:rPr>
                  <a:t> (</a:t>
                </a:r>
                <a:r>
                  <a:rPr lang="en-US" b="1" dirty="0" err="1">
                    <a:solidFill>
                      <a:srgbClr val="FFFF00"/>
                    </a:solidFill>
                  </a:rPr>
                  <a:t>M</a:t>
                </a:r>
                <a:r>
                  <a:rPr lang="en-US" b="1" baseline="-25000" dirty="0" err="1">
                    <a:solidFill>
                      <a:srgbClr val="FFFF00"/>
                    </a:solidFill>
                  </a:rPr>
                  <a:t>r</a:t>
                </a:r>
                <a:r>
                  <a:rPr lang="en-US" b="1" dirty="0">
                    <a:solidFill>
                      <a:srgbClr val="FFFF00"/>
                    </a:solidFill>
                  </a:rPr>
                  <a:t> - </a:t>
                </a:r>
                <a:r>
                  <a:rPr lang="en-US" b="1" dirty="0" err="1">
                    <a:solidFill>
                      <a:srgbClr val="FFFF00"/>
                    </a:solidFill>
                  </a:rPr>
                  <a:t>Rf</a:t>
                </a:r>
                <a:r>
                  <a:rPr lang="en-US" b="1" baseline="-25000" dirty="0" err="1">
                    <a:solidFill>
                      <a:srgbClr val="FFFF00"/>
                    </a:solidFill>
                  </a:rPr>
                  <a:t>r</a:t>
                </a:r>
                <a:r>
                  <a:rPr lang="en-US" b="1" dirty="0">
                    <a:solidFill>
                      <a:srgbClr val="FFFF00"/>
                    </a:solidFill>
                  </a:rPr>
                  <a:t>)</a:t>
                </a:r>
                <a:endParaRPr lang="en-US" dirty="0">
                  <a:solidFill>
                    <a:srgbClr val="FFFF00"/>
                  </a:solidFill>
                </a:endParaRPr>
              </a:p>
              <a:p>
                <a:pPr marL="0" indent="0">
                  <a:buNone/>
                </a:pPr>
                <a:r>
                  <a:rPr lang="en-US" i="1" dirty="0"/>
                  <a:t>where </a:t>
                </a:r>
                <a:r>
                  <a:rPr lang="en-US" i="1" dirty="0" err="1"/>
                  <a:t>E</a:t>
                </a:r>
                <a:r>
                  <a:rPr lang="en-US" i="1" baseline="-25000" dirty="0" err="1"/>
                  <a:t>r</a:t>
                </a:r>
                <a:r>
                  <a:rPr lang="en-US" i="1" dirty="0"/>
                  <a:t> is the expected return, </a:t>
                </a:r>
                <a:r>
                  <a:rPr lang="en-US" i="1" dirty="0" err="1"/>
                  <a:t>Rf</a:t>
                </a:r>
                <a:r>
                  <a:rPr lang="en-US" i="1" baseline="-25000" dirty="0" err="1"/>
                  <a:t>r</a:t>
                </a:r>
                <a:r>
                  <a:rPr lang="en-US" i="1" dirty="0"/>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dirty="0"/>
                  <a:t>is the beta of the company that is analyzed, and </a:t>
                </a:r>
                <a:r>
                  <a:rPr lang="en-US" i="1" dirty="0" err="1"/>
                  <a:t>M</a:t>
                </a:r>
                <a:r>
                  <a:rPr lang="en-US" i="1" baseline="-25000" dirty="0" err="1"/>
                  <a:t>r</a:t>
                </a:r>
                <a:r>
                  <a:rPr lang="en-US" i="1" dirty="0"/>
                  <a:t> is market return. </a:t>
                </a:r>
                <a:endParaRPr lang="en-US" dirty="0"/>
              </a:p>
              <a:p>
                <a:pPr marL="0" indent="0">
                  <a:buNone/>
                </a:pP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v</m:t>
                          </m:r>
                        </m:e>
                        <m:sub>
                          <m:r>
                            <a:rPr lang="en-US">
                              <a:solidFill>
                                <a:srgbClr val="FFFF00"/>
                              </a:solidFill>
                              <a:latin typeface="Cambria Math" panose="02040503050406030204" pitchFamily="18" charset="0"/>
                            </a:rPr>
                            <m:t>0</m:t>
                          </m:r>
                        </m:sub>
                      </m:sSub>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D</m:t>
                              </m:r>
                            </m:e>
                            <m:sub>
                              <m:r>
                                <a:rPr lang="en-US">
                                  <a:solidFill>
                                    <a:srgbClr val="FFFF00"/>
                                  </a:solidFill>
                                  <a:latin typeface="Cambria Math" panose="02040503050406030204" pitchFamily="18" charset="0"/>
                                </a:rPr>
                                <m:t>1</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ρ</m:t>
                              </m:r>
                            </m:e>
                            <m:sub>
                              <m:r>
                                <a:rPr lang="en-US">
                                  <a:solidFill>
                                    <a:srgbClr val="FFFF00"/>
                                  </a:solidFill>
                                  <a:latin typeface="Cambria Math" panose="02040503050406030204" pitchFamily="18" charset="0"/>
                                </a:rPr>
                                <m:t>1</m:t>
                              </m:r>
                            </m:sub>
                          </m:sSub>
                        </m:num>
                        <m:den>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k</m:t>
                          </m:r>
                        </m:den>
                      </m:f>
                    </m:oMath>
                  </m:oMathPara>
                </a14:m>
                <a:endParaRPr lang="en-US"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a:t>
                </a:r>
                <a:endParaRPr lang="en-US" dirty="0"/>
              </a:p>
              <a:p>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576433"/>
              </a:xfrm>
              <a:blipFill>
                <a:blip r:embed="rId2"/>
                <a:stretch>
                  <a:fillRect l="-671" t="-2130" r="-671" b="-133"/>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5" name="Picture 4">
            <a:extLst>
              <a:ext uri="{FF2B5EF4-FFF2-40B4-BE49-F238E27FC236}">
                <a16:creationId xmlns:a16="http://schemas.microsoft.com/office/drawing/2014/main" id="{C7923716-3E12-4FAF-9771-13A83BF96BE0}"/>
              </a:ext>
            </a:extLst>
          </p:cNvPr>
          <p:cNvPicPr>
            <a:picLocks noChangeAspect="1"/>
          </p:cNvPicPr>
          <p:nvPr/>
        </p:nvPicPr>
        <p:blipFill>
          <a:blip r:embed="rId2"/>
          <a:stretch>
            <a:fillRect/>
          </a:stretch>
        </p:blipFill>
        <p:spPr>
          <a:xfrm>
            <a:off x="5637212" y="1142375"/>
            <a:ext cx="1707028" cy="554784"/>
          </a:xfrm>
          <a:prstGeom prst="rect">
            <a:avLst/>
          </a:prstGeom>
        </p:spPr>
      </p:pic>
      <p:pic>
        <p:nvPicPr>
          <p:cNvPr id="8" name="Picture 7">
            <a:extLst>
              <a:ext uri="{FF2B5EF4-FFF2-40B4-BE49-F238E27FC236}">
                <a16:creationId xmlns:a16="http://schemas.microsoft.com/office/drawing/2014/main" id="{FAE67CDA-E38C-430E-A66C-844D56E4414F}"/>
              </a:ext>
            </a:extLst>
          </p:cNvPr>
          <p:cNvPicPr>
            <a:picLocks noChangeAspect="1"/>
          </p:cNvPicPr>
          <p:nvPr/>
        </p:nvPicPr>
        <p:blipFill>
          <a:blip r:embed="rId3"/>
          <a:stretch>
            <a:fillRect/>
          </a:stretch>
        </p:blipFill>
        <p:spPr>
          <a:xfrm>
            <a:off x="531812" y="4595768"/>
            <a:ext cx="2719052" cy="591363"/>
          </a:xfrm>
          <a:prstGeom prst="rect">
            <a:avLst/>
          </a:prstGeom>
        </p:spPr>
      </p:pic>
      <p:pic>
        <p:nvPicPr>
          <p:cNvPr id="9" name="Picture 8">
            <a:extLst>
              <a:ext uri="{FF2B5EF4-FFF2-40B4-BE49-F238E27FC236}">
                <a16:creationId xmlns:a16="http://schemas.microsoft.com/office/drawing/2014/main" id="{B557DFEA-F0B0-405C-A43D-5E82291C9839}"/>
              </a:ext>
            </a:extLst>
          </p:cNvPr>
          <p:cNvPicPr>
            <a:picLocks noChangeAspect="1"/>
          </p:cNvPicPr>
          <p:nvPr/>
        </p:nvPicPr>
        <p:blipFill>
          <a:blip r:embed="rId4"/>
          <a:stretch>
            <a:fillRect/>
          </a:stretch>
        </p:blipFill>
        <p:spPr>
          <a:xfrm>
            <a:off x="531811" y="2062306"/>
            <a:ext cx="10668115" cy="2533462"/>
          </a:xfrm>
          <a:prstGeom prst="rect">
            <a:avLst/>
          </a:prstGeom>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To calculate such value using the DDM method, the analyst needs the expected price of the stock a year from the date of the analysis, the expected dividend per share paid within the year, and a discount rate, which derived using the capital asset pricing model (CAPM).</a:t>
            </a:r>
          </a:p>
          <a:p>
            <a:pPr marL="0" indent="0">
              <a:buNone/>
            </a:pPr>
            <a:endParaRPr lang="en-US" dirty="0"/>
          </a:p>
          <a:p>
            <a:pPr marL="0" indent="0">
              <a:buNone/>
            </a:pPr>
            <a:endParaRPr lang="en-US" dirty="0">
              <a:solidFill>
                <a:srgbClr val="FFFF00"/>
              </a:solidFill>
            </a:endParaRPr>
          </a:p>
          <a:p>
            <a:pPr marL="0" indent="0">
              <a:buNone/>
            </a:pPr>
            <a:r>
              <a:rPr lang="en-US" dirty="0"/>
              <a:t>where D</a:t>
            </a:r>
            <a:r>
              <a:rPr lang="en-US" baseline="-25000" dirty="0"/>
              <a:t>1</a:t>
            </a:r>
            <a:r>
              <a:rPr lang="en-US" dirty="0"/>
              <a:t> is the expected dividend, k is the discount rate, and g is the expected growth rate.</a:t>
            </a:r>
          </a:p>
          <a:p>
            <a:pPr marL="0" indent="0">
              <a:buNone/>
            </a:pPr>
            <a:endParaRPr lang="en-US" dirty="0"/>
          </a:p>
          <a:p>
            <a:pPr lvl="1"/>
            <a:endParaRPr lang="en-US" dirty="0"/>
          </a:p>
        </p:txBody>
      </p:sp>
      <p:pic>
        <p:nvPicPr>
          <p:cNvPr id="2" name="Picture 1">
            <a:extLst>
              <a:ext uri="{FF2B5EF4-FFF2-40B4-BE49-F238E27FC236}">
                <a16:creationId xmlns:a16="http://schemas.microsoft.com/office/drawing/2014/main" id="{C80822E0-FFA4-4422-AC08-8131CFBD2D42}"/>
              </a:ext>
            </a:extLst>
          </p:cNvPr>
          <p:cNvPicPr>
            <a:picLocks noChangeAspect="1"/>
          </p:cNvPicPr>
          <p:nvPr/>
        </p:nvPicPr>
        <p:blipFill>
          <a:blip r:embed="rId2"/>
          <a:stretch>
            <a:fillRect/>
          </a:stretch>
        </p:blipFill>
        <p:spPr>
          <a:xfrm>
            <a:off x="5362828" y="3130270"/>
            <a:ext cx="1463167" cy="597460"/>
          </a:xfrm>
          <a:prstGeom prst="rect">
            <a:avLst/>
          </a:prstGeom>
        </p:spPr>
      </p:pic>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5" name="Picture 4">
            <a:extLst>
              <a:ext uri="{FF2B5EF4-FFF2-40B4-BE49-F238E27FC236}">
                <a16:creationId xmlns:a16="http://schemas.microsoft.com/office/drawing/2014/main" id="{F7B2CBAC-1488-40DB-BCB2-E21AE54CE866}"/>
              </a:ext>
            </a:extLst>
          </p:cNvPr>
          <p:cNvPicPr>
            <a:picLocks noChangeAspect="1"/>
          </p:cNvPicPr>
          <p:nvPr/>
        </p:nvPicPr>
        <p:blipFill>
          <a:blip r:embed="rId2"/>
          <a:stretch>
            <a:fillRect/>
          </a:stretch>
        </p:blipFill>
        <p:spPr>
          <a:xfrm>
            <a:off x="6323012" y="1286005"/>
            <a:ext cx="1463167" cy="597460"/>
          </a:xfrm>
          <a:prstGeom prst="rect">
            <a:avLst/>
          </a:prstGeom>
        </p:spPr>
      </p:pic>
      <p:pic>
        <p:nvPicPr>
          <p:cNvPr id="6" name="Picture 5">
            <a:extLst>
              <a:ext uri="{FF2B5EF4-FFF2-40B4-BE49-F238E27FC236}">
                <a16:creationId xmlns:a16="http://schemas.microsoft.com/office/drawing/2014/main" id="{293F2F88-223B-4AFE-84EA-B34A9F344D30}"/>
              </a:ext>
            </a:extLst>
          </p:cNvPr>
          <p:cNvPicPr>
            <a:picLocks noChangeAspect="1"/>
          </p:cNvPicPr>
          <p:nvPr/>
        </p:nvPicPr>
        <p:blipFill>
          <a:blip r:embed="rId3"/>
          <a:stretch>
            <a:fillRect/>
          </a:stretch>
        </p:blipFill>
        <p:spPr>
          <a:xfrm>
            <a:off x="455612" y="2059276"/>
            <a:ext cx="11115338" cy="2208702"/>
          </a:xfrm>
          <a:prstGeom prst="rect">
            <a:avLst/>
          </a:prstGeom>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1766</Words>
  <Application>Microsoft Office PowerPoint</Application>
  <PresentationFormat>Custom</PresentationFormat>
  <Paragraphs>167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Cambria Math</vt:lpstr>
      <vt:lpstr>Corbel</vt:lpstr>
      <vt:lpstr>Digital Blue Tunnel 16x9</vt:lpstr>
      <vt:lpstr>Valuation Analysis</vt:lpstr>
      <vt:lpstr>Valuation Analysis Overview</vt:lpstr>
      <vt:lpstr>Valuation of Publicly Traded Companies.  Testing the current Stock Price</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6: DCF Valuation Analysis </vt:lpstr>
      <vt:lpstr>Method 6: DCF Valuation Analysis </vt:lpstr>
      <vt:lpstr>Method 6: DCF Valuation Analysis </vt:lpstr>
      <vt:lpstr>Method 6: DCF Valuation Analysis </vt:lpstr>
      <vt:lpstr>Method 6: DCF Valuation Analysis</vt:lpstr>
      <vt:lpstr>Method 7: Using the Leveraged Buyout Model (LBO) Method  </vt:lpstr>
      <vt:lpstr>Method 7: Using the Leveraged Buyout Model (LBO) Method  </vt:lpstr>
      <vt:lpstr>Methods 1-6 - Summary:  </vt:lpstr>
      <vt:lpstr>Valuation of Private Companies  Applying methods 6-8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22</cp:revision>
  <dcterms:created xsi:type="dcterms:W3CDTF">2020-05-26T21:09:41Z</dcterms:created>
  <dcterms:modified xsi:type="dcterms:W3CDTF">2022-02-09T20:05:10Z</dcterms:modified>
</cp:coreProperties>
</file>