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theme/themeOverride1.xml" ContentType="application/vnd.openxmlformats-officedocument.themeOverr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theme/themeOverride2.xml" ContentType="application/vnd.openxmlformats-officedocument.themeOverride+xml"/>
  <Override PartName="/ppt/ink/ink28.xml" ContentType="application/inkml+xml"/>
  <Override PartName="/ppt/theme/themeOverride3.xml" ContentType="application/vnd.openxmlformats-officedocument.themeOverr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61"/>
  </p:notesMasterIdLst>
  <p:sldIdLst>
    <p:sldId id="320" r:id="rId3"/>
    <p:sldId id="265" r:id="rId4"/>
    <p:sldId id="266" r:id="rId5"/>
    <p:sldId id="270" r:id="rId6"/>
    <p:sldId id="267" r:id="rId7"/>
    <p:sldId id="321" r:id="rId8"/>
    <p:sldId id="301" r:id="rId9"/>
    <p:sldId id="322" r:id="rId10"/>
    <p:sldId id="260" r:id="rId11"/>
    <p:sldId id="272" r:id="rId12"/>
    <p:sldId id="273" r:id="rId13"/>
    <p:sldId id="261" r:id="rId14"/>
    <p:sldId id="262" r:id="rId15"/>
    <p:sldId id="264" r:id="rId16"/>
    <p:sldId id="275" r:id="rId17"/>
    <p:sldId id="274" r:id="rId18"/>
    <p:sldId id="276" r:id="rId19"/>
    <p:sldId id="290" r:id="rId20"/>
    <p:sldId id="278" r:id="rId21"/>
    <p:sldId id="279" r:id="rId22"/>
    <p:sldId id="292" r:id="rId23"/>
    <p:sldId id="277" r:id="rId24"/>
    <p:sldId id="280" r:id="rId25"/>
    <p:sldId id="291" r:id="rId26"/>
    <p:sldId id="281" r:id="rId27"/>
    <p:sldId id="282" r:id="rId28"/>
    <p:sldId id="293" r:id="rId29"/>
    <p:sldId id="283" r:id="rId30"/>
    <p:sldId id="284" r:id="rId31"/>
    <p:sldId id="294" r:id="rId32"/>
    <p:sldId id="285" r:id="rId33"/>
    <p:sldId id="286" r:id="rId34"/>
    <p:sldId id="295" r:id="rId35"/>
    <p:sldId id="287" r:id="rId36"/>
    <p:sldId id="288" r:id="rId37"/>
    <p:sldId id="296" r:id="rId38"/>
    <p:sldId id="297" r:id="rId39"/>
    <p:sldId id="298" r:id="rId40"/>
    <p:sldId id="299" r:id="rId41"/>
    <p:sldId id="300" r:id="rId42"/>
    <p:sldId id="302" r:id="rId43"/>
    <p:sldId id="303" r:id="rId44"/>
    <p:sldId id="304" r:id="rId45"/>
    <p:sldId id="306" r:id="rId46"/>
    <p:sldId id="305" r:id="rId47"/>
    <p:sldId id="319" r:id="rId48"/>
    <p:sldId id="318" r:id="rId49"/>
    <p:sldId id="307" r:id="rId50"/>
    <p:sldId id="308" r:id="rId51"/>
    <p:sldId id="313" r:id="rId52"/>
    <p:sldId id="309" r:id="rId53"/>
    <p:sldId id="310" r:id="rId54"/>
    <p:sldId id="311" r:id="rId55"/>
    <p:sldId id="314" r:id="rId56"/>
    <p:sldId id="315" r:id="rId57"/>
    <p:sldId id="323" r:id="rId58"/>
    <p:sldId id="316" r:id="rId59"/>
    <p:sldId id="31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9:26.64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23,'0'0,"7"-10,3-2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4:36:32.3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15.5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57.5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0:39.21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2:43.82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6,'0'-3,"0"0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2:45.0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3:25.83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7:04.1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39.4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43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31:29.767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17 1,'0'0,"0"0,-7 3,-2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8:42.9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26:48.38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35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41.7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0,0 0,0 0,0 0,0 0,0 0,0 0,0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40:00.22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40:01.92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4: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0,'5'0,"5"0,5 0,5 0,3 0,2 5,1 0,0 1,-4-2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4:51.7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0,'4'0,"6"0,10 0,10 0,4 0,0 0,0 0,-3 0,-2 0,-6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30:59.6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1,'538'35,"-148"-3,-180-25,332 26,175 13,1234-33,-1076 23,-469-17,188-13,-244 28,-10-23,6 0,-280-6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56:41.0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46:59.61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1,'0'4,"0"6,0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0:55.82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1:38.1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11,'0'-5,"0"0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08:46.37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0,'0'0,"0"0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0:04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19 1,'0'0,"0"0,0 0,0 0,0 0,-8 0,-3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1:35.52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1,'53'0,"-53"0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13:49.5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2:58:03.5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56:18.84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22T23:00:10.4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7:11.32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7:19.7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42 1,'-1'0,"-23"16,23-15,-1 1,0-1,1 0,-1 1,1 0,-1-1,1 1,0 0,0 0,0 0,-1 1,4-6,0 1,0-1,0 1,0-1,0 1,1-1,5-5,-4 4,-4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8:30.5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0,'0'0,"0"0,0 0,0 0,0 0,0 0,0 0,0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28:52.1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9 0,'0'67,"-8"-66,8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38:06.6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2:24.1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4:50.2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06:15.7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06.61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10.66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4:36:32.3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4T23:11:20.48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6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44.5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1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2:59.5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1126 980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4:12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8:32.27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42,'0'-41,"0"41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7.4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9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09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15.555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3:18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0,'66'15,"66"25,60 32,-151-56,497 213,-6 20,206 75,-617-276,-18-8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57:22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59:57.516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7:00:39.212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1 6,'0'-2,"0"-2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8T16:24:27.010"/>
    </inkml:context>
    <inkml:brush xml:id="br0">
      <inkml:brushProperty name="width" value="0.1" units="cm"/>
      <inkml:brushProperty name="height" value="0.1" units="cm"/>
      <inkml:brushProperty name="color" value="#66CC0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8C3AF-55E2-416A-9666-3F3DE88BA51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ECDEA-DEFE-402D-B0E8-BD5DABC49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8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4969-A5B2-4FFE-8572-F09E82F4C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6DE54-3A6F-4C34-AF26-48BE8E72A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DAC3-65E8-46AC-B51B-6FB85CEE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5682B-B8C1-4114-85EA-BC58CBF8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1553D-01B3-4B53-9CBB-E2190A18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4550-85F7-4CC7-A8C9-77D63A58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D22FF-9B1A-4401-BE87-F7D537C0C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35841-56E7-4A99-A225-77336D41F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946D-EC78-4CF2-9AE7-83379D9F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88402-00F6-4099-BDA2-1C0132C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CA7A4-4BDF-459C-8013-2BF1F21A2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F95F-2288-43AD-A1B4-29DD2EFFC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F507-B04F-4EE9-A9C4-0EFC572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1B40-02BA-4D3A-A2EE-489EC388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DC24-C432-444A-9F8B-2D52E1F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4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11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28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5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4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4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8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31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9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F839-D6B2-4DA8-BC5C-5936ECA5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22C1-95EE-444D-9C93-B08BB25A4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04B9A-753F-41AB-B960-0494E281D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4D08-9C30-4214-8F92-75BFCD645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718FE-7D0D-4DD0-B795-0BA86814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0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31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7D13-E11D-49BC-B7AD-F8E542D48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C8F0-8E73-45AD-B924-85538A11E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6BE4-BBD4-4B26-A5BD-85BDFC38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26410-9CD1-40A5-9C40-0DE9B8CC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80D54-3E6E-4E47-8933-8B7B7811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80F7-3E42-45AE-9604-2B8E40EC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36912-39F5-491D-85B7-74897AD3C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DFACA-E12C-4DEE-B19B-2673103AC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B7DA4-5B47-4A5F-8D3B-6AB3625C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9656E5-98D7-4420-9842-B6207FED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20F8A-5C66-422C-938A-C2F9B2DB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5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0B43-4B3F-4EBB-A3AB-4B282A8A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23E1A-7BC9-41AB-AC36-6FC35ADEB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A5596-4FC7-42FB-9A8D-DFB827E93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52679-5235-4D7A-B1D8-8B91B350F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0CF58-6AF2-49F5-A505-2EDE38269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E2B35-C2C0-4701-8B7A-485C207B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41B02-8058-4223-AB5A-0FFB2E89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7F79D9-9837-44A3-A9BC-EFFA9883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8655-B485-4A2C-A361-D03596776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2D855-5543-4A50-A909-9A3D9059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E741-51C3-4FC8-8264-0E0D96D2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89E59-1C00-4414-82A7-8F78FD38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37683E-FA86-48F8-9B5C-25AF0C84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7499B-D003-4B24-9E84-1BF4E2915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5BD08-AB84-4E78-9B21-FE9DD92D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3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EDE4-E35B-4AF9-B9D3-78E72E4F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5B8B7-40B1-4664-BAD8-4A8C5C103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DAD51-5B93-45B6-90EE-0AF65CF90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5A31-B252-4F5A-88C9-3700D170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95C9C-81CB-48DA-8E1E-FC326BC4A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E9214-6495-4ED9-9805-4B2A4C103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8D13-D44E-4488-9319-DE5297756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2C28E-7B0A-4CA9-BE0E-325F4B533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F6A1F-8A96-49C8-B32A-AEFE7D61B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F8631-E0D5-40A4-BAF2-5B7E3B65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8702A-1C3C-4116-87F2-A9298D6E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C0B6A-865E-4C00-9348-439622F7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5CF5E-DAA9-4FD4-87EF-FEA5832C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B871C-326F-4E4C-A809-043EB2D85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A985B-76FF-49AA-A352-B08A6CF9C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5EA1-F9F4-4B8B-8F50-DF0D56AE4D7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8E9FC-FD31-4676-A372-5AE7A1331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C4FA5-5521-4220-AC01-1EA78918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B494-225E-47E5-9E32-B356327DE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67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customXml" Target="../ink/ink16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15.xml"/><Relationship Id="rId5" Type="http://schemas.openxmlformats.org/officeDocument/2006/relationships/image" Target="../media/image20.png"/><Relationship Id="rId4" Type="http://schemas.openxmlformats.org/officeDocument/2006/relationships/customXml" Target="../ink/ink14.xml"/><Relationship Id="rId9" Type="http://schemas.openxmlformats.org/officeDocument/2006/relationships/customXml" Target="../ink/ink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0.xml"/><Relationship Id="rId5" Type="http://schemas.openxmlformats.org/officeDocument/2006/relationships/customXml" Target="../ink/ink19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2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customXml" Target="../ink/ink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2.png"/><Relationship Id="rId5" Type="http://schemas.openxmlformats.org/officeDocument/2006/relationships/customXml" Target="../ink/ink22.xml"/><Relationship Id="rId4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24.xml"/><Relationship Id="rId7" Type="http://schemas.openxmlformats.org/officeDocument/2006/relationships/customXml" Target="../ink/ink25.xml"/><Relationship Id="rId12" Type="http://schemas.openxmlformats.org/officeDocument/2006/relationships/image" Target="../media/image35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customXml" Target="../ink/ink27.xml"/><Relationship Id="rId10" Type="http://schemas.openxmlformats.org/officeDocument/2006/relationships/image" Target="../media/image340.png"/><Relationship Id="rId9" Type="http://schemas.openxmlformats.org/officeDocument/2006/relationships/customXml" Target="../ink/ink2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9.png"/><Relationship Id="rId4" Type="http://schemas.openxmlformats.org/officeDocument/2006/relationships/image" Target="../media/image33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customXml" Target="../ink/ink29.xml"/><Relationship Id="rId7" Type="http://schemas.openxmlformats.org/officeDocument/2006/relationships/image" Target="../media/image41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43.png"/><Relationship Id="rId5" Type="http://schemas.openxmlformats.org/officeDocument/2006/relationships/image" Target="../media/image49.png"/><Relationship Id="rId10" Type="http://schemas.openxmlformats.org/officeDocument/2006/relationships/customXml" Target="../ink/ink32.xml"/><Relationship Id="rId4" Type="http://schemas.openxmlformats.org/officeDocument/2006/relationships/image" Target="../media/image48.png"/><Relationship Id="rId9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customXml" Target="../ink/ink35.xml"/><Relationship Id="rId10" Type="http://schemas.openxmlformats.org/officeDocument/2006/relationships/image" Target="../media/image31.png"/><Relationship Id="rId4" Type="http://schemas.openxmlformats.org/officeDocument/2006/relationships/image" Target="../media/image56.png"/><Relationship Id="rId9" Type="http://schemas.openxmlformats.org/officeDocument/2006/relationships/customXml" Target="../ink/ink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customXml" Target="../ink/ink41.xml"/><Relationship Id="rId4" Type="http://schemas.openxmlformats.org/officeDocument/2006/relationships/image" Target="../media/image42.png"/><Relationship Id="rId9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10.png"/><Relationship Id="rId7" Type="http://schemas.openxmlformats.org/officeDocument/2006/relationships/customXml" Target="../ink/ink49.xml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customXml" Target="../ink/ink47.xml"/><Relationship Id="rId4" Type="http://schemas.openxmlformats.org/officeDocument/2006/relationships/customXml" Target="../ink/ink4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52.png"/><Relationship Id="rId3" Type="http://schemas.openxmlformats.org/officeDocument/2006/relationships/image" Target="../media/image430.png"/><Relationship Id="rId7" Type="http://schemas.openxmlformats.org/officeDocument/2006/relationships/customXml" Target="../ink/ink52.xml"/><Relationship Id="rId12" Type="http://schemas.openxmlformats.org/officeDocument/2006/relationships/customXml" Target="../ink/ink54.xml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15" Type="http://schemas.openxmlformats.org/officeDocument/2006/relationships/image" Target="../media/image53.png"/><Relationship Id="rId10" Type="http://schemas.openxmlformats.org/officeDocument/2006/relationships/image" Target="../media/image470.png"/><Relationship Id="rId4" Type="http://schemas.openxmlformats.org/officeDocument/2006/relationships/customXml" Target="../ink/ink51.xml"/><Relationship Id="rId9" Type="http://schemas.openxmlformats.org/officeDocument/2006/relationships/image" Target="../media/image450.png"/><Relationship Id="rId14" Type="http://schemas.openxmlformats.org/officeDocument/2006/relationships/customXml" Target="../ink/ink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0.png"/><Relationship Id="rId2" Type="http://schemas.openxmlformats.org/officeDocument/2006/relationships/image" Target="../media/image54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customXml" Target="../ink/ink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0.png"/><Relationship Id="rId2" Type="http://schemas.openxmlformats.org/officeDocument/2006/relationships/image" Target="../media/image5410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customXml" Target="../ink/ink57.xml"/><Relationship Id="rId7" Type="http://schemas.openxmlformats.org/officeDocument/2006/relationships/customXml" Target="../ink/ink60.xml"/><Relationship Id="rId2" Type="http://schemas.openxmlformats.org/officeDocument/2006/relationships/image" Target="../media/image6110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9.xml"/><Relationship Id="rId5" Type="http://schemas.openxmlformats.org/officeDocument/2006/relationships/customXml" Target="../ink/ink58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customXml" Target="../ink/ink6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10" Type="http://schemas.openxmlformats.org/officeDocument/2006/relationships/customXml" Target="../ink/ink8.xml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emf"/><Relationship Id="rId7" Type="http://schemas.openxmlformats.org/officeDocument/2006/relationships/customXml" Target="../ink/ink1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162" y="1471448"/>
            <a:ext cx="9296400" cy="2895600"/>
          </a:xfrm>
        </p:spPr>
        <p:txBody>
          <a:bodyPr>
            <a:normAutofit fontScale="90000"/>
          </a:bodyPr>
          <a:lstStyle/>
          <a:p>
            <a:r>
              <a:rPr lang="en-US" dirty="0"/>
              <a:t>Derivatives Investments: Option Strategies, Analysis and Valuations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78FECF-67C0-4E2F-88CA-A22E86A869CF}"/>
              </a:ext>
            </a:extLst>
          </p:cNvPr>
          <p:cNvSpPr txBox="1"/>
          <p:nvPr/>
        </p:nvSpPr>
        <p:spPr>
          <a:xfrm>
            <a:off x="152400" y="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orbel"/>
              </a:rPr>
              <a:t>Chapter 13</a:t>
            </a:r>
          </a:p>
          <a:p>
            <a:r>
              <a:rPr lang="en-US" dirty="0">
                <a:solidFill>
                  <a:prstClr val="white"/>
                </a:solidFill>
                <a:latin typeface="Corbel"/>
              </a:rPr>
              <a:t>“An Analytical Approach to Investments, Finance and Credit”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F06A-A8EA-4816-9052-57922503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4" y="189689"/>
            <a:ext cx="10515600" cy="602438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OPTIONS - PRACTICE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EB5BF4E-0ED7-407D-BF22-41CE48DD4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478133"/>
              </p:ext>
            </p:extLst>
          </p:nvPr>
        </p:nvGraphicFramePr>
        <p:xfrm>
          <a:off x="334925" y="792127"/>
          <a:ext cx="10216764" cy="5666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548">
                  <a:extLst>
                    <a:ext uri="{9D8B030D-6E8A-4147-A177-3AD203B41FA5}">
                      <a16:colId xmlns:a16="http://schemas.microsoft.com/office/drawing/2014/main" val="2744103254"/>
                    </a:ext>
                  </a:extLst>
                </a:gridCol>
                <a:gridCol w="1030489">
                  <a:extLst>
                    <a:ext uri="{9D8B030D-6E8A-4147-A177-3AD203B41FA5}">
                      <a16:colId xmlns:a16="http://schemas.microsoft.com/office/drawing/2014/main" val="2257903630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95724754"/>
                    </a:ext>
                  </a:extLst>
                </a:gridCol>
                <a:gridCol w="339570">
                  <a:extLst>
                    <a:ext uri="{9D8B030D-6E8A-4147-A177-3AD203B41FA5}">
                      <a16:colId xmlns:a16="http://schemas.microsoft.com/office/drawing/2014/main" val="23758144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71255809"/>
                    </a:ext>
                  </a:extLst>
                </a:gridCol>
                <a:gridCol w="321697">
                  <a:extLst>
                    <a:ext uri="{9D8B030D-6E8A-4147-A177-3AD203B41FA5}">
                      <a16:colId xmlns:a16="http://schemas.microsoft.com/office/drawing/2014/main" val="342194934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619875532"/>
                    </a:ext>
                  </a:extLst>
                </a:gridCol>
                <a:gridCol w="375314">
                  <a:extLst>
                    <a:ext uri="{9D8B030D-6E8A-4147-A177-3AD203B41FA5}">
                      <a16:colId xmlns:a16="http://schemas.microsoft.com/office/drawing/2014/main" val="2591760608"/>
                    </a:ext>
                  </a:extLst>
                </a:gridCol>
                <a:gridCol w="375314">
                  <a:extLst>
                    <a:ext uri="{9D8B030D-6E8A-4147-A177-3AD203B41FA5}">
                      <a16:colId xmlns:a16="http://schemas.microsoft.com/office/drawing/2014/main" val="2551218411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2495613916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582552509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76521316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3214949282"/>
                    </a:ext>
                  </a:extLst>
                </a:gridCol>
                <a:gridCol w="911479">
                  <a:extLst>
                    <a:ext uri="{9D8B030D-6E8A-4147-A177-3AD203B41FA5}">
                      <a16:colId xmlns:a16="http://schemas.microsoft.com/office/drawing/2014/main" val="1340827903"/>
                    </a:ext>
                  </a:extLst>
                </a:gridCol>
              </a:tblGrid>
              <a:tr h="3976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PRACTICE EXAMPLES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extLst>
                  <a:ext uri="{0D108BD9-81ED-4DB2-BD59-A6C34878D82A}">
                    <a16:rowId xmlns:a16="http://schemas.microsoft.com/office/drawing/2014/main" val="2722334731"/>
                  </a:ext>
                </a:extLst>
              </a:tr>
              <a:tr h="19395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extLst>
                  <a:ext uri="{0D108BD9-81ED-4DB2-BD59-A6C34878D82A}">
                    <a16:rowId xmlns:a16="http://schemas.microsoft.com/office/drawing/2014/main" val="3567905835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Type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Premium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Stock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Payoff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Profit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BE 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BE 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HPR %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523648378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441657904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808391243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092402241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54513540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BUY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16809196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918984037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2396204353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317767897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696776478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331642970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842638826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3479503082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2943834919"/>
                  </a:ext>
                </a:extLst>
              </a:tr>
              <a:tr h="311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SELL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1430841646"/>
                  </a:ext>
                </a:extLst>
              </a:tr>
              <a:tr h="408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BUY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STRADDLE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 anchor="ctr"/>
                </a:tc>
                <a:extLst>
                  <a:ext uri="{0D108BD9-81ED-4DB2-BD59-A6C34878D82A}">
                    <a16:rowId xmlns:a16="http://schemas.microsoft.com/office/drawing/2014/main" val="146602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20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FBF2-D826-491C-B5D3-F257E20B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601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OPTIONS - PRACTICE PROBLEMS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BF7B5C-34A2-4245-8EE2-D66AE44A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46" y="1139825"/>
            <a:ext cx="8261972" cy="54467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3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5565A1-B3C2-440D-BA78-356B90C2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723" y="1094413"/>
            <a:ext cx="6416220" cy="5343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D0E82-00A0-4DA5-BA81-F56D010175D1}"/>
              </a:ext>
            </a:extLst>
          </p:cNvPr>
          <p:cNvSpPr txBox="1"/>
          <p:nvPr/>
        </p:nvSpPr>
        <p:spPr>
          <a:xfrm>
            <a:off x="495253" y="386527"/>
            <a:ext cx="477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PROTECTIVE PUTS</a:t>
            </a:r>
          </a:p>
        </p:txBody>
      </p:sp>
    </p:spTree>
    <p:extLst>
      <p:ext uri="{BB962C8B-B14F-4D97-AF65-F5344CB8AC3E}">
        <p14:creationId xmlns:p14="http://schemas.microsoft.com/office/powerpoint/2010/main" val="10953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660B7-2597-4316-AD18-3FF27756D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5" y="1013092"/>
            <a:ext cx="7447585" cy="5347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709C2-5AAC-4CA9-84D0-A5F1219CD5D7}"/>
              </a:ext>
            </a:extLst>
          </p:cNvPr>
          <p:cNvSpPr txBox="1"/>
          <p:nvPr/>
        </p:nvSpPr>
        <p:spPr>
          <a:xfrm>
            <a:off x="0" y="145960"/>
            <a:ext cx="4778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COVERED CALLS</a:t>
            </a:r>
          </a:p>
        </p:txBody>
      </p:sp>
    </p:spTree>
    <p:extLst>
      <p:ext uri="{BB962C8B-B14F-4D97-AF65-F5344CB8AC3E}">
        <p14:creationId xmlns:p14="http://schemas.microsoft.com/office/powerpoint/2010/main" val="35909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1B3D76-104B-4DBC-919F-61E10228B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423" y="1903389"/>
            <a:ext cx="10603506" cy="3772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6FC82-86A4-4F75-BE7D-D38E9E9CF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087" y="652739"/>
            <a:ext cx="4895512" cy="682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70CB00-E8EB-4ADF-86FF-5B685A153DC7}"/>
              </a:ext>
            </a:extLst>
          </p:cNvPr>
          <p:cNvSpPr/>
          <p:nvPr/>
        </p:nvSpPr>
        <p:spPr>
          <a:xfrm>
            <a:off x="1056545" y="559613"/>
            <a:ext cx="1844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COLLARS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EB5980F-4D7B-4F02-A412-B16F4FF54878}"/>
                  </a:ext>
                </a:extLst>
              </p14:cNvPr>
              <p14:cNvContentPartPr/>
              <p14:nvPr/>
            </p14:nvContentPartPr>
            <p14:xfrm>
              <a:off x="10680497" y="986651"/>
              <a:ext cx="360" cy="2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EB5980F-4D7B-4F02-A412-B16F4FF548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62497" y="968651"/>
                <a:ext cx="36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C8158D4-34B9-4F6D-ABB8-D8FBB512CAE7}"/>
                  </a:ext>
                </a:extLst>
              </p14:cNvPr>
              <p14:cNvContentPartPr/>
              <p14:nvPr/>
            </p14:nvContentPartPr>
            <p14:xfrm>
              <a:off x="11684897" y="4888691"/>
              <a:ext cx="36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C8158D4-34B9-4F6D-ABB8-D8FBB512CA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667257" y="4870691"/>
                <a:ext cx="360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0BBD71-076C-42BD-87AF-CA5A220EA63B}"/>
                  </a:ext>
                </a:extLst>
              </p14:cNvPr>
              <p14:cNvContentPartPr/>
              <p14:nvPr/>
            </p14:nvContentPartPr>
            <p14:xfrm>
              <a:off x="11860217" y="428461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0BBD71-076C-42BD-87AF-CA5A220EA6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42577" y="426661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CE925B2-E953-4380-BE35-4C3631BA00D6}"/>
                  </a:ext>
                </a:extLst>
              </p14:cNvPr>
              <p14:cNvContentPartPr/>
              <p14:nvPr/>
            </p14:nvContentPartPr>
            <p14:xfrm>
              <a:off x="10058166" y="951204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CE925B2-E953-4380-BE35-4C3631BA00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40526" y="93356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54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3CCD-29AE-4095-B289-4C64722C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27" y="73573"/>
            <a:ext cx="9146383" cy="588579"/>
          </a:xfrm>
        </p:spPr>
        <p:txBody>
          <a:bodyPr>
            <a:normAutofit/>
          </a:bodyPr>
          <a:lstStyle/>
          <a:p>
            <a:r>
              <a:rPr lang="en-US" dirty="0"/>
              <a:t>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73D3-8C8D-498C-9713-230A72EE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48" y="974833"/>
            <a:ext cx="9136770" cy="4114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HORIZONTAL SPREADS (CALENDAR SPREADS)</a:t>
            </a:r>
          </a:p>
          <a:p>
            <a:pPr marL="231775" lvl="1" indent="0">
              <a:buNone/>
            </a:pPr>
            <a:r>
              <a:rPr lang="en-US" dirty="0"/>
              <a:t>LONG (BUY) / SHORT (SELL) CALL AND PUTS </a:t>
            </a:r>
            <a:r>
              <a:rPr lang="en-US" u="sng" dirty="0"/>
              <a:t>SAME X DIFFERENT EXPIRATION DAYS</a:t>
            </a:r>
          </a:p>
          <a:p>
            <a:pPr marL="457200" lvl="1" indent="0">
              <a:buNone/>
            </a:pPr>
            <a:endParaRPr lang="en-US" u="sng" dirty="0"/>
          </a:p>
          <a:p>
            <a:r>
              <a:rPr lang="en-US" dirty="0"/>
              <a:t>VERTICAL SPREADS (MONEY SPREADS)</a:t>
            </a:r>
          </a:p>
          <a:p>
            <a:pPr marL="231775" lvl="1" indent="0">
              <a:buNone/>
            </a:pPr>
            <a:r>
              <a:rPr lang="en-US" dirty="0"/>
              <a:t>LONG (BUY) / SHORT (SELL) CALL AND PUTS SAME EXP. DAY DIFFERENT X</a:t>
            </a:r>
          </a:p>
          <a:p>
            <a:pPr lvl="1"/>
            <a:r>
              <a:rPr lang="en-US" dirty="0"/>
              <a:t>BULL CALL SPREADS: BUY LOW CALL X /SELL HIGH CALL X</a:t>
            </a:r>
          </a:p>
          <a:p>
            <a:pPr lvl="1"/>
            <a:r>
              <a:rPr lang="en-US" dirty="0"/>
              <a:t>BEAR PUT SPREADS: BUY HIGH PUT X / SELL LOW PUT X</a:t>
            </a:r>
          </a:p>
          <a:p>
            <a:pPr lvl="1"/>
            <a:r>
              <a:rPr lang="en-US" dirty="0"/>
              <a:t>BULL PUT SPREADS: BUY LOW PUT X / SELL HIGH PUT X</a:t>
            </a:r>
          </a:p>
          <a:p>
            <a:pPr lvl="1"/>
            <a:r>
              <a:rPr lang="en-US" dirty="0"/>
              <a:t>BEAR CALL SPREADS: BUY HIGH CALL X / SELL LOW CALL X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 BUTTERFLY SPREADS: BUY HIGH, BUY LOW, SELL THE AVERAGE TWICE</a:t>
            </a:r>
          </a:p>
          <a:p>
            <a:pPr lvl="1"/>
            <a:r>
              <a:rPr lang="en-US" dirty="0"/>
              <a:t>SHORT BUTTERFLY SPREADS: SELL HIGH, SELL LOW, BUY THE AVERAGE TWICE</a:t>
            </a:r>
          </a:p>
        </p:txBody>
      </p:sp>
    </p:spTree>
    <p:extLst>
      <p:ext uri="{BB962C8B-B14F-4D97-AF65-F5344CB8AC3E}">
        <p14:creationId xmlns:p14="http://schemas.microsoft.com/office/powerpoint/2010/main" val="8250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8365B-79B9-4756-8624-24172CF7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72" y="89338"/>
            <a:ext cx="9146383" cy="667407"/>
          </a:xfrm>
        </p:spPr>
        <p:txBody>
          <a:bodyPr/>
          <a:lstStyle/>
          <a:p>
            <a:r>
              <a:rPr lang="en-US" dirty="0"/>
              <a:t>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5E6C76-6B41-4D7A-B9B2-943AC791E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544" y="1022130"/>
            <a:ext cx="9201591" cy="542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507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D847-7199-45EC-BB5A-ED1D6FA4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6" y="262759"/>
            <a:ext cx="9146383" cy="596462"/>
          </a:xfrm>
        </p:spPr>
        <p:txBody>
          <a:bodyPr/>
          <a:lstStyle/>
          <a:p>
            <a:r>
              <a:rPr lang="en-US" dirty="0"/>
              <a:t>BULL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29F94-160D-4F03-B304-2D0B9317C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881" y="1343878"/>
            <a:ext cx="11253967" cy="4197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589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92" y="296058"/>
            <a:ext cx="5929243" cy="260137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2772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0C51-D004-4AD5-9106-8851BAD1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83" y="294290"/>
            <a:ext cx="9146383" cy="596462"/>
          </a:xfrm>
        </p:spPr>
        <p:txBody>
          <a:bodyPr/>
          <a:lstStyle/>
          <a:p>
            <a:r>
              <a:rPr lang="en-US" dirty="0"/>
              <a:t>BULL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718F8A-FC9D-4FE8-A7F4-9A34B5B24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1316052"/>
            <a:ext cx="11495736" cy="3465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52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0A22-5191-4447-A47B-C6474053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5CB0-6E04-415C-A4DB-70995806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Three Variables:</a:t>
            </a:r>
          </a:p>
          <a:p>
            <a:pPr lvl="1"/>
            <a:r>
              <a:rPr lang="en-US" dirty="0"/>
              <a:t>S = Stock (underlying assets)</a:t>
            </a:r>
          </a:p>
          <a:p>
            <a:pPr lvl="1"/>
            <a:r>
              <a:rPr lang="en-US" dirty="0"/>
              <a:t>X = Future Price (Exercise Price)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 = Premium (“the bet”)</a:t>
            </a:r>
          </a:p>
          <a:p>
            <a:pPr lvl="1"/>
            <a:endParaRPr lang="en-US" dirty="0"/>
          </a:p>
          <a:p>
            <a:r>
              <a:rPr lang="en-US" dirty="0"/>
              <a:t>BUYING CALL OPTIONS		 The </a:t>
            </a:r>
            <a:r>
              <a:rPr lang="en-US" u="sng" dirty="0"/>
              <a:t>right</a:t>
            </a:r>
            <a:r>
              <a:rPr lang="en-US" dirty="0"/>
              <a:t> to buy the Stock (S) at X price</a:t>
            </a:r>
          </a:p>
          <a:p>
            <a:r>
              <a:rPr lang="en-US" dirty="0"/>
              <a:t>BUYING PUT OPTIONS 		 	The </a:t>
            </a:r>
            <a:r>
              <a:rPr lang="en-US" u="sng" dirty="0"/>
              <a:t>right</a:t>
            </a:r>
            <a:r>
              <a:rPr lang="en-US" dirty="0"/>
              <a:t> to sell the Stock (S) at X price</a:t>
            </a:r>
          </a:p>
          <a:p>
            <a:r>
              <a:rPr lang="en-US" dirty="0"/>
              <a:t>SELLING CALL OPTIONS		 The </a:t>
            </a:r>
            <a:r>
              <a:rPr lang="en-US" u="sng" dirty="0"/>
              <a:t>obligation</a:t>
            </a:r>
            <a:r>
              <a:rPr lang="en-US" dirty="0"/>
              <a:t> to sell the Stock (S) at X price</a:t>
            </a:r>
          </a:p>
          <a:p>
            <a:r>
              <a:rPr lang="en-US" dirty="0"/>
              <a:t>SELLING PUT OPTIONS		 The </a:t>
            </a:r>
            <a:r>
              <a:rPr lang="en-US" u="sng" dirty="0"/>
              <a:t>obligation</a:t>
            </a:r>
            <a:r>
              <a:rPr lang="en-US" dirty="0"/>
              <a:t> to buy the Stock (S) at X price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5A4BC1-6252-493B-A105-CA2BA51D924A}"/>
              </a:ext>
            </a:extLst>
          </p:cNvPr>
          <p:cNvSpPr/>
          <p:nvPr/>
        </p:nvSpPr>
        <p:spPr>
          <a:xfrm>
            <a:off x="4550735" y="4189227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D5529E0-3654-4F10-BBC5-5C54931125A5}"/>
              </a:ext>
            </a:extLst>
          </p:cNvPr>
          <p:cNvSpPr/>
          <p:nvPr/>
        </p:nvSpPr>
        <p:spPr>
          <a:xfrm>
            <a:off x="4550734" y="3719623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A04B4A2-C4E8-4C4F-86AB-9666583B15A2}"/>
              </a:ext>
            </a:extLst>
          </p:cNvPr>
          <p:cNvSpPr/>
          <p:nvPr/>
        </p:nvSpPr>
        <p:spPr>
          <a:xfrm>
            <a:off x="4550734" y="4696230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0689F6-56EE-4129-8448-85C42B1DE903}"/>
              </a:ext>
            </a:extLst>
          </p:cNvPr>
          <p:cNvSpPr/>
          <p:nvPr/>
        </p:nvSpPr>
        <p:spPr>
          <a:xfrm>
            <a:off x="4550734" y="5258167"/>
            <a:ext cx="765545" cy="414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73E1E-A7E2-4F4E-A9BF-03F770A204A7}"/>
              </a:ext>
            </a:extLst>
          </p:cNvPr>
          <p:cNvSpPr txBox="1"/>
          <p:nvPr/>
        </p:nvSpPr>
        <p:spPr>
          <a:xfrm>
            <a:off x="6884581" y="909637"/>
            <a:ext cx="45666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OTHER TERMS: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Expiration Date (3</a:t>
            </a:r>
            <a:r>
              <a:rPr lang="en-US" baseline="30000" dirty="0"/>
              <a:t>rd</a:t>
            </a:r>
            <a:r>
              <a:rPr lang="en-US" dirty="0"/>
              <a:t> Friday of the month)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American / European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Action: Buy/Sell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Speculation/Hedging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shares per option contract </a:t>
            </a:r>
          </a:p>
        </p:txBody>
      </p:sp>
    </p:spTree>
    <p:extLst>
      <p:ext uri="{BB962C8B-B14F-4D97-AF65-F5344CB8AC3E}">
        <p14:creationId xmlns:p14="http://schemas.microsoft.com/office/powerpoint/2010/main" val="39759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390C-951F-4B50-8DB5-DFBCCE31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4517"/>
            <a:ext cx="9146383" cy="604345"/>
          </a:xfrm>
        </p:spPr>
        <p:txBody>
          <a:bodyPr/>
          <a:lstStyle/>
          <a:p>
            <a:r>
              <a:rPr lang="en-US" dirty="0"/>
              <a:t>BEAR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220F13-64AE-488F-A961-B163A9E50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19" y="1049082"/>
            <a:ext cx="11542206" cy="4305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03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44" y="296058"/>
            <a:ext cx="5803692" cy="2546294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193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390C-951F-4B50-8DB5-DFBCCE31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10" y="278524"/>
            <a:ext cx="9146383" cy="643759"/>
          </a:xfrm>
        </p:spPr>
        <p:txBody>
          <a:bodyPr/>
          <a:lstStyle/>
          <a:p>
            <a:r>
              <a:rPr lang="en-US" dirty="0"/>
              <a:t>BEAR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43F87-A5BC-4B10-8A58-4315A2FA6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09" y="1331817"/>
            <a:ext cx="11553081" cy="3482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66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D30-5719-4999-8B8E-3EFA1085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4" y="278524"/>
            <a:ext cx="9146383" cy="683172"/>
          </a:xfrm>
        </p:spPr>
        <p:txBody>
          <a:bodyPr/>
          <a:lstStyle/>
          <a:p>
            <a:r>
              <a:rPr lang="en-US" dirty="0"/>
              <a:t>BULL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600AAE-3A87-4514-9D6E-B82DB566D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0" y="1438472"/>
            <a:ext cx="11679701" cy="435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21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1" y="128849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7" y="229957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415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8D30-5719-4999-8B8E-3EFA1085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3" y="286408"/>
            <a:ext cx="9146383" cy="549166"/>
          </a:xfrm>
        </p:spPr>
        <p:txBody>
          <a:bodyPr>
            <a:normAutofit fontScale="90000"/>
          </a:bodyPr>
          <a:lstStyle/>
          <a:p>
            <a:r>
              <a:rPr lang="en-US" dirty="0"/>
              <a:t>BULL PUT SPREADS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7FFDC-771B-48BE-8B4E-844BEF2DF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481" y="1292404"/>
            <a:ext cx="11574186" cy="3488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36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155-FC94-4886-A217-FA7B3AC0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07" y="302173"/>
            <a:ext cx="9146383" cy="627993"/>
          </a:xfrm>
        </p:spPr>
        <p:txBody>
          <a:bodyPr/>
          <a:lstStyle/>
          <a:p>
            <a:r>
              <a:rPr lang="en-US" dirty="0"/>
              <a:t>BEAR CALL SPREAD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76860F-AC43-46EF-B63E-375D2B0DB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62" y="1257257"/>
            <a:ext cx="11645075" cy="4343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42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526333-FFFD-6F3C-65EF-CF6B72C96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7" y="229957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154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C155-FC94-4886-A217-FA7B3AC0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34" y="286407"/>
            <a:ext cx="9146383" cy="651641"/>
          </a:xfrm>
        </p:spPr>
        <p:txBody>
          <a:bodyPr/>
          <a:lstStyle/>
          <a:p>
            <a:r>
              <a:rPr lang="en-US" dirty="0"/>
              <a:t>BEAR CALL SPREAD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F283F7-7A28-4AC7-87EF-5B2D9DEB5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3" y="1245106"/>
            <a:ext cx="11621449" cy="3503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9360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E7D0-0F6D-44F6-8D80-18DA58B4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45" y="262759"/>
            <a:ext cx="9146383" cy="683172"/>
          </a:xfrm>
        </p:spPr>
        <p:txBody>
          <a:bodyPr/>
          <a:lstStyle/>
          <a:p>
            <a:r>
              <a:rPr lang="en-US" dirty="0"/>
              <a:t>LONG BUTTERFLY CALL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823681-D7A6-467F-9B8D-006782AFF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53" y="1603678"/>
            <a:ext cx="11716843" cy="4411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110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87F4-D484-456F-A382-5249918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CALL PRICE</a:t>
            </a:r>
            <a:br>
              <a:rPr lang="en-US" b="1" dirty="0"/>
            </a:br>
            <a:r>
              <a:rPr lang="en-US" sz="2400" b="1" dirty="0"/>
              <a:t>CONCEPTS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7697-8323-414E-B8BA-B635217A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83" y="2813607"/>
            <a:ext cx="10482617" cy="36551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VIEW ON THE STOCK: STOCK WILL GO </a:t>
            </a:r>
            <a:r>
              <a:rPr lang="en-US" u="sng" dirty="0"/>
              <a:t>UP</a:t>
            </a:r>
            <a:r>
              <a:rPr lang="en-US" dirty="0"/>
              <a:t> BY EXPIRATION TIME</a:t>
            </a:r>
          </a:p>
          <a:p>
            <a:r>
              <a:rPr lang="en-US" dirty="0"/>
              <a:t>RIGHT TO </a:t>
            </a:r>
            <a:r>
              <a:rPr lang="en-US" u="sng" dirty="0"/>
              <a:t>BUY</a:t>
            </a:r>
            <a:r>
              <a:rPr lang="en-US" dirty="0"/>
              <a:t> THE STOCK AT A SET PRICE </a:t>
            </a:r>
            <a:r>
              <a:rPr lang="en-US" sz="36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A PREMIUM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PAYOFF = Max (0, S – X )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 = EXERCISE PRICE + PREMIUM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5E16A09-0938-4753-B395-9E1B4D972C3A}"/>
                  </a:ext>
                </a:extLst>
              </p14:cNvPr>
              <p14:cNvContentPartPr/>
              <p14:nvPr/>
            </p14:nvContentPartPr>
            <p14:xfrm>
              <a:off x="11238137" y="3364811"/>
              <a:ext cx="6480" cy="82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5E16A09-0938-4753-B395-9E1B4D972C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9497" y="3356171"/>
                <a:ext cx="24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11139D06-72AC-4BBA-A12F-C30EA61AE373}"/>
                  </a:ext>
                </a:extLst>
              </p14:cNvPr>
              <p14:cNvContentPartPr/>
              <p14:nvPr/>
            </p14:nvContentPartPr>
            <p14:xfrm>
              <a:off x="11031246" y="5823971"/>
              <a:ext cx="6120" cy="32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11139D06-72AC-4BBA-A12F-C30EA61AE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3606" y="5806331"/>
                <a:ext cx="4176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9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296058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393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0E29-A44C-4876-B995-E86D4C13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52" y="294290"/>
            <a:ext cx="9146383" cy="683172"/>
          </a:xfrm>
        </p:spPr>
        <p:txBody>
          <a:bodyPr/>
          <a:lstStyle/>
          <a:p>
            <a:r>
              <a:rPr lang="en-US" dirty="0"/>
              <a:t>LONG BUTTERFLY CALL SPREADS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A2DC61-1C98-4746-A426-ECD3990CB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452" y="1372164"/>
            <a:ext cx="11373615" cy="4113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203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CB1B-216A-4600-85FF-8D68695A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100" y="349469"/>
            <a:ext cx="9146383" cy="620110"/>
          </a:xfrm>
        </p:spPr>
        <p:txBody>
          <a:bodyPr/>
          <a:lstStyle/>
          <a:p>
            <a:r>
              <a:rPr lang="en-US" dirty="0"/>
              <a:t>LONG BUTTERFLY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28E5F-B769-4B2E-8089-18A377559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100" y="1177860"/>
            <a:ext cx="11619558" cy="4440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14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C2EE-D17E-4859-A07B-5F2570E3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2130"/>
          </a:xfrm>
        </p:spPr>
        <p:txBody>
          <a:bodyPr>
            <a:noAutofit/>
          </a:bodyPr>
          <a:lstStyle/>
          <a:p>
            <a:r>
              <a:rPr lang="en-US" sz="2400" b="1" dirty="0"/>
              <a:t>WHITEBOARD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DB163-95F0-4C92-853E-C65BDA52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906" y="296058"/>
            <a:ext cx="5225229" cy="2292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649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CB1B-216A-4600-85FF-8D68695A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4" y="294290"/>
            <a:ext cx="9146383" cy="604345"/>
          </a:xfrm>
        </p:spPr>
        <p:txBody>
          <a:bodyPr/>
          <a:lstStyle/>
          <a:p>
            <a:r>
              <a:rPr lang="en-US" dirty="0"/>
              <a:t>LONG BUTTERFLY PUT SPREADS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DC5731-A4A1-4668-BC24-A4DD8E6C8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351" y="1315474"/>
            <a:ext cx="11661022" cy="4281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874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00FB-2C9C-49FD-988E-00A60468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SPREADS – PRACTICE PROBLEMS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78A4AD-028F-4501-959D-775DA2642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05324"/>
              </p:ext>
            </p:extLst>
          </p:nvPr>
        </p:nvGraphicFramePr>
        <p:xfrm>
          <a:off x="347586" y="1591831"/>
          <a:ext cx="11496828" cy="3674337"/>
        </p:xfrm>
        <a:graphic>
          <a:graphicData uri="http://schemas.openxmlformats.org/drawingml/2006/table">
            <a:tbl>
              <a:tblPr/>
              <a:tblGrid>
                <a:gridCol w="1284681">
                  <a:extLst>
                    <a:ext uri="{9D8B030D-6E8A-4147-A177-3AD203B41FA5}">
                      <a16:colId xmlns:a16="http://schemas.microsoft.com/office/drawing/2014/main" val="2425850700"/>
                    </a:ext>
                  </a:extLst>
                </a:gridCol>
                <a:gridCol w="1983374">
                  <a:extLst>
                    <a:ext uri="{9D8B030D-6E8A-4147-A177-3AD203B41FA5}">
                      <a16:colId xmlns:a16="http://schemas.microsoft.com/office/drawing/2014/main" val="1943654234"/>
                    </a:ext>
                  </a:extLst>
                </a:gridCol>
                <a:gridCol w="525234">
                  <a:extLst>
                    <a:ext uri="{9D8B030D-6E8A-4147-A177-3AD203B41FA5}">
                      <a16:colId xmlns:a16="http://schemas.microsoft.com/office/drawing/2014/main" val="3678320928"/>
                    </a:ext>
                  </a:extLst>
                </a:gridCol>
                <a:gridCol w="1211191">
                  <a:extLst>
                    <a:ext uri="{9D8B030D-6E8A-4147-A177-3AD203B41FA5}">
                      <a16:colId xmlns:a16="http://schemas.microsoft.com/office/drawing/2014/main" val="3103727371"/>
                    </a:ext>
                  </a:extLst>
                </a:gridCol>
                <a:gridCol w="565484">
                  <a:extLst>
                    <a:ext uri="{9D8B030D-6E8A-4147-A177-3AD203B41FA5}">
                      <a16:colId xmlns:a16="http://schemas.microsoft.com/office/drawing/2014/main" val="3433433695"/>
                    </a:ext>
                  </a:extLst>
                </a:gridCol>
                <a:gridCol w="697832">
                  <a:extLst>
                    <a:ext uri="{9D8B030D-6E8A-4147-A177-3AD203B41FA5}">
                      <a16:colId xmlns:a16="http://schemas.microsoft.com/office/drawing/2014/main" val="1572901482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290499400"/>
                    </a:ext>
                  </a:extLst>
                </a:gridCol>
                <a:gridCol w="806116">
                  <a:extLst>
                    <a:ext uri="{9D8B030D-6E8A-4147-A177-3AD203B41FA5}">
                      <a16:colId xmlns:a16="http://schemas.microsoft.com/office/drawing/2014/main" val="1941674895"/>
                    </a:ext>
                  </a:extLst>
                </a:gridCol>
                <a:gridCol w="446983">
                  <a:extLst>
                    <a:ext uri="{9D8B030D-6E8A-4147-A177-3AD203B41FA5}">
                      <a16:colId xmlns:a16="http://schemas.microsoft.com/office/drawing/2014/main" val="712835148"/>
                    </a:ext>
                  </a:extLst>
                </a:gridCol>
                <a:gridCol w="778384">
                  <a:extLst>
                    <a:ext uri="{9D8B030D-6E8A-4147-A177-3AD203B41FA5}">
                      <a16:colId xmlns:a16="http://schemas.microsoft.com/office/drawing/2014/main" val="4065655553"/>
                    </a:ext>
                  </a:extLst>
                </a:gridCol>
                <a:gridCol w="704970">
                  <a:extLst>
                    <a:ext uri="{9D8B030D-6E8A-4147-A177-3AD203B41FA5}">
                      <a16:colId xmlns:a16="http://schemas.microsoft.com/office/drawing/2014/main" val="1873728649"/>
                    </a:ext>
                  </a:extLst>
                </a:gridCol>
                <a:gridCol w="416380">
                  <a:extLst>
                    <a:ext uri="{9D8B030D-6E8A-4147-A177-3AD203B41FA5}">
                      <a16:colId xmlns:a16="http://schemas.microsoft.com/office/drawing/2014/main" val="189834780"/>
                    </a:ext>
                  </a:extLst>
                </a:gridCol>
                <a:gridCol w="629026">
                  <a:extLst>
                    <a:ext uri="{9D8B030D-6E8A-4147-A177-3AD203B41FA5}">
                      <a16:colId xmlns:a16="http://schemas.microsoft.com/office/drawing/2014/main" val="2589930316"/>
                    </a:ext>
                  </a:extLst>
                </a:gridCol>
                <a:gridCol w="629026">
                  <a:extLst>
                    <a:ext uri="{9D8B030D-6E8A-4147-A177-3AD203B41FA5}">
                      <a16:colId xmlns:a16="http://schemas.microsoft.com/office/drawing/2014/main" val="3376184821"/>
                    </a:ext>
                  </a:extLst>
                </a:gridCol>
              </a:tblGrid>
              <a:tr h="6804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 3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(Avg)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Payoff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Profit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</a:t>
                      </a:r>
                      <a:b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85054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99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PUT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088424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BULL PUT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885527"/>
                  </a:ext>
                </a:extLst>
              </a:tr>
              <a:tr h="33233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BEAR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97951"/>
                  </a:ext>
                </a:extLst>
              </a:tr>
              <a:tr h="5996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BUY/LONG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BUTTERFLY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777900"/>
                  </a:ext>
                </a:extLst>
              </a:tr>
              <a:tr h="59966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SELL/SHORT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BUTTERFLY CALL SPREADS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83" marR="6683" marT="66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82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F9430A-A5D6-8E31-A222-D70B965925AA}"/>
              </a:ext>
            </a:extLst>
          </p:cNvPr>
          <p:cNvSpPr txBox="1"/>
          <p:nvPr/>
        </p:nvSpPr>
        <p:spPr>
          <a:xfrm>
            <a:off x="437921" y="585330"/>
            <a:ext cx="7505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SPREAD OPTIONS - PRACTICE PROBLEMS</a:t>
            </a:r>
          </a:p>
        </p:txBody>
      </p:sp>
    </p:spTree>
    <p:extLst>
      <p:ext uri="{BB962C8B-B14F-4D97-AF65-F5344CB8AC3E}">
        <p14:creationId xmlns:p14="http://schemas.microsoft.com/office/powerpoint/2010/main" val="197196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7704-CE14-4A72-AA67-3BE87CA2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44" y="304601"/>
            <a:ext cx="9146383" cy="1030014"/>
          </a:xfrm>
        </p:spPr>
        <p:txBody>
          <a:bodyPr>
            <a:normAutofit/>
          </a:bodyPr>
          <a:lstStyle/>
          <a:p>
            <a:r>
              <a:rPr lang="en-US" b="1" dirty="0"/>
              <a:t>VALUING OPTIONS</a:t>
            </a:r>
            <a:br>
              <a:rPr lang="en-US" dirty="0"/>
            </a:br>
            <a:r>
              <a:rPr lang="en-US" sz="3100" dirty="0"/>
              <a:t>APPLYING PROBABILITY THEORY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EE710-0477-4DDE-BCA0-C87C1B50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92" y="1699473"/>
            <a:ext cx="11310498" cy="3929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14:cNvPr>
              <p14:cNvContentPartPr/>
              <p14:nvPr/>
            </p14:nvContentPartPr>
            <p14:xfrm>
              <a:off x="7404145" y="81960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5505" y="8109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14:cNvPr>
              <p14:cNvContentPartPr/>
              <p14:nvPr/>
            </p14:nvContentPartPr>
            <p14:xfrm>
              <a:off x="9690505" y="71412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81865" y="7054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14:cNvPr>
              <p14:cNvContentPartPr/>
              <p14:nvPr/>
            </p14:nvContentPartPr>
            <p14:xfrm>
              <a:off x="7278145" y="92474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145" y="9161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2178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BIONOMIAL OPTION PRICING METHOD </a:t>
            </a:r>
            <a:br>
              <a:rPr lang="en-US" sz="3200" dirty="0"/>
            </a:br>
            <a:r>
              <a:rPr lang="en-US" sz="3200" dirty="0"/>
              <a:t>for valuing options (single period)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EC0AA9-5BC9-4724-A0D3-6F8A3655B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" y="1644912"/>
            <a:ext cx="1811867" cy="2214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3C195-077B-4F44-A798-7575639E66D7}"/>
                  </a:ext>
                </a:extLst>
              </p:cNvPr>
              <p:cNvSpPr txBox="1"/>
              <p:nvPr/>
            </p:nvSpPr>
            <p:spPr>
              <a:xfrm>
                <a:off x="7792476" y="60700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53C195-077B-4F44-A798-7575639E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76" y="607003"/>
                <a:ext cx="4062067" cy="778675"/>
              </a:xfrm>
              <a:prstGeom prst="rect">
                <a:avLst/>
              </a:prstGeom>
              <a:blipFill>
                <a:blip r:embed="rId3"/>
                <a:stretch>
                  <a:fillRect l="-2999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05C3200-6103-44F2-BFA8-5A27811450E5}"/>
                  </a:ext>
                </a:extLst>
              </p14:cNvPr>
              <p14:cNvContentPartPr/>
              <p14:nvPr/>
            </p14:nvContentPartPr>
            <p14:xfrm>
              <a:off x="11234730" y="2751929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05C3200-6103-44F2-BFA8-5A27811450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26090" y="274328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62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56" y="296298"/>
            <a:ext cx="7765074" cy="99415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BIONOMIAL OPTION PRICING METHOD </a:t>
            </a:r>
            <a:br>
              <a:rPr lang="en-US" sz="2800" b="1" dirty="0"/>
            </a:br>
            <a:r>
              <a:rPr lang="en-US" sz="2800" b="1" dirty="0"/>
              <a:t>for valuing options (single period)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C0EBCF-06FA-4DED-97AB-47696AE22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6" y="1714984"/>
            <a:ext cx="11454887" cy="4433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14:cNvPr>
              <p14:cNvContentPartPr/>
              <p14:nvPr/>
            </p14:nvContentPartPr>
            <p14:xfrm>
              <a:off x="3040945" y="4436905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945" y="44282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14:cNvPr>
              <p14:cNvContentPartPr/>
              <p14:nvPr/>
            </p14:nvContentPartPr>
            <p14:xfrm>
              <a:off x="6792505" y="510110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3865" y="50924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/>
              <p:nvPr/>
            </p:nvSpPr>
            <p:spPr>
              <a:xfrm>
                <a:off x="8129933" y="709917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33" y="709917"/>
                <a:ext cx="4062067" cy="778675"/>
              </a:xfrm>
              <a:prstGeom prst="rect">
                <a:avLst/>
              </a:prstGeom>
              <a:blipFill>
                <a:blip r:embed="rId8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76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17873"/>
            <a:ext cx="695828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BIONOMIAL OPTION PRICING METHOD </a:t>
            </a:r>
            <a:br>
              <a:rPr lang="en-US" sz="3200" dirty="0"/>
            </a:br>
            <a:r>
              <a:rPr lang="en-US" sz="3200" dirty="0"/>
              <a:t>for valuing options (two-period)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EBD40D-A756-48CA-BE90-9B2A42C524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901" y="1723452"/>
            <a:ext cx="1924658" cy="2274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A0C1B63E-9806-4463-939E-D212FFB5C00F}"/>
                  </a:ext>
                </a:extLst>
              </p14:cNvPr>
              <p14:cNvContentPartPr/>
              <p14:nvPr/>
            </p14:nvContentPartPr>
            <p14:xfrm>
              <a:off x="1823065" y="2953250"/>
              <a:ext cx="360" cy="360"/>
            </p14:xfrm>
          </p:contentPart>
        </mc:Choice>
        <mc:Fallback xmlns=""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A0C1B63E-9806-4463-939E-D212FFB5C0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5425" y="2935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AA03F685-5049-44BA-AC46-51FB34C571D9}"/>
                  </a:ext>
                </a:extLst>
              </p14:cNvPr>
              <p14:cNvContentPartPr/>
              <p14:nvPr/>
            </p14:nvContentPartPr>
            <p14:xfrm>
              <a:off x="1470985" y="2028050"/>
              <a:ext cx="360" cy="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AA03F685-5049-44BA-AC46-51FB34C571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3345" y="2010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AF395C1-0EDC-4B52-AC7E-3EE062B40128}"/>
                  </a:ext>
                </a:extLst>
              </p:cNvPr>
              <p:cNvSpPr txBox="1"/>
              <p:nvPr/>
            </p:nvSpPr>
            <p:spPr>
              <a:xfrm>
                <a:off x="8129933" y="6517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9AF395C1-0EDC-4B52-AC7E-3EE062B40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933" y="651793"/>
                <a:ext cx="4062067" cy="778675"/>
              </a:xfrm>
              <a:prstGeom prst="rect">
                <a:avLst/>
              </a:prstGeom>
              <a:blipFill>
                <a:blip r:embed="rId8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6136ECFC-077D-45A0-9288-1CBFCC319F41}"/>
              </a:ext>
            </a:extLst>
          </p:cNvPr>
          <p:cNvGrpSpPr/>
          <p:nvPr/>
        </p:nvGrpSpPr>
        <p:grpSpPr>
          <a:xfrm>
            <a:off x="11280090" y="1928249"/>
            <a:ext cx="99000" cy="72720"/>
            <a:chOff x="11280090" y="1928249"/>
            <a:chExt cx="99000" cy="7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1483DED1-9DE9-4A52-B3FE-84F25FA492F8}"/>
                    </a:ext>
                  </a:extLst>
                </p14:cNvPr>
                <p14:cNvContentPartPr/>
                <p14:nvPr/>
              </p14:nvContentPartPr>
              <p14:xfrm>
                <a:off x="11280090" y="1928249"/>
                <a:ext cx="62280" cy="75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1483DED1-9DE9-4A52-B3FE-84F25FA492F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271090" y="1919249"/>
                  <a:ext cx="79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E20F7B6-8132-4161-B844-293BCA065F81}"/>
                    </a:ext>
                  </a:extLst>
                </p14:cNvPr>
                <p14:cNvContentPartPr/>
                <p14:nvPr/>
              </p14:nvContentPartPr>
              <p14:xfrm>
                <a:off x="11289090" y="2000609"/>
                <a:ext cx="90000" cy="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E20F7B6-8132-4161-B844-293BCA065F8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80450" y="1991609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328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52512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57297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8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94" y="161613"/>
            <a:ext cx="8375275" cy="1047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2C02B3-5E2A-4BEC-B4A9-178E30C53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4235" y="2149219"/>
            <a:ext cx="8568267" cy="3090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</p:spTree>
    <p:extLst>
      <p:ext uri="{BB962C8B-B14F-4D97-AF65-F5344CB8AC3E}">
        <p14:creationId xmlns:p14="http://schemas.microsoft.com/office/powerpoint/2010/main" val="750609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2178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BIONOMIAL OPTION PRICING METHOD </a:t>
            </a:r>
            <a:br>
              <a:rPr lang="en-US" dirty="0"/>
            </a:br>
            <a:r>
              <a:rPr lang="en-US" dirty="0"/>
              <a:t>for valuing options (two-period)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5D0804-7764-473B-A519-33FA87C2A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25" y="1421698"/>
            <a:ext cx="1676400" cy="1951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12474B-D317-46A5-BA58-BDB3A2B1B353}"/>
                  </a:ext>
                </a:extLst>
              </p:cNvPr>
              <p:cNvSpPr txBox="1"/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8B12474B-D317-46A5-BA58-BDB3A2B1B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blipFill>
                <a:blip r:embed="rId3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876CAC-EEBF-4BA9-AB24-6AF8E386AE9D}"/>
                  </a:ext>
                </a:extLst>
              </p14:cNvPr>
              <p14:cNvContentPartPr/>
              <p14:nvPr/>
            </p14:nvContentPartPr>
            <p14:xfrm>
              <a:off x="5196090" y="1457369"/>
              <a:ext cx="2637720" cy="10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876CAC-EEBF-4BA9-AB24-6AF8E386AE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7450" y="1448729"/>
                <a:ext cx="265536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25391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760B85-79A5-41CB-9795-EC84BD798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9029" y="1991783"/>
            <a:ext cx="11302796" cy="3791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AB8A08-41E6-4878-8883-E93B64480C11}"/>
              </a:ext>
            </a:extLst>
          </p:cNvPr>
          <p:cNvSpPr txBox="1">
            <a:spLocks/>
          </p:cNvSpPr>
          <p:nvPr/>
        </p:nvSpPr>
        <p:spPr>
          <a:xfrm>
            <a:off x="427142" y="399552"/>
            <a:ext cx="7025218" cy="7155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BIONOMIAL OPTION PRICING METHOD </a:t>
            </a:r>
            <a:br>
              <a:rPr lang="en-US" sz="2800" b="1" dirty="0"/>
            </a:br>
            <a:r>
              <a:rPr lang="en-US" sz="2800" b="1" dirty="0"/>
              <a:t>for valuing options (two-period)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PUT OPTION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449561-E40B-8121-9777-9DA830938C50}"/>
                  </a:ext>
                </a:extLst>
              </p:cNvPr>
              <p:cNvSpPr txBox="1"/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449561-E40B-8121-9777-9DA830938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233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3860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BIONOMIAL OPTION PRICING METHOD </a:t>
            </a:r>
            <a:br>
              <a:rPr lang="en-US" sz="3600" dirty="0"/>
            </a:br>
            <a:r>
              <a:rPr lang="en-US" sz="3600" dirty="0"/>
              <a:t>for valuing options (two-period) with Dividends (yield and $)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0D9A2-9E93-4383-BF21-3806519DE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13" y="1549569"/>
            <a:ext cx="2548467" cy="2091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4C6CD1-BC88-441E-AAB7-EA2499A9922B}"/>
                  </a:ext>
                </a:extLst>
              </p14:cNvPr>
              <p14:cNvContentPartPr/>
              <p14:nvPr/>
            </p14:nvContentPartPr>
            <p14:xfrm>
              <a:off x="2196385" y="275352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4C6CD1-BC88-441E-AAB7-EA2499A992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8385" y="273552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993FD88D-9EA7-48C5-B240-D82736CC14A0}"/>
                  </a:ext>
                </a:extLst>
              </p:cNvPr>
              <p:cNvSpPr txBox="1"/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993FD88D-9EA7-48C5-B240-D82736CC1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68" y="1590393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DB701B-737E-44D3-9415-A9F282DF0531}"/>
                  </a:ext>
                </a:extLst>
              </p14:cNvPr>
              <p14:cNvContentPartPr/>
              <p14:nvPr/>
            </p14:nvContentPartPr>
            <p14:xfrm>
              <a:off x="2932770" y="4082849"/>
              <a:ext cx="360" cy="9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DB701B-737E-44D3-9415-A9F282DF053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3770" y="4074209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84012948-694D-46BF-BA20-A406251E3B80}"/>
                  </a:ext>
                </a:extLst>
              </p14:cNvPr>
              <p14:cNvContentPartPr/>
              <p14:nvPr/>
            </p14:nvContentPartPr>
            <p14:xfrm>
              <a:off x="11361450" y="2996369"/>
              <a:ext cx="360" cy="360"/>
            </p14:xfrm>
          </p:contentPart>
        </mc:Choice>
        <mc:Fallback xmlns=""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84012948-694D-46BF-BA20-A406251E3B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352810" y="29873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8" name="Ink 597">
                <a:extLst>
                  <a:ext uri="{FF2B5EF4-FFF2-40B4-BE49-F238E27FC236}">
                    <a16:creationId xmlns:a16="http://schemas.microsoft.com/office/drawing/2014/main" id="{808585D0-FD8C-4A75-B051-6909BB282FE2}"/>
                  </a:ext>
                </a:extLst>
              </p14:cNvPr>
              <p14:cNvContentPartPr/>
              <p14:nvPr/>
            </p14:nvContentPartPr>
            <p14:xfrm>
              <a:off x="10085250" y="3545009"/>
              <a:ext cx="360" cy="3960"/>
            </p14:xfrm>
          </p:contentPart>
        </mc:Choice>
        <mc:Fallback xmlns="">
          <p:pic>
            <p:nvPicPr>
              <p:cNvPr id="598" name="Ink 597">
                <a:extLst>
                  <a:ext uri="{FF2B5EF4-FFF2-40B4-BE49-F238E27FC236}">
                    <a16:creationId xmlns:a16="http://schemas.microsoft.com/office/drawing/2014/main" id="{808585D0-FD8C-4A75-B051-6909BB282F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76250" y="3536369"/>
                <a:ext cx="1800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8194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90" y="27068"/>
            <a:ext cx="7566105" cy="12114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5C74F8-6093-43F2-884E-082A80113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29" y="2049635"/>
            <a:ext cx="11116127" cy="4031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8DD7CFA-EF0A-4A8C-BC1E-373500AC621C}"/>
                  </a:ext>
                </a:extLst>
              </p14:cNvPr>
              <p14:cNvContentPartPr/>
              <p14:nvPr/>
            </p14:nvContentPartPr>
            <p14:xfrm>
              <a:off x="10299625" y="4131248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8DD7CFA-EF0A-4A8C-BC1E-373500AC62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1625" y="41132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14794-C2F2-B8DC-64A8-0D90606945F3}"/>
                  </a:ext>
                </a:extLst>
              </p:cNvPr>
              <p:cNvSpPr txBox="1"/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B14794-C2F2-B8DC-64A8-0D9060694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791" y="399552"/>
                <a:ext cx="4062067" cy="778675"/>
              </a:xfrm>
              <a:prstGeom prst="rect">
                <a:avLst/>
              </a:prstGeom>
              <a:blipFill>
                <a:blip r:embed="rId5"/>
                <a:stretch>
                  <a:fillRect l="-3153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56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9FA2-68D0-4D86-B486-02BF6103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4" y="169674"/>
            <a:ext cx="7356785" cy="98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BIONOMIAL OPTION PRICING METHOD 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valuing options (two-period)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CBC78-198A-4902-8856-3647EEC7A572}"/>
              </a:ext>
            </a:extLst>
          </p:cNvPr>
          <p:cNvSpPr txBox="1"/>
          <p:nvPr/>
        </p:nvSpPr>
        <p:spPr>
          <a:xfrm>
            <a:off x="730469" y="1494257"/>
            <a:ext cx="193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 OPTION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D873F-7665-4B29-98F8-4B770378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35" y="1995525"/>
            <a:ext cx="11370012" cy="3868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534B49-E277-48EA-991A-8C5879584A40}"/>
                  </a:ext>
                </a:extLst>
              </p14:cNvPr>
              <p14:cNvContentPartPr/>
              <p14:nvPr/>
            </p14:nvContentPartPr>
            <p14:xfrm>
              <a:off x="3049585" y="4621928"/>
              <a:ext cx="72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534B49-E277-48EA-991A-8C5879584A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585" y="4604288"/>
                <a:ext cx="42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35C9D74-FC1A-4842-91B3-83CD0B67E8AC}"/>
                  </a:ext>
                </a:extLst>
              </p14:cNvPr>
              <p14:cNvContentPartPr/>
              <p14:nvPr/>
            </p14:nvContentPartPr>
            <p14:xfrm>
              <a:off x="4844905" y="5865368"/>
              <a:ext cx="1908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35C9D74-FC1A-4842-91B3-83CD0B67E8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6905" y="5847728"/>
                <a:ext cx="54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05B63C1F-3487-4145-BB54-E51FD3852504}"/>
                  </a:ext>
                </a:extLst>
              </p14:cNvPr>
              <p14:cNvContentPartPr/>
              <p14:nvPr/>
            </p14:nvContentPartPr>
            <p14:xfrm>
              <a:off x="2522185" y="5291888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05B63C1F-3487-4145-BB54-E51FD385250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3185" y="528324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C900B16-92F3-4651-ACBE-650CFAD3F7D8}"/>
                  </a:ext>
                </a:extLst>
              </p14:cNvPr>
              <p14:cNvContentPartPr/>
              <p14:nvPr/>
            </p14:nvContentPartPr>
            <p14:xfrm>
              <a:off x="5024370" y="4463369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C900B16-92F3-4651-ACBE-650CFAD3F7D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15370" y="445436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797-3ED1-41E1-9227-95C83539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OPTION PRICING MODEL – </a:t>
            </a:r>
            <a:r>
              <a:rPr lang="en-US" b="1" u="sng" dirty="0"/>
              <a:t>LEVERAGE METHOD </a:t>
            </a:r>
            <a:r>
              <a:rPr lang="en-US" sz="2400" b="1" u="sng" dirty="0"/>
              <a:t>(6-Step Method)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48E5DC-B943-485B-B7D6-C897ABF69C98}"/>
              </a:ext>
            </a:extLst>
          </p:cNvPr>
          <p:cNvSpPr txBox="1"/>
          <p:nvPr/>
        </p:nvSpPr>
        <p:spPr>
          <a:xfrm>
            <a:off x="931873" y="1939460"/>
            <a:ext cx="23471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 = $100</a:t>
            </a:r>
          </a:p>
          <a:p>
            <a:r>
              <a:rPr lang="en-US" sz="3200" dirty="0"/>
              <a:t>X = $110</a:t>
            </a:r>
          </a:p>
          <a:p>
            <a:r>
              <a:rPr lang="en-US" sz="3200" dirty="0" err="1"/>
              <a:t>Su</a:t>
            </a:r>
            <a:r>
              <a:rPr lang="en-US" sz="3200" dirty="0"/>
              <a:t>= 1.20</a:t>
            </a:r>
          </a:p>
          <a:p>
            <a:r>
              <a:rPr lang="en-US" sz="3200" dirty="0"/>
              <a:t>Sd = .90</a:t>
            </a:r>
          </a:p>
          <a:p>
            <a:r>
              <a:rPr lang="en-US" sz="3200" dirty="0"/>
              <a:t>i =  5.0%</a:t>
            </a:r>
          </a:p>
          <a:p>
            <a:r>
              <a:rPr lang="en-US" sz="3200" dirty="0"/>
              <a:t>t = 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F8CDB-AC63-4249-AE20-490B74B00DEA}"/>
                  </a:ext>
                </a:extLst>
              </p14:cNvPr>
              <p14:cNvContentPartPr/>
              <p14:nvPr/>
            </p14:nvContentPartPr>
            <p14:xfrm>
              <a:off x="4003585" y="283848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F8CDB-AC63-4249-AE20-490B74B00D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4585" y="282948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136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5797-3ED1-41E1-9227-95C83539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3" y="85918"/>
            <a:ext cx="11636162" cy="685263"/>
          </a:xfrm>
        </p:spPr>
        <p:txBody>
          <a:bodyPr>
            <a:normAutofit/>
          </a:bodyPr>
          <a:lstStyle/>
          <a:p>
            <a:r>
              <a:rPr lang="en-US" sz="3200" dirty="0"/>
              <a:t>BINOMIAL OPTION PRICING MODEL – LEVERAGE METHOD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BEBFFC-14D1-40CA-91D1-679A7B83D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95" y="919454"/>
            <a:ext cx="10780974" cy="5645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9772DC-7343-4593-88DB-D85E0ECD414B}"/>
                  </a:ext>
                </a:extLst>
              </p14:cNvPr>
              <p14:cNvContentPartPr/>
              <p14:nvPr/>
            </p14:nvContentPartPr>
            <p14:xfrm>
              <a:off x="4173330" y="3775049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9772DC-7343-4593-88DB-D85E0ECD41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4330" y="376604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5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D97-CDFF-430E-B3CF-FF55C29D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&amp; Statistics 101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1F949-ABC6-4E5F-AE52-3D2602533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32" y="1690689"/>
            <a:ext cx="4105258" cy="380144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3B96ACC-B621-44E1-A806-0B3498012097}"/>
                  </a:ext>
                </a:extLst>
              </p14:cNvPr>
              <p14:cNvContentPartPr/>
              <p14:nvPr/>
            </p14:nvContentPartPr>
            <p14:xfrm>
              <a:off x="356425" y="1678928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3B96ACC-B621-44E1-A806-0B3498012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425" y="167028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B2F696F4-6CE9-4191-933C-2084ADC84313}"/>
                  </a:ext>
                </a:extLst>
              </p14:cNvPr>
              <p14:cNvContentPartPr/>
              <p14:nvPr/>
            </p14:nvContentPartPr>
            <p14:xfrm>
              <a:off x="377665" y="1604408"/>
              <a:ext cx="15120" cy="136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B2F696F4-6CE9-4191-933C-2084ADC843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665" y="1595768"/>
                <a:ext cx="32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C84C981-9E8A-4E33-86D1-4F3AC888788C}"/>
                  </a:ext>
                </a:extLst>
              </p14:cNvPr>
              <p14:cNvContentPartPr/>
              <p14:nvPr/>
            </p14:nvContentPartPr>
            <p14:xfrm>
              <a:off x="6082945" y="886568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C84C981-9E8A-4E33-86D1-4F3AC88878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3945" y="8775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69371-08CD-4297-B628-3BB6B9EDE313}"/>
                  </a:ext>
                </a:extLst>
              </p14:cNvPr>
              <p14:cNvContentPartPr/>
              <p14:nvPr/>
            </p14:nvContentPartPr>
            <p14:xfrm>
              <a:off x="5089705" y="3839288"/>
              <a:ext cx="3240" cy="252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69371-08CD-4297-B628-3BB6B9EDE3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81065" y="3830288"/>
                <a:ext cx="2088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9565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FD97-CDFF-430E-B3CF-FF55C29D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83" y="160663"/>
            <a:ext cx="9146383" cy="665602"/>
          </a:xfrm>
        </p:spPr>
        <p:txBody>
          <a:bodyPr/>
          <a:lstStyle/>
          <a:p>
            <a:r>
              <a:rPr lang="en-US" dirty="0"/>
              <a:t>Math &amp; Statistics 101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09D592-07FB-45CA-B589-295CEF899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2" y="1149490"/>
            <a:ext cx="11720841" cy="4281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AB717B0-9D8E-47CA-9ACE-1DD636CB74D0}"/>
                  </a:ext>
                </a:extLst>
              </p14:cNvPr>
              <p14:cNvContentPartPr/>
              <p14:nvPr/>
            </p14:nvContentPartPr>
            <p14:xfrm>
              <a:off x="10299625" y="2629328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AB717B0-9D8E-47CA-9ACE-1DD636CB74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81625" y="2611688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4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87F4-D484-456F-A382-52499180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PUT PRICE</a:t>
            </a:r>
            <a:br>
              <a:rPr lang="en-US" b="1" dirty="0"/>
            </a:br>
            <a:r>
              <a:rPr lang="en-US" sz="2400" b="1" dirty="0"/>
              <a:t>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7697-8323-414E-B8BA-B635217A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90" y="2396956"/>
            <a:ext cx="9136770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VIEW ON THE STOCK: STOCK WILL GO </a:t>
            </a:r>
            <a:r>
              <a:rPr lang="en-US" u="sng" dirty="0"/>
              <a:t>DOWN</a:t>
            </a:r>
            <a:r>
              <a:rPr lang="en-US" dirty="0"/>
              <a:t> BY EXPIRATION TIME</a:t>
            </a:r>
          </a:p>
          <a:p>
            <a:r>
              <a:rPr lang="en-US" dirty="0"/>
              <a:t>RIGHT TO </a:t>
            </a:r>
            <a:r>
              <a:rPr lang="en-US" u="sng" dirty="0"/>
              <a:t>SELL</a:t>
            </a:r>
            <a:r>
              <a:rPr lang="en-US" dirty="0"/>
              <a:t> THE STOCK AT A SET PRICE </a:t>
            </a:r>
            <a:r>
              <a:rPr lang="en-US" sz="36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A PREMIUM</a:t>
            </a:r>
          </a:p>
          <a:p>
            <a:endParaRPr lang="en-US" dirty="0"/>
          </a:p>
          <a:p>
            <a:r>
              <a:rPr lang="en-US" dirty="0"/>
              <a:t>PAYOFF = Max (0, X – S)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 = EXERCISE PRICE – PREMIUM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218-1BFF-4352-B183-FFECF58B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29" y="130708"/>
            <a:ext cx="10515600" cy="805540"/>
          </a:xfrm>
        </p:spPr>
        <p:txBody>
          <a:bodyPr/>
          <a:lstStyle/>
          <a:p>
            <a:r>
              <a:rPr lang="en-US" dirty="0"/>
              <a:t>Black-Scholes Option Pricing Model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05A8B5-54FD-4029-90BC-E0A1DABAD34B}"/>
                  </a:ext>
                </a:extLst>
              </p14:cNvPr>
              <p14:cNvContentPartPr/>
              <p14:nvPr/>
            </p14:nvContentPartPr>
            <p14:xfrm>
              <a:off x="2553339" y="214976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05A8B5-54FD-4029-90BC-E0A1DABAD3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699" y="21411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95E899D-2138-4C78-AA1D-DC98D544C8B2}"/>
                  </a:ext>
                </a:extLst>
              </p14:cNvPr>
              <p14:cNvContentPartPr/>
              <p14:nvPr/>
            </p14:nvContentPartPr>
            <p14:xfrm>
              <a:off x="10462179" y="2498245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95E899D-2138-4C78-AA1D-DC98D544C8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53539" y="24896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A8034E9-6B20-42F4-BDEA-57F4B6C384F8}"/>
                  </a:ext>
                </a:extLst>
              </p14:cNvPr>
              <p14:cNvContentPartPr/>
              <p14:nvPr/>
            </p14:nvContentPartPr>
            <p14:xfrm>
              <a:off x="3257499" y="4369165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A8034E9-6B20-42F4-BDEA-57F4B6C38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48859" y="43605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ED4C972-0B27-4C78-ACE2-AC6F9249BFD5}"/>
                  </a:ext>
                </a:extLst>
              </p14:cNvPr>
              <p14:cNvContentPartPr/>
              <p14:nvPr/>
            </p14:nvContentPartPr>
            <p14:xfrm>
              <a:off x="1586019" y="5481205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ED4C972-0B27-4C78-ACE2-AC6F9249BF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7379" y="54722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9965F8C-2740-46B2-BE14-DAEFCC0EF5F3}"/>
                  </a:ext>
                </a:extLst>
              </p14:cNvPr>
              <p14:cNvContentPartPr/>
              <p14:nvPr/>
            </p14:nvContentPartPr>
            <p14:xfrm>
              <a:off x="1449579" y="5385445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9965F8C-2740-46B2-BE14-DAEFCC0EF5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579" y="5376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169AB56-0101-430E-8BE1-149538A0F574}"/>
                  </a:ext>
                </a:extLst>
              </p14:cNvPr>
              <p14:cNvContentPartPr/>
              <p14:nvPr/>
            </p14:nvContentPartPr>
            <p14:xfrm>
              <a:off x="1035219" y="5688205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169AB56-0101-430E-8BE1-149538A0F5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579" y="56792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0471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218-1BFF-4352-B183-FFECF58B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Black-Scholes Option Pricing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CA48B-27FF-4AF3-986E-F69EDC3C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200" y="3662172"/>
            <a:ext cx="5942076" cy="600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/>
              <p:nvPr/>
            </p:nvSpPr>
            <p:spPr>
              <a:xfrm>
                <a:off x="777366" y="3424801"/>
                <a:ext cx="8748421" cy="673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600" i="0">
                          <a:latin typeface="Cambria Math" panose="02040503050406030204" pitchFamily="18" charset="0"/>
                        </a:rPr>
                        <m:t>[1−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6" y="3424801"/>
                <a:ext cx="8748421" cy="673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14:cNvPr>
              <p14:cNvContentPartPr/>
              <p14:nvPr/>
            </p14:nvContentPartPr>
            <p14:xfrm>
              <a:off x="5891297" y="401365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2657" y="40046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14:cNvPr>
              <p14:cNvContentPartPr/>
              <p14:nvPr/>
            </p14:nvContentPartPr>
            <p14:xfrm>
              <a:off x="6722537" y="264205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13897" y="2633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14:cNvPr>
              <p14:cNvContentPartPr/>
              <p14:nvPr/>
            </p14:nvContentPartPr>
            <p14:xfrm>
              <a:off x="3003737" y="3727097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5097" y="37184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/>
              <p:nvPr/>
            </p:nvSpPr>
            <p:spPr>
              <a:xfrm>
                <a:off x="777366" y="2420754"/>
                <a:ext cx="6598793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6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66" y="2420754"/>
                <a:ext cx="6598793" cy="6724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/>
              <p:nvPr/>
            </p:nvSpPr>
            <p:spPr>
              <a:xfrm>
                <a:off x="1358970" y="4652831"/>
                <a:ext cx="3809158" cy="1025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i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δ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σ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970" y="4652831"/>
                <a:ext cx="3809158" cy="10254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/>
              <p:nvPr/>
            </p:nvSpPr>
            <p:spPr>
              <a:xfrm>
                <a:off x="5119295" y="5043528"/>
                <a:ext cx="3809158" cy="385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−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σ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95" y="5043528"/>
                <a:ext cx="3809158" cy="3854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14:cNvPr>
              <p14:cNvContentPartPr/>
              <p14:nvPr/>
            </p14:nvContentPartPr>
            <p14:xfrm>
              <a:off x="9860643" y="54152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51643" y="54062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14:cNvPr>
              <p14:cNvContentPartPr/>
              <p14:nvPr/>
            </p14:nvContentPartPr>
            <p14:xfrm>
              <a:off x="1825083" y="279517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1083" y="268753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8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A727D7-7885-43A1-8F55-141EC2DD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1" y="215900"/>
            <a:ext cx="3906440" cy="753180"/>
          </a:xfrm>
        </p:spPr>
        <p:txBody>
          <a:bodyPr/>
          <a:lstStyle/>
          <a:p>
            <a:r>
              <a:rPr lang="en-US" dirty="0"/>
              <a:t>Black-Scholes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E1561-7BF3-44B4-8CBA-1174BD539CCB}"/>
              </a:ext>
            </a:extLst>
          </p:cNvPr>
          <p:cNvSpPr/>
          <p:nvPr/>
        </p:nvSpPr>
        <p:spPr>
          <a:xfrm>
            <a:off x="238144" y="1132742"/>
            <a:ext cx="2502467" cy="19902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 = $100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X = $110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 = 0.50 (6 months)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= 5.0%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σ = .40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/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+ 0.065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−0.1071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2=−0.1071− 0.2828= −0.3899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(-0.1071) = 0.4573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(-0.3899) = 0.3482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272E77-3374-4245-91C6-D44C3553BE5F}"/>
                  </a:ext>
                </a:extLst>
              </p:cNvPr>
              <p:cNvSpPr/>
              <p:nvPr/>
            </p:nvSpPr>
            <p:spPr>
              <a:xfrm>
                <a:off x="291210" y="4417078"/>
                <a:ext cx="6096000" cy="215764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call option for the call option is calculated using the Black-Scholes formula: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0.3482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45.73−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  <a:hlinkClick r:id="" action="ppaction://noaction"/>
                        </a:rPr>
                        <m:t>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0.3482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=45.73−37.36=8.37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8.37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272E77-3374-4245-91C6-D44C3553B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10" y="4417078"/>
                <a:ext cx="6096000" cy="2157642"/>
              </a:xfrm>
              <a:prstGeom prst="rect">
                <a:avLst/>
              </a:prstGeom>
              <a:blipFill>
                <a:blip r:embed="rId3"/>
                <a:stretch>
                  <a:fillRect l="-900" t="-1695" r="-800" b="-3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84A0A9D-5ACA-4738-A59D-C4CC5D4746A8}"/>
              </a:ext>
            </a:extLst>
          </p:cNvPr>
          <p:cNvSpPr txBox="1"/>
          <p:nvPr/>
        </p:nvSpPr>
        <p:spPr>
          <a:xfrm>
            <a:off x="588245" y="3378038"/>
            <a:ext cx="20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CALL OPTION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2BFB7B0-E6CF-43C2-8916-5031A65F335A}"/>
                  </a:ext>
                </a:extLst>
              </p14:cNvPr>
              <p14:cNvContentPartPr/>
              <p14:nvPr/>
            </p14:nvContentPartPr>
            <p14:xfrm>
              <a:off x="6596305" y="2103728"/>
              <a:ext cx="360" cy="1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2BFB7B0-E6CF-43C2-8916-5031A65F3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7665" y="2095088"/>
                <a:ext cx="18000" cy="3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67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A727D7-7885-43A1-8F55-141EC2DD3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63" y="118299"/>
            <a:ext cx="3463449" cy="679907"/>
          </a:xfrm>
        </p:spPr>
        <p:txBody>
          <a:bodyPr/>
          <a:lstStyle/>
          <a:p>
            <a:r>
              <a:rPr lang="en-US" dirty="0"/>
              <a:t>Black-Scholes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E1561-7BF3-44B4-8CBA-1174BD539CCB}"/>
              </a:ext>
            </a:extLst>
          </p:cNvPr>
          <p:cNvSpPr/>
          <p:nvPr/>
        </p:nvSpPr>
        <p:spPr>
          <a:xfrm>
            <a:off x="318406" y="921734"/>
            <a:ext cx="2502467" cy="1990288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412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 = $100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X = $110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 = 0.50 (6 months)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= 5.0%</a:t>
            </a:r>
          </a:p>
          <a:p>
            <a:pPr marL="457200" marR="0" algn="just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σ = .40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/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+ 0.065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−0.1071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2=−0.1071− 0.2828= −0.3899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(-0.1071) = 0.4573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(-0.3899) = 0.3482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0A27AB-2DDF-4054-BB55-F57E545AF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10" y="70472"/>
                <a:ext cx="6264901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628D4A-706F-4431-B9A0-7081EA66497C}"/>
                  </a:ext>
                </a:extLst>
              </p:cNvPr>
              <p:cNvSpPr/>
              <p:nvPr/>
            </p:nvSpPr>
            <p:spPr>
              <a:xfrm>
                <a:off x="-62126" y="4539387"/>
                <a:ext cx="6096000" cy="17460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put option is calculated as follows: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0.3482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− 100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0.6518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0.5427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=69.93−54.27=15.66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15.66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7628D4A-706F-4431-B9A0-7081EA664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126" y="4539387"/>
                <a:ext cx="6096000" cy="1746055"/>
              </a:xfrm>
              <a:prstGeom prst="rect">
                <a:avLst/>
              </a:prstGeom>
              <a:blipFill>
                <a:blip r:embed="rId3"/>
                <a:stretch>
                  <a:fillRect t="-2098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68EA6E0-1105-4B30-8BC1-9E52DEBAAA5F}"/>
              </a:ext>
            </a:extLst>
          </p:cNvPr>
          <p:cNvSpPr txBox="1"/>
          <p:nvPr/>
        </p:nvSpPr>
        <p:spPr>
          <a:xfrm>
            <a:off x="588245" y="3378038"/>
            <a:ext cx="2067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PUT OPTION</a:t>
            </a:r>
          </a:p>
        </p:txBody>
      </p:sp>
    </p:spTree>
    <p:extLst>
      <p:ext uri="{BB962C8B-B14F-4D97-AF65-F5344CB8AC3E}">
        <p14:creationId xmlns:p14="http://schemas.microsoft.com/office/powerpoint/2010/main" val="9210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0F45-E17E-4D53-BD4B-EE2D304F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1" y="273049"/>
            <a:ext cx="6713140" cy="737287"/>
          </a:xfrm>
        </p:spPr>
        <p:txBody>
          <a:bodyPr>
            <a:normAutofit/>
          </a:bodyPr>
          <a:lstStyle/>
          <a:p>
            <a:r>
              <a:rPr lang="en-US" dirty="0"/>
              <a:t>Black-Scholes with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AA0F-9E11-4500-A6E0-727389DC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</a:t>
            </a:r>
          </a:p>
          <a:p>
            <a:r>
              <a:rPr lang="en-US" dirty="0"/>
              <a:t>S = $100</a:t>
            </a:r>
          </a:p>
          <a:p>
            <a:r>
              <a:rPr lang="en-US" dirty="0"/>
              <a:t>X = $110</a:t>
            </a:r>
          </a:p>
          <a:p>
            <a:r>
              <a:rPr lang="en-US" dirty="0"/>
              <a:t>t = 0.50 (6 months)</a:t>
            </a:r>
          </a:p>
          <a:p>
            <a:r>
              <a:rPr lang="en-US" dirty="0"/>
              <a:t>i = 5.0%</a:t>
            </a:r>
          </a:p>
          <a:p>
            <a:r>
              <a:rPr lang="en-US" dirty="0"/>
              <a:t>σ = .40</a:t>
            </a:r>
          </a:p>
          <a:p>
            <a:r>
              <a:rPr lang="en-US" dirty="0"/>
              <a:t>δ = 3.0%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263CA2-E33E-438F-BEEA-E256F3EFBC51}"/>
                  </a:ext>
                </a:extLst>
              </p:cNvPr>
              <p:cNvSpPr/>
              <p:nvPr/>
            </p:nvSpPr>
            <p:spPr>
              <a:xfrm>
                <a:off x="4563580" y="1474574"/>
                <a:ext cx="6096000" cy="41544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110</m:t>
                                  </m:r>
                                </m:den>
                              </m:f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0.05−0.03+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.4</m:t>
                                      </m:r>
                                    </m:e>
                                    <m:sup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0.40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ra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0.9091</m:t>
                              </m:r>
                            </m:e>
                          </m:func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0.02+0.08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0.50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0.40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0.7071</m:t>
                              </m:r>
                            </m:e>
                          </m:d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−0.0953 + 0.050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0.2828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 −0.1602 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2=−0.1602− 0.2828= −0.4430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(d1) = N ( -0.1602) = 0.4364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 (d2) = N (-0.4430) = 0.3289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263CA2-E33E-438F-BEEA-E256F3EFB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80" y="1474574"/>
                <a:ext cx="6096000" cy="4154407"/>
              </a:xfrm>
              <a:prstGeom prst="rect">
                <a:avLst/>
              </a:prstGeom>
              <a:blipFill>
                <a:blip r:embed="rId2"/>
                <a:stretch>
                  <a:fillRect b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39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10F45-E17E-4D53-BD4B-EE2D304F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9700"/>
            <a:ext cx="6362700" cy="685926"/>
          </a:xfrm>
        </p:spPr>
        <p:txBody>
          <a:bodyPr>
            <a:normAutofit/>
          </a:bodyPr>
          <a:lstStyle/>
          <a:p>
            <a:r>
              <a:rPr lang="en-US" dirty="0"/>
              <a:t>Black-Scholes with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9AA0F-9E11-4500-A6E0-727389DC2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Input</a:t>
            </a:r>
          </a:p>
          <a:p>
            <a:r>
              <a:rPr lang="en-US" sz="2000" dirty="0"/>
              <a:t>S = $100</a:t>
            </a:r>
          </a:p>
          <a:p>
            <a:r>
              <a:rPr lang="en-US" sz="2000" dirty="0"/>
              <a:t>X = $110</a:t>
            </a:r>
          </a:p>
          <a:p>
            <a:r>
              <a:rPr lang="en-US" sz="2000" dirty="0"/>
              <a:t>t = 0.50 (6 months)</a:t>
            </a:r>
          </a:p>
          <a:p>
            <a:r>
              <a:rPr lang="en-US" sz="2000" dirty="0"/>
              <a:t>i = 5.0%</a:t>
            </a:r>
          </a:p>
          <a:p>
            <a:r>
              <a:rPr lang="en-US" sz="2000" dirty="0"/>
              <a:t>σ = .40</a:t>
            </a:r>
          </a:p>
          <a:p>
            <a:r>
              <a:rPr lang="en-US" sz="2000" dirty="0"/>
              <a:t>δ = 3.0%</a:t>
            </a:r>
          </a:p>
          <a:p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02F2BE-564A-4F26-B394-4A082C7A6C76}"/>
                  </a:ext>
                </a:extLst>
              </p:cNvPr>
              <p:cNvSpPr/>
              <p:nvPr/>
            </p:nvSpPr>
            <p:spPr>
              <a:xfrm>
                <a:off x="3997345" y="1117853"/>
                <a:ext cx="6096000" cy="477650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call option for the call option is calculated using the Black-Scholes formula: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=100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0.4364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0.3289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100 (0.9851)(0.4364)−110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0.3289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=42.99−35.28=7.71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7.71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The put option is calculated as follows: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110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0.05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0.3482</m:t>
                              </m:r>
                            </m:e>
                          </m:d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− 100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e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0.03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0.5</m:t>
                              </m:r>
                            </m:e>
                          </m:d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1−0.4573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=110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0.9753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0.6518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−100 (0.9851)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0.5427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=69.93−53.46=16.47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7200" algn="just">
                  <a:spcAft>
                    <a:spcPts val="1000"/>
                  </a:spcAft>
                </a:pPr>
                <a:r>
                  <a:rPr lang="en-US" b="1" u="sng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16.47</a:t>
                </a:r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02F2BE-564A-4F26-B394-4A082C7A6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345" y="1117853"/>
                <a:ext cx="6096000" cy="4776500"/>
              </a:xfrm>
              <a:prstGeom prst="rect">
                <a:avLst/>
              </a:prstGeom>
              <a:blipFill>
                <a:blip r:embed="rId2"/>
                <a:stretch>
                  <a:fillRect l="-900" t="-638" r="-800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4ECDD55-E5D8-41BA-983D-4A6C3ED2EBAF}"/>
                  </a:ext>
                </a:extLst>
              </p14:cNvPr>
              <p14:cNvContentPartPr/>
              <p14:nvPr/>
            </p14:nvContentPartPr>
            <p14:xfrm>
              <a:off x="3316194" y="574321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4ECDD55-E5D8-41BA-983D-4A6C3ED2EB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2554" y="563521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6E0F76-AF1E-4AAD-AA39-8077277D6312}"/>
                  </a:ext>
                </a:extLst>
              </p14:cNvPr>
              <p14:cNvContentPartPr/>
              <p14:nvPr/>
            </p14:nvContentPartPr>
            <p14:xfrm>
              <a:off x="4656114" y="5644576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6E0F76-AF1E-4AAD-AA39-8077277D63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2114" y="55365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5F0058B-733A-41C9-94A1-FFEA680B321E}"/>
                  </a:ext>
                </a:extLst>
              </p14:cNvPr>
              <p14:cNvContentPartPr/>
              <p14:nvPr/>
            </p14:nvContentPartPr>
            <p14:xfrm>
              <a:off x="2738034" y="548653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5F0058B-733A-41C9-94A1-FFEA680B3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034" y="53785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E7A3604-962B-4498-B09A-5D19F33840A3}"/>
                  </a:ext>
                </a:extLst>
              </p14:cNvPr>
              <p14:cNvContentPartPr/>
              <p14:nvPr/>
            </p14:nvContentPartPr>
            <p14:xfrm>
              <a:off x="10280034" y="3937096"/>
              <a:ext cx="887040" cy="372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E7A3604-962B-4498-B09A-5D19F33840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26034" y="3829096"/>
                <a:ext cx="99468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F49-8BD5-45A2-8E3E-9CDCB0D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7" y="294290"/>
            <a:ext cx="9146383" cy="708106"/>
          </a:xfrm>
        </p:spPr>
        <p:txBody>
          <a:bodyPr>
            <a:normAutofit/>
          </a:bodyPr>
          <a:lstStyle/>
          <a:p>
            <a:r>
              <a:rPr lang="en-US" dirty="0"/>
              <a:t>Black-Scholes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D8D81-40A9-6877-E877-7FB89325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72" y="1281792"/>
            <a:ext cx="11426636" cy="457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84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0F49-8BD5-45A2-8E3E-9CDCB0D7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27" y="294290"/>
            <a:ext cx="9146383" cy="708106"/>
          </a:xfrm>
        </p:spPr>
        <p:txBody>
          <a:bodyPr>
            <a:normAutofit/>
          </a:bodyPr>
          <a:lstStyle/>
          <a:p>
            <a:r>
              <a:rPr lang="en-US" dirty="0"/>
              <a:t>Black-Scholes using Excel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5D4C-D883-9B23-1327-BFC614E5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8" y="1129392"/>
            <a:ext cx="11453827" cy="4585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76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E331-A778-4C2E-B850-42ED18C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Put Call Parity</a:t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A3047C-61A5-454E-9AC7-8E6984576760}"/>
                  </a:ext>
                </a:extLst>
              </p:cNvPr>
              <p:cNvSpPr/>
              <p:nvPr/>
            </p:nvSpPr>
            <p:spPr>
              <a:xfrm>
                <a:off x="787635" y="1752600"/>
                <a:ext cx="9945348" cy="14716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– P = S – PV (X)  or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– P = S –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FA3047C-61A5-454E-9AC7-8E6984576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35" y="1752600"/>
                <a:ext cx="9945348" cy="1471621"/>
              </a:xfrm>
              <a:prstGeom prst="rect">
                <a:avLst/>
              </a:prstGeom>
              <a:blipFill>
                <a:blip r:embed="rId2"/>
                <a:stretch>
                  <a:fillRect t="-7469" b="-17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C8FD0-AB93-4E32-9B12-C6E4BE90E1EC}"/>
                  </a:ext>
                </a:extLst>
              </p:cNvPr>
              <p:cNvSpPr/>
              <p:nvPr/>
            </p:nvSpPr>
            <p:spPr>
              <a:xfrm>
                <a:off x="838200" y="3936051"/>
                <a:ext cx="9894783" cy="1491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kern="1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 = S –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P  and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 = </a:t>
                </a:r>
                <a:r>
                  <a:rPr lang="en-US" sz="4000" kern="15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e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it</m:t>
                        </m:r>
                      </m:sup>
                    </m:sSup>
                  </m:oMath>
                </a14:m>
                <a:r>
                  <a:rPr lang="en-US" sz="4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– S + C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EC8FD0-AB93-4E32-9B12-C6E4BE90E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6051"/>
                <a:ext cx="9894783" cy="1491562"/>
              </a:xfrm>
              <a:prstGeom prst="rect">
                <a:avLst/>
              </a:prstGeom>
              <a:blipFill>
                <a:blip r:embed="rId3"/>
                <a:stretch>
                  <a:fillRect t="-5738" b="-17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6BB20D-160B-4F65-B1B1-98C8402B8E4A}"/>
                  </a:ext>
                </a:extLst>
              </p14:cNvPr>
              <p14:cNvContentPartPr/>
              <p14:nvPr/>
            </p14:nvContentPartPr>
            <p14:xfrm>
              <a:off x="11383083" y="582205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6BB20D-160B-4F65-B1B1-98C8402B8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29443" y="5714416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37871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23569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5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14:cNvPr>
              <p14:cNvContentPartPr/>
              <p14:nvPr/>
            </p14:nvContentPartPr>
            <p14:xfrm>
              <a:off x="3896657" y="100429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2337" y="9999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55019B5-60FC-4068-B1CC-1C73628F24AE}"/>
              </a:ext>
            </a:extLst>
          </p:cNvPr>
          <p:cNvSpPr txBox="1"/>
          <p:nvPr/>
        </p:nvSpPr>
        <p:spPr>
          <a:xfrm>
            <a:off x="829340" y="755222"/>
            <a:ext cx="31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STRADDLES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14:cNvPr>
              <p14:cNvContentPartPr/>
              <p14:nvPr/>
            </p14:nvContentPartPr>
            <p14:xfrm>
              <a:off x="3907097" y="4773851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9097" y="47558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14:cNvPr>
              <p14:cNvContentPartPr/>
              <p14:nvPr/>
            </p14:nvContentPartPr>
            <p14:xfrm>
              <a:off x="11179817" y="5029091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2177" y="50114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14:cNvPr>
              <p14:cNvContentPartPr/>
              <p14:nvPr/>
            </p14:nvContentPartPr>
            <p14:xfrm>
              <a:off x="5363657" y="6079571"/>
              <a:ext cx="360" cy="2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6017" y="6061571"/>
                <a:ext cx="3600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BDA3403-54C8-4638-950C-8708589CECDA}"/>
              </a:ext>
            </a:extLst>
          </p:cNvPr>
          <p:cNvSpPr txBox="1"/>
          <p:nvPr/>
        </p:nvSpPr>
        <p:spPr>
          <a:xfrm>
            <a:off x="923922" y="1712177"/>
            <a:ext cx="1012043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VIEW ON THE STOCK: THERE WILL BE VOLATILITY OF THE STOCK BY EXPIRATION TIME</a:t>
            </a:r>
          </a:p>
          <a:p>
            <a:endParaRPr lang="en-US" dirty="0"/>
          </a:p>
          <a:p>
            <a:r>
              <a:rPr lang="en-US" dirty="0"/>
              <a:t>STRATEGY: BUY THE CALL AND BUY THE PUT AT THE SAME X PRICE FOR THE SAME PERIOD</a:t>
            </a:r>
          </a:p>
          <a:p>
            <a:r>
              <a:rPr lang="en-US" dirty="0"/>
              <a:t>RIGHT TO </a:t>
            </a:r>
            <a:r>
              <a:rPr lang="en-US" u="sng" dirty="0"/>
              <a:t>BUY</a:t>
            </a:r>
            <a:r>
              <a:rPr lang="en-US" dirty="0"/>
              <a:t>  AND </a:t>
            </a:r>
            <a:r>
              <a:rPr lang="en-US" u="sng" dirty="0"/>
              <a:t>SELL</a:t>
            </a:r>
            <a:r>
              <a:rPr lang="en-US" dirty="0"/>
              <a:t> THE STOCK AT A SET PRICE </a:t>
            </a:r>
            <a:r>
              <a:rPr lang="en-US" sz="2800" dirty="0"/>
              <a:t>X</a:t>
            </a:r>
            <a:r>
              <a:rPr lang="en-US" dirty="0"/>
              <a:t> NO MATTER WHAT THE STOCK DOES</a:t>
            </a:r>
          </a:p>
          <a:p>
            <a:r>
              <a:rPr lang="en-US" dirty="0"/>
              <a:t>TO GET THAT RIGHT, YOU PAY BOTH CALL AND PUT PREMIUMS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PAYOFF = Max (S – X , X – S )</a:t>
            </a:r>
          </a:p>
          <a:p>
            <a:r>
              <a:rPr lang="en-US" dirty="0"/>
              <a:t>PROFIT = PAYOFF – PREMIUM</a:t>
            </a:r>
          </a:p>
          <a:p>
            <a:r>
              <a:rPr lang="en-US" dirty="0"/>
              <a:t>BE1 = EXERCISE PRICE + PREMIUM and BE2 = EXERCISE PRICE - PREMIUM</a:t>
            </a:r>
          </a:p>
        </p:txBody>
      </p:sp>
    </p:spTree>
    <p:extLst>
      <p:ext uri="{BB962C8B-B14F-4D97-AF65-F5344CB8AC3E}">
        <p14:creationId xmlns:p14="http://schemas.microsoft.com/office/powerpoint/2010/main" val="8694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14:cNvPr>
              <p14:cNvContentPartPr/>
              <p14:nvPr/>
            </p14:nvContentPartPr>
            <p14:xfrm>
              <a:off x="9436337" y="5241491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BBD4105-5309-4AF5-AFF7-1EF482A308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8337" y="5223851"/>
                <a:ext cx="36000" cy="3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BC24407-4733-4AC5-8295-3AB98B4A8A94}"/>
              </a:ext>
            </a:extLst>
          </p:cNvPr>
          <p:cNvCxnSpPr>
            <a:cxnSpLocks/>
          </p:cNvCxnSpPr>
          <p:nvPr/>
        </p:nvCxnSpPr>
        <p:spPr>
          <a:xfrm>
            <a:off x="839974" y="2769781"/>
            <a:ext cx="15949" cy="341748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4EA648-20E2-4BF2-8B31-08D6A3C0D956}"/>
              </a:ext>
            </a:extLst>
          </p:cNvPr>
          <p:cNvCxnSpPr>
            <a:cxnSpLocks/>
          </p:cNvCxnSpPr>
          <p:nvPr/>
        </p:nvCxnSpPr>
        <p:spPr>
          <a:xfrm flipH="1">
            <a:off x="855923" y="6187263"/>
            <a:ext cx="454541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Table 99">
            <a:extLst>
              <a:ext uri="{FF2B5EF4-FFF2-40B4-BE49-F238E27FC236}">
                <a16:creationId xmlns:a16="http://schemas.microsoft.com/office/drawing/2014/main" id="{C7E31BD9-0BF0-413E-B6C6-B8C2BC814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832782"/>
              </p:ext>
            </p:extLst>
          </p:nvPr>
        </p:nvGraphicFramePr>
        <p:xfrm>
          <a:off x="6113105" y="2548240"/>
          <a:ext cx="5669232" cy="176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11">
                  <a:extLst>
                    <a:ext uri="{9D8B030D-6E8A-4147-A177-3AD203B41FA5}">
                      <a16:colId xmlns:a16="http://schemas.microsoft.com/office/drawing/2014/main" val="3408149901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246008888"/>
                    </a:ext>
                  </a:extLst>
                </a:gridCol>
                <a:gridCol w="1525040">
                  <a:extLst>
                    <a:ext uri="{9D8B030D-6E8A-4147-A177-3AD203B41FA5}">
                      <a16:colId xmlns:a16="http://schemas.microsoft.com/office/drawing/2014/main" val="1088457158"/>
                    </a:ext>
                  </a:extLst>
                </a:gridCol>
                <a:gridCol w="1048741">
                  <a:extLst>
                    <a:ext uri="{9D8B030D-6E8A-4147-A177-3AD203B41FA5}">
                      <a16:colId xmlns:a16="http://schemas.microsoft.com/office/drawing/2014/main" val="1079310863"/>
                    </a:ext>
                  </a:extLst>
                </a:gridCol>
              </a:tblGrid>
              <a:tr h="440355">
                <a:tc>
                  <a:txBody>
                    <a:bodyPr/>
                    <a:lstStyle/>
                    <a:p>
                      <a:r>
                        <a:rPr lang="en-US" dirty="0"/>
                        <a:t>PAYOFF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HPR%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12926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328118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87859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70755"/>
                  </a:ext>
                </a:extLst>
              </a:tr>
            </a:tbl>
          </a:graphicData>
        </a:graphic>
      </p:graphicFrame>
      <p:graphicFrame>
        <p:nvGraphicFramePr>
          <p:cNvPr id="101" name="Table 101">
            <a:extLst>
              <a:ext uri="{FF2B5EF4-FFF2-40B4-BE49-F238E27FC236}">
                <a16:creationId xmlns:a16="http://schemas.microsoft.com/office/drawing/2014/main" id="{4119DAA3-2D2F-4EA5-A7C7-08FE41C4E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117804"/>
              </p:ext>
            </p:extLst>
          </p:nvPr>
        </p:nvGraphicFramePr>
        <p:xfrm>
          <a:off x="6113105" y="325156"/>
          <a:ext cx="5669592" cy="1938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66">
                  <a:extLst>
                    <a:ext uri="{9D8B030D-6E8A-4147-A177-3AD203B41FA5}">
                      <a16:colId xmlns:a16="http://schemas.microsoft.com/office/drawing/2014/main" val="3232814583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197187241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val="167285225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val="319930226"/>
                    </a:ext>
                  </a:extLst>
                </a:gridCol>
              </a:tblGrid>
              <a:tr h="654712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820886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79145"/>
                  </a:ext>
                </a:extLst>
              </a:tr>
              <a:tr h="38991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76700"/>
                  </a:ext>
                </a:extLst>
              </a:tr>
              <a:tr h="504111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8196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16FFD3A-7B91-4819-88E8-0F7A9CD03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97" y="251339"/>
            <a:ext cx="5245382" cy="23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3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E8F848-E1C9-41D0-BDCA-F8436CF07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963" y="2545759"/>
            <a:ext cx="5190067" cy="2700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4603F-0EC6-4B37-9419-556ACDC4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67" y="2463768"/>
            <a:ext cx="4389967" cy="3285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14:cNvPr>
              <p14:cNvContentPartPr/>
              <p14:nvPr/>
            </p14:nvContentPartPr>
            <p14:xfrm>
              <a:off x="3896657" y="1004291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1E73CE-B363-4951-B2ED-55DC67322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2337" y="999971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55019B5-60FC-4068-B1CC-1C73628F24AE}"/>
              </a:ext>
            </a:extLst>
          </p:cNvPr>
          <p:cNvSpPr txBox="1"/>
          <p:nvPr/>
        </p:nvSpPr>
        <p:spPr>
          <a:xfrm>
            <a:off x="829340" y="755222"/>
            <a:ext cx="314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STRADDLES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14:cNvPr>
              <p14:cNvContentPartPr/>
              <p14:nvPr/>
            </p14:nvContentPartPr>
            <p14:xfrm>
              <a:off x="3907097" y="4773851"/>
              <a:ext cx="360" cy="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61ABE65-F1B4-48E3-A0D8-4A84E5DF96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9097" y="47558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14:cNvPr>
              <p14:cNvContentPartPr/>
              <p14:nvPr/>
            </p14:nvContentPartPr>
            <p14:xfrm>
              <a:off x="11179817" y="5029091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C59A8F7-39A2-4C7C-A1CE-4A69E2B9C2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62177" y="501145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14:cNvPr>
              <p14:cNvContentPartPr/>
              <p14:nvPr/>
            </p14:nvContentPartPr>
            <p14:xfrm>
              <a:off x="5363657" y="6079571"/>
              <a:ext cx="360" cy="252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ECB2CB1-5A63-41BC-B321-AB7F3F97FE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46017" y="6061571"/>
                <a:ext cx="3600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0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Digital Blue Tunnel">
    <a:dk1>
      <a:srgbClr val="000000"/>
    </a:dk1>
    <a:lt1>
      <a:sysClr val="window" lastClr="FFFFFF"/>
    </a:lt1>
    <a:dk2>
      <a:srgbClr val="001027"/>
    </a:dk2>
    <a:lt2>
      <a:srgbClr val="C1EBF7"/>
    </a:lt2>
    <a:accent1>
      <a:srgbClr val="56C5FF"/>
    </a:accent1>
    <a:accent2>
      <a:srgbClr val="4BB836"/>
    </a:accent2>
    <a:accent3>
      <a:srgbClr val="F8B004"/>
    </a:accent3>
    <a:accent4>
      <a:srgbClr val="972ACD"/>
    </a:accent4>
    <a:accent5>
      <a:srgbClr val="F86E24"/>
    </a:accent5>
    <a:accent6>
      <a:srgbClr val="DB30C7"/>
    </a:accent6>
    <a:hlink>
      <a:srgbClr val="F8B004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6903</TotalTime>
  <Words>1568</Words>
  <Application>Microsoft Office PowerPoint</Application>
  <PresentationFormat>Widescreen</PresentationFormat>
  <Paragraphs>463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Calibri Light</vt:lpstr>
      <vt:lpstr>Cambria Math</vt:lpstr>
      <vt:lpstr>Corbel</vt:lpstr>
      <vt:lpstr>Times New Roman</vt:lpstr>
      <vt:lpstr>Office Theme</vt:lpstr>
      <vt:lpstr>Digital Blue Tunnel 16x9</vt:lpstr>
      <vt:lpstr>Derivatives Investments: Option Strategies, Analysis and Valuations </vt:lpstr>
      <vt:lpstr>Intro to Options</vt:lpstr>
      <vt:lpstr>CALL PRICE CONCEPTS</vt:lpstr>
      <vt:lpstr>PowerPoint Presentation</vt:lpstr>
      <vt:lpstr>PUT PRICE CONCEPTS</vt:lpstr>
      <vt:lpstr>PowerPoint Presentation</vt:lpstr>
      <vt:lpstr>PowerPoint Presentation</vt:lpstr>
      <vt:lpstr>PowerPoint Presentation</vt:lpstr>
      <vt:lpstr>PowerPoint Presentation</vt:lpstr>
      <vt:lpstr>BASIC OPTIONS - PRACTICE PROBLEMS</vt:lpstr>
      <vt:lpstr>BASIC OPTIONS - PRACTICE PROBLEMS</vt:lpstr>
      <vt:lpstr>PowerPoint Presentation</vt:lpstr>
      <vt:lpstr>PowerPoint Presentation</vt:lpstr>
      <vt:lpstr>PowerPoint Presentation</vt:lpstr>
      <vt:lpstr>SPREADS</vt:lpstr>
      <vt:lpstr>SPREADS</vt:lpstr>
      <vt:lpstr>BULL CALL SPREADS</vt:lpstr>
      <vt:lpstr>WHITEBOARD</vt:lpstr>
      <vt:lpstr>BULL CALL SPREADS</vt:lpstr>
      <vt:lpstr>BEAR PUT SPREADS</vt:lpstr>
      <vt:lpstr>WHITEBOARD</vt:lpstr>
      <vt:lpstr>BEAR PUT SPREADS</vt:lpstr>
      <vt:lpstr>BULL PUT SPREADS</vt:lpstr>
      <vt:lpstr>WHITEBOARD</vt:lpstr>
      <vt:lpstr>BULL PUT SPREADS</vt:lpstr>
      <vt:lpstr>BEAR CALL SPREAD</vt:lpstr>
      <vt:lpstr>WHITEBOARD</vt:lpstr>
      <vt:lpstr>BEAR CALL SPREAD</vt:lpstr>
      <vt:lpstr>LONG BUTTERFLY CALL SPREADS</vt:lpstr>
      <vt:lpstr>WHITEBOARD</vt:lpstr>
      <vt:lpstr>LONG BUTTERFLY CALL SPREADS</vt:lpstr>
      <vt:lpstr>LONG BUTTERFLY PUT SPREADS</vt:lpstr>
      <vt:lpstr>WHITEBOARD</vt:lpstr>
      <vt:lpstr>LONG BUTTERFLY PUT SPREADS</vt:lpstr>
      <vt:lpstr>SPREADS – PRACTICE PROBLEMS</vt:lpstr>
      <vt:lpstr>VALUING OPTIONS APPLYING PROBABILITY THEORY</vt:lpstr>
      <vt:lpstr>BIONOMIAL OPTION PRICING METHOD  for valuing options (single period)</vt:lpstr>
      <vt:lpstr>BIONOMIAL OPTION PRICING METHOD  for valuing options (single period)</vt:lpstr>
      <vt:lpstr>BIONOMIAL OPTION PRICING METHOD  for valuing options (two-period)</vt:lpstr>
      <vt:lpstr>BIONOMIAL OPTION PRICING METHOD  for valuing options (two-period)</vt:lpstr>
      <vt:lpstr>BIONOMIAL OPTION PRICING METHOD  for valuing options (two-period)</vt:lpstr>
      <vt:lpstr>PowerPoint Presentation</vt:lpstr>
      <vt:lpstr>BIONOMIAL OPTION PRICING METHOD  for valuing options (two-period) with Dividends (yield and $) </vt:lpstr>
      <vt:lpstr>BIONOMIAL OPTION PRICING METHOD  for valuing options (two-period)</vt:lpstr>
      <vt:lpstr>BIONOMIAL OPTION PRICING METHOD  for valuing options (two-period)</vt:lpstr>
      <vt:lpstr>BINOMIAL OPTION PRICING MODEL – LEVERAGE METHOD (6-Step Method)</vt:lpstr>
      <vt:lpstr>BINOMIAL OPTION PRICING MODEL – LEVERAGE METHOD</vt:lpstr>
      <vt:lpstr>Math &amp; Statistics 101</vt:lpstr>
      <vt:lpstr>Math &amp; Statistics 101</vt:lpstr>
      <vt:lpstr>Black-Scholes Option Pricing Model</vt:lpstr>
      <vt:lpstr>Black-Scholes Option Pricing Model</vt:lpstr>
      <vt:lpstr>Black-Scholes</vt:lpstr>
      <vt:lpstr>Black-Scholes</vt:lpstr>
      <vt:lpstr>Black-Scholes with Dividends</vt:lpstr>
      <vt:lpstr>Black-Scholes with Dividends</vt:lpstr>
      <vt:lpstr>Black-Scholes using Excel</vt:lpstr>
      <vt:lpstr>Black-Scholes using Excel</vt:lpstr>
      <vt:lpstr>Put Call Parity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Options – The Basics</dc:title>
  <dc:creator>Chris Droussiotis</dc:creator>
  <cp:lastModifiedBy>Chris Droussiotis</cp:lastModifiedBy>
  <cp:revision>32</cp:revision>
  <dcterms:created xsi:type="dcterms:W3CDTF">2020-04-24T00:21:19Z</dcterms:created>
  <dcterms:modified xsi:type="dcterms:W3CDTF">2023-10-23T08:31:12Z</dcterms:modified>
</cp:coreProperties>
</file>