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handoutMasterIdLst>
    <p:handoutMasterId r:id="rId45"/>
  </p:handoutMasterIdLst>
  <p:sldIdLst>
    <p:sldId id="265" r:id="rId2"/>
    <p:sldId id="647" r:id="rId3"/>
    <p:sldId id="257" r:id="rId4"/>
    <p:sldId id="644" r:id="rId5"/>
    <p:sldId id="645" r:id="rId6"/>
    <p:sldId id="262" r:id="rId7"/>
    <p:sldId id="646" r:id="rId8"/>
    <p:sldId id="266" r:id="rId9"/>
    <p:sldId id="443" r:id="rId10"/>
    <p:sldId id="435" r:id="rId11"/>
    <p:sldId id="436" r:id="rId12"/>
    <p:sldId id="310" r:id="rId13"/>
    <p:sldId id="431" r:id="rId14"/>
    <p:sldId id="650" r:id="rId15"/>
    <p:sldId id="648" r:id="rId16"/>
    <p:sldId id="657" r:id="rId17"/>
    <p:sldId id="656" r:id="rId18"/>
    <p:sldId id="449" r:id="rId19"/>
    <p:sldId id="651" r:id="rId20"/>
    <p:sldId id="652" r:id="rId21"/>
    <p:sldId id="653" r:id="rId22"/>
    <p:sldId id="654" r:id="rId23"/>
    <p:sldId id="655" r:id="rId24"/>
    <p:sldId id="451" r:id="rId25"/>
    <p:sldId id="452" r:id="rId26"/>
    <p:sldId id="453" r:id="rId27"/>
    <p:sldId id="454" r:id="rId28"/>
    <p:sldId id="455" r:id="rId29"/>
    <p:sldId id="457" r:id="rId30"/>
    <p:sldId id="458" r:id="rId31"/>
    <p:sldId id="649" r:id="rId32"/>
    <p:sldId id="434" r:id="rId33"/>
    <p:sldId id="438" r:id="rId34"/>
    <p:sldId id="439" r:id="rId35"/>
    <p:sldId id="440" r:id="rId36"/>
    <p:sldId id="441" r:id="rId37"/>
    <p:sldId id="442" r:id="rId38"/>
    <p:sldId id="444" r:id="rId39"/>
    <p:sldId id="445" r:id="rId40"/>
    <p:sldId id="446" r:id="rId41"/>
    <p:sldId id="447" r:id="rId42"/>
    <p:sldId id="448" r:id="rId43"/>
  </p:sldIdLst>
  <p:sldSz cx="12188825" cy="68580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27135-2701-4E88-A65C-E42D2B652078}" v="30" dt="2023-03-20T16:12:45.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p:scale>
          <a:sx n="54" d="100"/>
          <a:sy n="54" d="100"/>
        </p:scale>
        <p:origin x="1292" y="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FE427135-2701-4E88-A65C-E42D2B652078}"/>
    <pc:docChg chg="undo custSel addSld delSld modSld sldOrd">
      <pc:chgData name="Chris Droussiotis" userId="66921b89f68d3868" providerId="LiveId" clId="{FE427135-2701-4E88-A65C-E42D2B652078}" dt="2023-03-20T16:45:35.579" v="1255" actId="478"/>
      <pc:docMkLst>
        <pc:docMk/>
      </pc:docMkLst>
      <pc:sldChg chg="addSp delSp modSp mod">
        <pc:chgData name="Chris Droussiotis" userId="66921b89f68d3868" providerId="LiveId" clId="{FE427135-2701-4E88-A65C-E42D2B652078}" dt="2023-03-20T15:24:04.871" v="215" actId="478"/>
        <pc:sldMkLst>
          <pc:docMk/>
          <pc:sldMk cId="3529327953" sldId="257"/>
        </pc:sldMkLst>
        <pc:spChg chg="del">
          <ac:chgData name="Chris Droussiotis" userId="66921b89f68d3868" providerId="LiveId" clId="{FE427135-2701-4E88-A65C-E42D2B652078}" dt="2023-03-20T00:51:02.882" v="32" actId="478"/>
          <ac:spMkLst>
            <pc:docMk/>
            <pc:sldMk cId="3529327953" sldId="257"/>
            <ac:spMk id="2" creationId="{59249320-DA86-4EB5-B311-F05D00C23636}"/>
          </ac:spMkLst>
        </pc:spChg>
        <pc:spChg chg="add mod">
          <ac:chgData name="Chris Droussiotis" userId="66921b89f68d3868" providerId="LiveId" clId="{FE427135-2701-4E88-A65C-E42D2B652078}" dt="2023-03-20T15:23:47.429" v="213"/>
          <ac:spMkLst>
            <pc:docMk/>
            <pc:sldMk cId="3529327953" sldId="257"/>
            <ac:spMk id="3" creationId="{21A2D33C-A33B-95CC-B956-F7834931BDE2}"/>
          </ac:spMkLst>
        </pc:spChg>
        <pc:spChg chg="add mod">
          <ac:chgData name="Chris Droussiotis" userId="66921b89f68d3868" providerId="LiveId" clId="{FE427135-2701-4E88-A65C-E42D2B652078}" dt="2023-03-20T00:56:01.306" v="124" actId="1076"/>
          <ac:spMkLst>
            <pc:docMk/>
            <pc:sldMk cId="3529327953" sldId="257"/>
            <ac:spMk id="8" creationId="{2B6D09B5-26D5-543A-DFC4-260E13C38582}"/>
          </ac:spMkLst>
        </pc:spChg>
        <pc:spChg chg="del mod">
          <ac:chgData name="Chris Droussiotis" userId="66921b89f68d3868" providerId="LiveId" clId="{FE427135-2701-4E88-A65C-E42D2B652078}" dt="2023-03-20T15:24:04.871" v="215" actId="478"/>
          <ac:spMkLst>
            <pc:docMk/>
            <pc:sldMk cId="3529327953" sldId="257"/>
            <ac:spMk id="13" creationId="{DD827BE8-3B4F-495A-92DD-480B22502D25}"/>
          </ac:spMkLst>
        </pc:spChg>
        <pc:picChg chg="add del">
          <ac:chgData name="Chris Droussiotis" userId="66921b89f68d3868" providerId="LiveId" clId="{FE427135-2701-4E88-A65C-E42D2B652078}" dt="2023-03-20T15:23:42.786" v="212"/>
          <ac:picMkLst>
            <pc:docMk/>
            <pc:sldMk cId="3529327953" sldId="257"/>
            <ac:picMk id="2" creationId="{43298B66-805F-0F05-1D10-7DE378FF0767}"/>
          </ac:picMkLst>
        </pc:picChg>
        <pc:cxnChg chg="mod">
          <ac:chgData name="Chris Droussiotis" userId="66921b89f68d3868" providerId="LiveId" clId="{FE427135-2701-4E88-A65C-E42D2B652078}" dt="2023-03-20T00:51:41.839" v="36" actId="14100"/>
          <ac:cxnSpMkLst>
            <pc:docMk/>
            <pc:sldMk cId="3529327953" sldId="257"/>
            <ac:cxnSpMk id="12" creationId="{D5FA2CAC-4DCF-48BF-B4D3-598F814224EC}"/>
          </ac:cxnSpMkLst>
        </pc:cxnChg>
      </pc:sldChg>
      <pc:sldChg chg="delSp del mod">
        <pc:chgData name="Chris Droussiotis" userId="66921b89f68d3868" providerId="LiveId" clId="{FE427135-2701-4E88-A65C-E42D2B652078}" dt="2023-03-20T00:57:07.353" v="132" actId="47"/>
        <pc:sldMkLst>
          <pc:docMk/>
          <pc:sldMk cId="4285433018" sldId="260"/>
        </pc:sldMkLst>
        <pc:spChg chg="del">
          <ac:chgData name="Chris Droussiotis" userId="66921b89f68d3868" providerId="LiveId" clId="{FE427135-2701-4E88-A65C-E42D2B652078}" dt="2023-03-20T00:56:13.249" v="125" actId="478"/>
          <ac:spMkLst>
            <pc:docMk/>
            <pc:sldMk cId="4285433018" sldId="260"/>
            <ac:spMk id="2" creationId="{D920EC94-E97D-4AA4-920B-B6D0D6272357}"/>
          </ac:spMkLst>
        </pc:spChg>
        <pc:spChg chg="del">
          <ac:chgData name="Chris Droussiotis" userId="66921b89f68d3868" providerId="LiveId" clId="{FE427135-2701-4E88-A65C-E42D2B652078}" dt="2023-03-20T00:56:18.486" v="127" actId="478"/>
          <ac:spMkLst>
            <pc:docMk/>
            <pc:sldMk cId="4285433018" sldId="260"/>
            <ac:spMk id="8" creationId="{7BFB62B1-4D65-4035-9321-A893F2EE0602}"/>
          </ac:spMkLst>
        </pc:spChg>
        <pc:cxnChg chg="del">
          <ac:chgData name="Chris Droussiotis" userId="66921b89f68d3868" providerId="LiveId" clId="{FE427135-2701-4E88-A65C-E42D2B652078}" dt="2023-03-20T00:56:15.340" v="126" actId="478"/>
          <ac:cxnSpMkLst>
            <pc:docMk/>
            <pc:sldMk cId="4285433018" sldId="260"/>
            <ac:cxnSpMk id="14" creationId="{891DD674-C574-468B-83E6-2D52D65719FE}"/>
          </ac:cxnSpMkLst>
        </pc:cxnChg>
      </pc:sldChg>
      <pc:sldChg chg="del">
        <pc:chgData name="Chris Droussiotis" userId="66921b89f68d3868" providerId="LiveId" clId="{FE427135-2701-4E88-A65C-E42D2B652078}" dt="2023-03-20T00:50:26.682" v="31" actId="47"/>
        <pc:sldMkLst>
          <pc:docMk/>
          <pc:sldMk cId="3532021214" sldId="262"/>
        </pc:sldMkLst>
      </pc:sldChg>
      <pc:sldChg chg="delSp modSp mod">
        <pc:chgData name="Chris Droussiotis" userId="66921b89f68d3868" providerId="LiveId" clId="{FE427135-2701-4E88-A65C-E42D2B652078}" dt="2023-03-20T16:45:35.579" v="1255" actId="478"/>
        <pc:sldMkLst>
          <pc:docMk/>
          <pc:sldMk cId="4157720077" sldId="262"/>
        </pc:sldMkLst>
        <pc:spChg chg="mod">
          <ac:chgData name="Chris Droussiotis" userId="66921b89f68d3868" providerId="LiveId" clId="{FE427135-2701-4E88-A65C-E42D2B652078}" dt="2023-03-20T16:45:26.366" v="1254" actId="20577"/>
          <ac:spMkLst>
            <pc:docMk/>
            <pc:sldMk cId="4157720077" sldId="262"/>
            <ac:spMk id="11" creationId="{DB887F1C-0BD5-4DD1-B250-1157D0B810EC}"/>
          </ac:spMkLst>
        </pc:spChg>
        <pc:spChg chg="del mod">
          <ac:chgData name="Chris Droussiotis" userId="66921b89f68d3868" providerId="LiveId" clId="{FE427135-2701-4E88-A65C-E42D2B652078}" dt="2023-03-20T16:45:35.579" v="1255" actId="478"/>
          <ac:spMkLst>
            <pc:docMk/>
            <pc:sldMk cId="4157720077" sldId="262"/>
            <ac:spMk id="18" creationId="{00FB7A14-8D60-4004-8966-DE97E0A5D997}"/>
          </ac:spMkLst>
        </pc:spChg>
      </pc:sldChg>
      <pc:sldChg chg="del">
        <pc:chgData name="Chris Droussiotis" userId="66921b89f68d3868" providerId="LiveId" clId="{FE427135-2701-4E88-A65C-E42D2B652078}" dt="2023-03-20T00:59:21.192" v="139" actId="47"/>
        <pc:sldMkLst>
          <pc:docMk/>
          <pc:sldMk cId="3273590401" sldId="263"/>
        </pc:sldMkLst>
      </pc:sldChg>
      <pc:sldChg chg="delSp modSp mod">
        <pc:chgData name="Chris Droussiotis" userId="66921b89f68d3868" providerId="LiveId" clId="{FE427135-2701-4E88-A65C-E42D2B652078}" dt="2023-03-20T16:43:49.307" v="1223" actId="1076"/>
        <pc:sldMkLst>
          <pc:docMk/>
          <pc:sldMk cId="2808920126" sldId="265"/>
        </pc:sldMkLst>
        <pc:spChg chg="del">
          <ac:chgData name="Chris Droussiotis" userId="66921b89f68d3868" providerId="LiveId" clId="{FE427135-2701-4E88-A65C-E42D2B652078}" dt="2023-03-20T00:50:14.673" v="29" actId="478"/>
          <ac:spMkLst>
            <pc:docMk/>
            <pc:sldMk cId="2808920126" sldId="265"/>
            <ac:spMk id="2" creationId="{2778FECF-67C0-4E2F-88CA-A22E86A869CF}"/>
          </ac:spMkLst>
        </pc:spChg>
        <pc:spChg chg="mod">
          <ac:chgData name="Chris Droussiotis" userId="66921b89f68d3868" providerId="LiveId" clId="{FE427135-2701-4E88-A65C-E42D2B652078}" dt="2023-03-20T16:43:49.307" v="1223" actId="1076"/>
          <ac:spMkLst>
            <pc:docMk/>
            <pc:sldMk cId="2808920126" sldId="265"/>
            <ac:spMk id="3" creationId="{00000000-0000-0000-0000-000000000000}"/>
          </ac:spMkLst>
        </pc:spChg>
      </pc:sldChg>
      <pc:sldChg chg="modSp mod">
        <pc:chgData name="Chris Droussiotis" userId="66921b89f68d3868" providerId="LiveId" clId="{FE427135-2701-4E88-A65C-E42D2B652078}" dt="2023-03-20T16:08:26.792" v="589" actId="1076"/>
        <pc:sldMkLst>
          <pc:docMk/>
          <pc:sldMk cId="3726503353" sldId="266"/>
        </pc:sldMkLst>
        <pc:spChg chg="mod">
          <ac:chgData name="Chris Droussiotis" userId="66921b89f68d3868" providerId="LiveId" clId="{FE427135-2701-4E88-A65C-E42D2B652078}" dt="2023-03-20T15:26:35.140" v="309" actId="14100"/>
          <ac:spMkLst>
            <pc:docMk/>
            <pc:sldMk cId="3726503353" sldId="266"/>
            <ac:spMk id="2" creationId="{654DF0B5-E547-40CA-A51A-57552FE0EB85}"/>
          </ac:spMkLst>
        </pc:spChg>
        <pc:spChg chg="mod">
          <ac:chgData name="Chris Droussiotis" userId="66921b89f68d3868" providerId="LiveId" clId="{FE427135-2701-4E88-A65C-E42D2B652078}" dt="2023-03-20T15:27:18.240" v="352" actId="14100"/>
          <ac:spMkLst>
            <pc:docMk/>
            <pc:sldMk cId="3726503353" sldId="266"/>
            <ac:spMk id="9" creationId="{F73E9D92-C618-4610-8B9F-E99DFC55A786}"/>
          </ac:spMkLst>
        </pc:spChg>
        <pc:picChg chg="mod">
          <ac:chgData name="Chris Droussiotis" userId="66921b89f68d3868" providerId="LiveId" clId="{FE427135-2701-4E88-A65C-E42D2B652078}" dt="2023-03-20T16:08:26.792" v="589" actId="1076"/>
          <ac:picMkLst>
            <pc:docMk/>
            <pc:sldMk cId="3726503353" sldId="266"/>
            <ac:picMk id="7" creationId="{44980ECF-430D-403E-88A6-BD010587AF16}"/>
          </ac:picMkLst>
        </pc:picChg>
      </pc:sldChg>
      <pc:sldChg chg="del">
        <pc:chgData name="Chris Droussiotis" userId="66921b89f68d3868" providerId="LiveId" clId="{FE427135-2701-4E88-A65C-E42D2B652078}" dt="2023-03-20T00:59:27.344" v="140" actId="47"/>
        <pc:sldMkLst>
          <pc:docMk/>
          <pc:sldMk cId="2633972453" sldId="267"/>
        </pc:sldMkLst>
      </pc:sldChg>
      <pc:sldChg chg="del">
        <pc:chgData name="Chris Droussiotis" userId="66921b89f68d3868" providerId="LiveId" clId="{FE427135-2701-4E88-A65C-E42D2B652078}" dt="2023-03-20T00:59:32.368" v="141" actId="47"/>
        <pc:sldMkLst>
          <pc:docMk/>
          <pc:sldMk cId="604933065" sldId="268"/>
        </pc:sldMkLst>
      </pc:sldChg>
      <pc:sldChg chg="del">
        <pc:chgData name="Chris Droussiotis" userId="66921b89f68d3868" providerId="LiveId" clId="{FE427135-2701-4E88-A65C-E42D2B652078}" dt="2023-03-20T00:59:34.556" v="142" actId="47"/>
        <pc:sldMkLst>
          <pc:docMk/>
          <pc:sldMk cId="3090574998" sldId="271"/>
        </pc:sldMkLst>
      </pc:sldChg>
      <pc:sldChg chg="del">
        <pc:chgData name="Chris Droussiotis" userId="66921b89f68d3868" providerId="LiveId" clId="{FE427135-2701-4E88-A65C-E42D2B652078}" dt="2023-03-20T00:59:38.634" v="144" actId="47"/>
        <pc:sldMkLst>
          <pc:docMk/>
          <pc:sldMk cId="1728230098" sldId="274"/>
        </pc:sldMkLst>
      </pc:sldChg>
      <pc:sldChg chg="del">
        <pc:chgData name="Chris Droussiotis" userId="66921b89f68d3868" providerId="LiveId" clId="{FE427135-2701-4E88-A65C-E42D2B652078}" dt="2023-03-20T01:00:15.630" v="167" actId="47"/>
        <pc:sldMkLst>
          <pc:docMk/>
          <pc:sldMk cId="3527897028" sldId="275"/>
        </pc:sldMkLst>
      </pc:sldChg>
      <pc:sldChg chg="del">
        <pc:chgData name="Chris Droussiotis" userId="66921b89f68d3868" providerId="LiveId" clId="{FE427135-2701-4E88-A65C-E42D2B652078}" dt="2023-03-20T01:00:16.781" v="168" actId="47"/>
        <pc:sldMkLst>
          <pc:docMk/>
          <pc:sldMk cId="40131507" sldId="276"/>
        </pc:sldMkLst>
      </pc:sldChg>
      <pc:sldChg chg="del">
        <pc:chgData name="Chris Droussiotis" userId="66921b89f68d3868" providerId="LiveId" clId="{FE427135-2701-4E88-A65C-E42D2B652078}" dt="2023-03-20T01:00:20.956" v="171" actId="47"/>
        <pc:sldMkLst>
          <pc:docMk/>
          <pc:sldMk cId="1457961964" sldId="278"/>
        </pc:sldMkLst>
      </pc:sldChg>
      <pc:sldChg chg="del">
        <pc:chgData name="Chris Droussiotis" userId="66921b89f68d3868" providerId="LiveId" clId="{FE427135-2701-4E88-A65C-E42D2B652078}" dt="2023-03-20T01:00:22.102" v="172" actId="47"/>
        <pc:sldMkLst>
          <pc:docMk/>
          <pc:sldMk cId="2866607852" sldId="279"/>
        </pc:sldMkLst>
      </pc:sldChg>
      <pc:sldChg chg="del">
        <pc:chgData name="Chris Droussiotis" userId="66921b89f68d3868" providerId="LiveId" clId="{FE427135-2701-4E88-A65C-E42D2B652078}" dt="2023-03-20T01:00:25.141" v="174" actId="47"/>
        <pc:sldMkLst>
          <pc:docMk/>
          <pc:sldMk cId="2054103538" sldId="280"/>
        </pc:sldMkLst>
      </pc:sldChg>
      <pc:sldChg chg="del">
        <pc:chgData name="Chris Droussiotis" userId="66921b89f68d3868" providerId="LiveId" clId="{FE427135-2701-4E88-A65C-E42D2B652078}" dt="2023-03-20T01:00:24.005" v="173" actId="47"/>
        <pc:sldMkLst>
          <pc:docMk/>
          <pc:sldMk cId="2360320641" sldId="281"/>
        </pc:sldMkLst>
      </pc:sldChg>
      <pc:sldChg chg="del">
        <pc:chgData name="Chris Droussiotis" userId="66921b89f68d3868" providerId="LiveId" clId="{FE427135-2701-4E88-A65C-E42D2B652078}" dt="2023-03-20T00:59:54.804" v="157" actId="47"/>
        <pc:sldMkLst>
          <pc:docMk/>
          <pc:sldMk cId="1004184923" sldId="282"/>
        </pc:sldMkLst>
      </pc:sldChg>
      <pc:sldChg chg="del">
        <pc:chgData name="Chris Droussiotis" userId="66921b89f68d3868" providerId="LiveId" clId="{FE427135-2701-4E88-A65C-E42D2B652078}" dt="2023-03-20T00:59:56.929" v="158" actId="47"/>
        <pc:sldMkLst>
          <pc:docMk/>
          <pc:sldMk cId="2895129574" sldId="283"/>
        </pc:sldMkLst>
      </pc:sldChg>
      <pc:sldChg chg="del">
        <pc:chgData name="Chris Droussiotis" userId="66921b89f68d3868" providerId="LiveId" clId="{FE427135-2701-4E88-A65C-E42D2B652078}" dt="2023-03-20T00:59:58.202" v="159" actId="47"/>
        <pc:sldMkLst>
          <pc:docMk/>
          <pc:sldMk cId="2047490685" sldId="284"/>
        </pc:sldMkLst>
      </pc:sldChg>
      <pc:sldChg chg="del">
        <pc:chgData name="Chris Droussiotis" userId="66921b89f68d3868" providerId="LiveId" clId="{FE427135-2701-4E88-A65C-E42D2B652078}" dt="2023-03-20T01:00:00.598" v="160" actId="47"/>
        <pc:sldMkLst>
          <pc:docMk/>
          <pc:sldMk cId="3958676496" sldId="285"/>
        </pc:sldMkLst>
      </pc:sldChg>
      <pc:sldChg chg="del">
        <pc:chgData name="Chris Droussiotis" userId="66921b89f68d3868" providerId="LiveId" clId="{FE427135-2701-4E88-A65C-E42D2B652078}" dt="2023-03-20T01:00:07.374" v="161" actId="47"/>
        <pc:sldMkLst>
          <pc:docMk/>
          <pc:sldMk cId="2684212124" sldId="286"/>
        </pc:sldMkLst>
      </pc:sldChg>
      <pc:sldChg chg="del">
        <pc:chgData name="Chris Droussiotis" userId="66921b89f68d3868" providerId="LiveId" clId="{FE427135-2701-4E88-A65C-E42D2B652078}" dt="2023-03-20T01:00:08.413" v="162" actId="47"/>
        <pc:sldMkLst>
          <pc:docMk/>
          <pc:sldMk cId="1847152595" sldId="287"/>
        </pc:sldMkLst>
      </pc:sldChg>
      <pc:sldChg chg="modSp del mod">
        <pc:chgData name="Chris Droussiotis" userId="66921b89f68d3868" providerId="LiveId" clId="{FE427135-2701-4E88-A65C-E42D2B652078}" dt="2023-03-20T16:09:13.411" v="594" actId="1076"/>
        <pc:sldMkLst>
          <pc:docMk/>
          <pc:sldMk cId="2139132589" sldId="310"/>
        </pc:sldMkLst>
        <pc:spChg chg="mod">
          <ac:chgData name="Chris Droussiotis" userId="66921b89f68d3868" providerId="LiveId" clId="{FE427135-2701-4E88-A65C-E42D2B652078}" dt="2023-03-20T16:09:13.411" v="594" actId="1076"/>
          <ac:spMkLst>
            <pc:docMk/>
            <pc:sldMk cId="2139132589" sldId="310"/>
            <ac:spMk id="13" creationId="{00000000-0000-0000-0000-000000000000}"/>
          </ac:spMkLst>
        </pc:spChg>
        <pc:spChg chg="mod">
          <ac:chgData name="Chris Droussiotis" userId="66921b89f68d3868" providerId="LiveId" clId="{FE427135-2701-4E88-A65C-E42D2B652078}" dt="2023-03-20T16:09:02.794" v="593" actId="20577"/>
          <ac:spMkLst>
            <pc:docMk/>
            <pc:sldMk cId="2139132589" sldId="310"/>
            <ac:spMk id="14" creationId="{00000000-0000-0000-0000-000000000000}"/>
          </ac:spMkLst>
        </pc:spChg>
      </pc:sldChg>
      <pc:sldChg chg="del">
        <pc:chgData name="Chris Droussiotis" userId="66921b89f68d3868" providerId="LiveId" clId="{FE427135-2701-4E88-A65C-E42D2B652078}" dt="2023-03-20T00:59:41.027" v="147" actId="47"/>
        <pc:sldMkLst>
          <pc:docMk/>
          <pc:sldMk cId="0" sldId="332"/>
        </pc:sldMkLst>
      </pc:sldChg>
      <pc:sldChg chg="del">
        <pc:chgData name="Chris Droussiotis" userId="66921b89f68d3868" providerId="LiveId" clId="{FE427135-2701-4E88-A65C-E42D2B652078}" dt="2023-03-20T00:59:39.578" v="145" actId="47"/>
        <pc:sldMkLst>
          <pc:docMk/>
          <pc:sldMk cId="4258085738" sldId="353"/>
        </pc:sldMkLst>
      </pc:sldChg>
      <pc:sldChg chg="del">
        <pc:chgData name="Chris Droussiotis" userId="66921b89f68d3868" providerId="LiveId" clId="{FE427135-2701-4E88-A65C-E42D2B652078}" dt="2023-03-20T01:00:18.816" v="170" actId="47"/>
        <pc:sldMkLst>
          <pc:docMk/>
          <pc:sldMk cId="3609276319" sldId="354"/>
        </pc:sldMkLst>
      </pc:sldChg>
      <pc:sldChg chg="del">
        <pc:chgData name="Chris Droussiotis" userId="66921b89f68d3868" providerId="LiveId" clId="{FE427135-2701-4E88-A65C-E42D2B652078}" dt="2023-03-20T00:59:42.332" v="148" actId="47"/>
        <pc:sldMkLst>
          <pc:docMk/>
          <pc:sldMk cId="0" sldId="378"/>
        </pc:sldMkLst>
      </pc:sldChg>
      <pc:sldChg chg="del">
        <pc:chgData name="Chris Droussiotis" userId="66921b89f68d3868" providerId="LiveId" clId="{FE427135-2701-4E88-A65C-E42D2B652078}" dt="2023-03-20T00:59:46.110" v="151" actId="47"/>
        <pc:sldMkLst>
          <pc:docMk/>
          <pc:sldMk cId="0" sldId="387"/>
        </pc:sldMkLst>
      </pc:sldChg>
      <pc:sldChg chg="del">
        <pc:chgData name="Chris Droussiotis" userId="66921b89f68d3868" providerId="LiveId" clId="{FE427135-2701-4E88-A65C-E42D2B652078}" dt="2023-03-20T00:59:47.598" v="152" actId="47"/>
        <pc:sldMkLst>
          <pc:docMk/>
          <pc:sldMk cId="0" sldId="389"/>
        </pc:sldMkLst>
      </pc:sldChg>
      <pc:sldChg chg="del">
        <pc:chgData name="Chris Droussiotis" userId="66921b89f68d3868" providerId="LiveId" clId="{FE427135-2701-4E88-A65C-E42D2B652078}" dt="2023-03-20T00:59:53.965" v="156" actId="47"/>
        <pc:sldMkLst>
          <pc:docMk/>
          <pc:sldMk cId="0" sldId="394"/>
        </pc:sldMkLst>
      </pc:sldChg>
      <pc:sldChg chg="del">
        <pc:chgData name="Chris Droussiotis" userId="66921b89f68d3868" providerId="LiveId" clId="{FE427135-2701-4E88-A65C-E42D2B652078}" dt="2023-03-20T01:00:12.156" v="165" actId="47"/>
        <pc:sldMkLst>
          <pc:docMk/>
          <pc:sldMk cId="0" sldId="397"/>
        </pc:sldMkLst>
      </pc:sldChg>
      <pc:sldChg chg="del">
        <pc:chgData name="Chris Droussiotis" userId="66921b89f68d3868" providerId="LiveId" clId="{FE427135-2701-4E88-A65C-E42D2B652078}" dt="2023-03-20T01:00:28.910" v="177" actId="47"/>
        <pc:sldMkLst>
          <pc:docMk/>
          <pc:sldMk cId="3729449587" sldId="407"/>
        </pc:sldMkLst>
      </pc:sldChg>
      <pc:sldChg chg="del">
        <pc:chgData name="Chris Droussiotis" userId="66921b89f68d3868" providerId="LiveId" clId="{FE427135-2701-4E88-A65C-E42D2B652078}" dt="2023-03-20T01:01:06.632" v="182" actId="47"/>
        <pc:sldMkLst>
          <pc:docMk/>
          <pc:sldMk cId="214507227" sldId="430"/>
        </pc:sldMkLst>
      </pc:sldChg>
      <pc:sldChg chg="del">
        <pc:chgData name="Chris Droussiotis" userId="66921b89f68d3868" providerId="LiveId" clId="{FE427135-2701-4E88-A65C-E42D2B652078}" dt="2023-03-20T15:30:17.089" v="388" actId="47"/>
        <pc:sldMkLst>
          <pc:docMk/>
          <pc:sldMk cId="484763394" sldId="431"/>
        </pc:sldMkLst>
      </pc:sldChg>
      <pc:sldChg chg="modSp mod">
        <pc:chgData name="Chris Droussiotis" userId="66921b89f68d3868" providerId="LiveId" clId="{FE427135-2701-4E88-A65C-E42D2B652078}" dt="2023-03-20T16:10:01.832" v="601" actId="1076"/>
        <pc:sldMkLst>
          <pc:docMk/>
          <pc:sldMk cId="962272832" sldId="431"/>
        </pc:sldMkLst>
        <pc:spChg chg="mod">
          <ac:chgData name="Chris Droussiotis" userId="66921b89f68d3868" providerId="LiveId" clId="{FE427135-2701-4E88-A65C-E42D2B652078}" dt="2023-03-20T16:10:01.832" v="601" actId="1076"/>
          <ac:spMkLst>
            <pc:docMk/>
            <pc:sldMk cId="962272832" sldId="431"/>
            <ac:spMk id="14" creationId="{00000000-0000-0000-0000-000000000000}"/>
          </ac:spMkLst>
        </pc:spChg>
      </pc:sldChg>
      <pc:sldChg chg="del">
        <pc:chgData name="Chris Droussiotis" userId="66921b89f68d3868" providerId="LiveId" clId="{FE427135-2701-4E88-A65C-E42D2B652078}" dt="2023-03-20T15:30:04.506" v="387" actId="47"/>
        <pc:sldMkLst>
          <pc:docMk/>
          <pc:sldMk cId="4229382802" sldId="432"/>
        </pc:sldMkLst>
      </pc:sldChg>
      <pc:sldChg chg="del">
        <pc:chgData name="Chris Droussiotis" userId="66921b89f68d3868" providerId="LiveId" clId="{FE427135-2701-4E88-A65C-E42D2B652078}" dt="2023-03-20T01:00:32.310" v="179" actId="47"/>
        <pc:sldMkLst>
          <pc:docMk/>
          <pc:sldMk cId="4067210267" sldId="433"/>
        </pc:sldMkLst>
      </pc:sldChg>
      <pc:sldChg chg="modSp mod">
        <pc:chgData name="Chris Droussiotis" userId="66921b89f68d3868" providerId="LiveId" clId="{FE427135-2701-4E88-A65C-E42D2B652078}" dt="2023-03-20T15:31:29.486" v="428" actId="113"/>
        <pc:sldMkLst>
          <pc:docMk/>
          <pc:sldMk cId="1879086939" sldId="435"/>
        </pc:sldMkLst>
        <pc:spChg chg="mod">
          <ac:chgData name="Chris Droussiotis" userId="66921b89f68d3868" providerId="LiveId" clId="{FE427135-2701-4E88-A65C-E42D2B652078}" dt="2023-03-20T15:31:17.282" v="426" actId="14100"/>
          <ac:spMkLst>
            <pc:docMk/>
            <pc:sldMk cId="1879086939" sldId="435"/>
            <ac:spMk id="13" creationId="{00000000-0000-0000-0000-000000000000}"/>
          </ac:spMkLst>
        </pc:spChg>
        <pc:spChg chg="mod">
          <ac:chgData name="Chris Droussiotis" userId="66921b89f68d3868" providerId="LiveId" clId="{FE427135-2701-4E88-A65C-E42D2B652078}" dt="2023-03-20T15:31:29.486" v="428" actId="113"/>
          <ac:spMkLst>
            <pc:docMk/>
            <pc:sldMk cId="1879086939" sldId="435"/>
            <ac:spMk id="14" creationId="{00000000-0000-0000-0000-000000000000}"/>
          </ac:spMkLst>
        </pc:spChg>
      </pc:sldChg>
      <pc:sldChg chg="modSp mod">
        <pc:chgData name="Chris Droussiotis" userId="66921b89f68d3868" providerId="LiveId" clId="{FE427135-2701-4E88-A65C-E42D2B652078}" dt="2023-03-20T15:31:47.969" v="429" actId="1076"/>
        <pc:sldMkLst>
          <pc:docMk/>
          <pc:sldMk cId="1786026573" sldId="436"/>
        </pc:sldMkLst>
        <pc:picChg chg="mod">
          <ac:chgData name="Chris Droussiotis" userId="66921b89f68d3868" providerId="LiveId" clId="{FE427135-2701-4E88-A65C-E42D2B652078}" dt="2023-03-20T15:31:47.969" v="429" actId="1076"/>
          <ac:picMkLst>
            <pc:docMk/>
            <pc:sldMk cId="1786026573" sldId="436"/>
            <ac:picMk id="2" creationId="{9F9D2EB7-2EBD-4871-B6E0-576D6FFEF78F}"/>
          </ac:picMkLst>
        </pc:picChg>
      </pc:sldChg>
      <pc:sldChg chg="del">
        <pc:chgData name="Chris Droussiotis" userId="66921b89f68d3868" providerId="LiveId" clId="{FE427135-2701-4E88-A65C-E42D2B652078}" dt="2023-03-20T01:01:30.551" v="185" actId="47"/>
        <pc:sldMkLst>
          <pc:docMk/>
          <pc:sldMk cId="2919410971" sldId="437"/>
        </pc:sldMkLst>
      </pc:sldChg>
      <pc:sldChg chg="add del">
        <pc:chgData name="Chris Droussiotis" userId="66921b89f68d3868" providerId="LiveId" clId="{FE427135-2701-4E88-A65C-E42D2B652078}" dt="2023-03-20T01:02:11.496" v="187" actId="47"/>
        <pc:sldMkLst>
          <pc:docMk/>
          <pc:sldMk cId="2997906296" sldId="438"/>
        </pc:sldMkLst>
      </pc:sldChg>
      <pc:sldChg chg="modSp mod">
        <pc:chgData name="Chris Droussiotis" userId="66921b89f68d3868" providerId="LiveId" clId="{FE427135-2701-4E88-A65C-E42D2B652078}" dt="2023-03-20T15:29:36.009" v="386" actId="14100"/>
        <pc:sldMkLst>
          <pc:docMk/>
          <pc:sldMk cId="12653111" sldId="443"/>
        </pc:sldMkLst>
        <pc:spChg chg="mod">
          <ac:chgData name="Chris Droussiotis" userId="66921b89f68d3868" providerId="LiveId" clId="{FE427135-2701-4E88-A65C-E42D2B652078}" dt="2023-03-20T15:29:36.009" v="386" actId="14100"/>
          <ac:spMkLst>
            <pc:docMk/>
            <pc:sldMk cId="12653111" sldId="443"/>
            <ac:spMk id="14" creationId="{00000000-0000-0000-0000-000000000000}"/>
          </ac:spMkLst>
        </pc:spChg>
      </pc:sldChg>
      <pc:sldChg chg="del">
        <pc:chgData name="Chris Droussiotis" userId="66921b89f68d3868" providerId="LiveId" clId="{FE427135-2701-4E88-A65C-E42D2B652078}" dt="2023-03-20T00:50:22.280" v="30" actId="47"/>
        <pc:sldMkLst>
          <pc:docMk/>
          <pc:sldMk cId="778620822" sldId="449"/>
        </pc:sldMkLst>
      </pc:sldChg>
      <pc:sldChg chg="modSp mod ord">
        <pc:chgData name="Chris Droussiotis" userId="66921b89f68d3868" providerId="LiveId" clId="{FE427135-2701-4E88-A65C-E42D2B652078}" dt="2023-03-20T16:27:05.089" v="1134" actId="1076"/>
        <pc:sldMkLst>
          <pc:docMk/>
          <pc:sldMk cId="4016937980" sldId="449"/>
        </pc:sldMkLst>
        <pc:spChg chg="mod">
          <ac:chgData name="Chris Droussiotis" userId="66921b89f68d3868" providerId="LiveId" clId="{FE427135-2701-4E88-A65C-E42D2B652078}" dt="2023-03-20T15:44:33.666" v="563" actId="20577"/>
          <ac:spMkLst>
            <pc:docMk/>
            <pc:sldMk cId="4016937980" sldId="449"/>
            <ac:spMk id="13" creationId="{00000000-0000-0000-0000-000000000000}"/>
          </ac:spMkLst>
        </pc:spChg>
        <pc:spChg chg="mod">
          <ac:chgData name="Chris Droussiotis" userId="66921b89f68d3868" providerId="LiveId" clId="{FE427135-2701-4E88-A65C-E42D2B652078}" dt="2023-03-20T16:27:05.089" v="1134" actId="1076"/>
          <ac:spMkLst>
            <pc:docMk/>
            <pc:sldMk cId="4016937980" sldId="449"/>
            <ac:spMk id="14" creationId="{00000000-0000-0000-0000-000000000000}"/>
          </ac:spMkLst>
        </pc:spChg>
      </pc:sldChg>
      <pc:sldChg chg="modSp mod">
        <pc:chgData name="Chris Droussiotis" userId="66921b89f68d3868" providerId="LiveId" clId="{FE427135-2701-4E88-A65C-E42D2B652078}" dt="2023-03-20T16:33:09.764" v="1156" actId="255"/>
        <pc:sldMkLst>
          <pc:docMk/>
          <pc:sldMk cId="3630314579" sldId="451"/>
        </pc:sldMkLst>
        <pc:spChg chg="mod">
          <ac:chgData name="Chris Droussiotis" userId="66921b89f68d3868" providerId="LiveId" clId="{FE427135-2701-4E88-A65C-E42D2B652078}" dt="2023-03-20T16:33:09.764" v="1156" actId="255"/>
          <ac:spMkLst>
            <pc:docMk/>
            <pc:sldMk cId="3630314579" sldId="451"/>
            <ac:spMk id="14" creationId="{00000000-0000-0000-0000-000000000000}"/>
          </ac:spMkLst>
        </pc:spChg>
      </pc:sldChg>
      <pc:sldChg chg="modSp mod">
        <pc:chgData name="Chris Droussiotis" userId="66921b89f68d3868" providerId="LiveId" clId="{FE427135-2701-4E88-A65C-E42D2B652078}" dt="2023-03-20T16:33:25.311" v="1159" actId="1076"/>
        <pc:sldMkLst>
          <pc:docMk/>
          <pc:sldMk cId="2547920529" sldId="452"/>
        </pc:sldMkLst>
        <pc:spChg chg="mod">
          <ac:chgData name="Chris Droussiotis" userId="66921b89f68d3868" providerId="LiveId" clId="{FE427135-2701-4E88-A65C-E42D2B652078}" dt="2023-03-20T16:33:25.311" v="1159" actId="1076"/>
          <ac:spMkLst>
            <pc:docMk/>
            <pc:sldMk cId="2547920529" sldId="452"/>
            <ac:spMk id="14" creationId="{00000000-0000-0000-0000-000000000000}"/>
          </ac:spMkLst>
        </pc:spChg>
      </pc:sldChg>
      <pc:sldChg chg="modSp mod">
        <pc:chgData name="Chris Droussiotis" userId="66921b89f68d3868" providerId="LiveId" clId="{FE427135-2701-4E88-A65C-E42D2B652078}" dt="2023-03-20T16:34:00.072" v="1160" actId="255"/>
        <pc:sldMkLst>
          <pc:docMk/>
          <pc:sldMk cId="160003932" sldId="457"/>
        </pc:sldMkLst>
        <pc:spChg chg="mod">
          <ac:chgData name="Chris Droussiotis" userId="66921b89f68d3868" providerId="LiveId" clId="{FE427135-2701-4E88-A65C-E42D2B652078}" dt="2023-03-20T16:34:00.072" v="1160" actId="255"/>
          <ac:spMkLst>
            <pc:docMk/>
            <pc:sldMk cId="160003932" sldId="457"/>
            <ac:spMk id="14" creationId="{00000000-0000-0000-0000-000000000000}"/>
          </ac:spMkLst>
        </pc:spChg>
      </pc:sldChg>
      <pc:sldChg chg="modSp mod">
        <pc:chgData name="Chris Droussiotis" userId="66921b89f68d3868" providerId="LiveId" clId="{FE427135-2701-4E88-A65C-E42D2B652078}" dt="2023-03-20T16:34:09.890" v="1161" actId="255"/>
        <pc:sldMkLst>
          <pc:docMk/>
          <pc:sldMk cId="43327937" sldId="458"/>
        </pc:sldMkLst>
        <pc:spChg chg="mod">
          <ac:chgData name="Chris Droussiotis" userId="66921b89f68d3868" providerId="LiveId" clId="{FE427135-2701-4E88-A65C-E42D2B652078}" dt="2023-03-20T16:34:09.890" v="1161" actId="255"/>
          <ac:spMkLst>
            <pc:docMk/>
            <pc:sldMk cId="43327937" sldId="458"/>
            <ac:spMk id="14" creationId="{00000000-0000-0000-0000-000000000000}"/>
          </ac:spMkLst>
        </pc:spChg>
      </pc:sldChg>
      <pc:sldChg chg="del">
        <pc:chgData name="Chris Droussiotis" userId="66921b89f68d3868" providerId="LiveId" clId="{FE427135-2701-4E88-A65C-E42D2B652078}" dt="2023-03-20T00:59:40.333" v="146" actId="47"/>
        <pc:sldMkLst>
          <pc:docMk/>
          <pc:sldMk cId="3800754365" sldId="461"/>
        </pc:sldMkLst>
      </pc:sldChg>
      <pc:sldChg chg="del">
        <pc:chgData name="Chris Droussiotis" userId="66921b89f68d3868" providerId="LiveId" clId="{FE427135-2701-4E88-A65C-E42D2B652078}" dt="2023-03-20T00:59:43.702" v="149" actId="47"/>
        <pc:sldMkLst>
          <pc:docMk/>
          <pc:sldMk cId="0" sldId="462"/>
        </pc:sldMkLst>
      </pc:sldChg>
      <pc:sldChg chg="del">
        <pc:chgData name="Chris Droussiotis" userId="66921b89f68d3868" providerId="LiveId" clId="{FE427135-2701-4E88-A65C-E42D2B652078}" dt="2023-03-20T01:00:10.050" v="163" actId="47"/>
        <pc:sldMkLst>
          <pc:docMk/>
          <pc:sldMk cId="2861738729" sldId="465"/>
        </pc:sldMkLst>
      </pc:sldChg>
      <pc:sldChg chg="del">
        <pc:chgData name="Chris Droussiotis" userId="66921b89f68d3868" providerId="LiveId" clId="{FE427135-2701-4E88-A65C-E42D2B652078}" dt="2023-03-20T01:00:14.437" v="166" actId="47"/>
        <pc:sldMkLst>
          <pc:docMk/>
          <pc:sldMk cId="1408896869" sldId="467"/>
        </pc:sldMkLst>
      </pc:sldChg>
      <pc:sldChg chg="del">
        <pc:chgData name="Chris Droussiotis" userId="66921b89f68d3868" providerId="LiveId" clId="{FE427135-2701-4E88-A65C-E42D2B652078}" dt="2023-03-20T00:59:48.400" v="153" actId="47"/>
        <pc:sldMkLst>
          <pc:docMk/>
          <pc:sldMk cId="2087644265" sldId="615"/>
        </pc:sldMkLst>
      </pc:sldChg>
      <pc:sldChg chg="del">
        <pc:chgData name="Chris Droussiotis" userId="66921b89f68d3868" providerId="LiveId" clId="{FE427135-2701-4E88-A65C-E42D2B652078}" dt="2023-03-20T01:00:10.962" v="164" actId="47"/>
        <pc:sldMkLst>
          <pc:docMk/>
          <pc:sldMk cId="1160310394" sldId="622"/>
        </pc:sldMkLst>
      </pc:sldChg>
      <pc:sldChg chg="del">
        <pc:chgData name="Chris Droussiotis" userId="66921b89f68d3868" providerId="LiveId" clId="{FE427135-2701-4E88-A65C-E42D2B652078}" dt="2023-03-20T00:59:45.008" v="150" actId="47"/>
        <pc:sldMkLst>
          <pc:docMk/>
          <pc:sldMk cId="3332688678" sldId="633"/>
        </pc:sldMkLst>
      </pc:sldChg>
      <pc:sldChg chg="del">
        <pc:chgData name="Chris Droussiotis" userId="66921b89f68d3868" providerId="LiveId" clId="{FE427135-2701-4E88-A65C-E42D2B652078}" dt="2023-03-20T00:59:49.331" v="154" actId="47"/>
        <pc:sldMkLst>
          <pc:docMk/>
          <pc:sldMk cId="1982612336" sldId="634"/>
        </pc:sldMkLst>
      </pc:sldChg>
      <pc:sldChg chg="del">
        <pc:chgData name="Chris Droussiotis" userId="66921b89f68d3868" providerId="LiveId" clId="{FE427135-2701-4E88-A65C-E42D2B652078}" dt="2023-03-20T00:59:52.932" v="155" actId="47"/>
        <pc:sldMkLst>
          <pc:docMk/>
          <pc:sldMk cId="3440145422" sldId="635"/>
        </pc:sldMkLst>
      </pc:sldChg>
      <pc:sldChg chg="del">
        <pc:chgData name="Chris Droussiotis" userId="66921b89f68d3868" providerId="LiveId" clId="{FE427135-2701-4E88-A65C-E42D2B652078}" dt="2023-03-20T01:00:17.840" v="169" actId="47"/>
        <pc:sldMkLst>
          <pc:docMk/>
          <pc:sldMk cId="914119759" sldId="636"/>
        </pc:sldMkLst>
      </pc:sldChg>
      <pc:sldChg chg="del">
        <pc:chgData name="Chris Droussiotis" userId="66921b89f68d3868" providerId="LiveId" clId="{FE427135-2701-4E88-A65C-E42D2B652078}" dt="2023-03-20T01:00:26.436" v="175" actId="47"/>
        <pc:sldMkLst>
          <pc:docMk/>
          <pc:sldMk cId="1364296950" sldId="637"/>
        </pc:sldMkLst>
      </pc:sldChg>
      <pc:sldChg chg="del">
        <pc:chgData name="Chris Droussiotis" userId="66921b89f68d3868" providerId="LiveId" clId="{FE427135-2701-4E88-A65C-E42D2B652078}" dt="2023-03-20T01:00:27.304" v="176" actId="47"/>
        <pc:sldMkLst>
          <pc:docMk/>
          <pc:sldMk cId="3641579298" sldId="638"/>
        </pc:sldMkLst>
      </pc:sldChg>
      <pc:sldChg chg="del">
        <pc:chgData name="Chris Droussiotis" userId="66921b89f68d3868" providerId="LiveId" clId="{FE427135-2701-4E88-A65C-E42D2B652078}" dt="2023-03-20T01:01:23.039" v="183" actId="47"/>
        <pc:sldMkLst>
          <pc:docMk/>
          <pc:sldMk cId="1244783560" sldId="639"/>
        </pc:sldMkLst>
      </pc:sldChg>
      <pc:sldChg chg="del">
        <pc:chgData name="Chris Droussiotis" userId="66921b89f68d3868" providerId="LiveId" clId="{FE427135-2701-4E88-A65C-E42D2B652078}" dt="2023-03-20T01:01:24.567" v="184" actId="47"/>
        <pc:sldMkLst>
          <pc:docMk/>
          <pc:sldMk cId="2329852225" sldId="640"/>
        </pc:sldMkLst>
      </pc:sldChg>
      <pc:sldChg chg="del">
        <pc:chgData name="Chris Droussiotis" userId="66921b89f68d3868" providerId="LiveId" clId="{FE427135-2701-4E88-A65C-E42D2B652078}" dt="2023-03-20T00:59:37.596" v="143" actId="47"/>
        <pc:sldMkLst>
          <pc:docMk/>
          <pc:sldMk cId="748930491" sldId="641"/>
        </pc:sldMkLst>
      </pc:sldChg>
      <pc:sldChg chg="del">
        <pc:chgData name="Chris Droussiotis" userId="66921b89f68d3868" providerId="LiveId" clId="{FE427135-2701-4E88-A65C-E42D2B652078}" dt="2023-03-20T01:00:33.711" v="180" actId="47"/>
        <pc:sldMkLst>
          <pc:docMk/>
          <pc:sldMk cId="570146836" sldId="642"/>
        </pc:sldMkLst>
      </pc:sldChg>
      <pc:sldChg chg="del">
        <pc:chgData name="Chris Droussiotis" userId="66921b89f68d3868" providerId="LiveId" clId="{FE427135-2701-4E88-A65C-E42D2B652078}" dt="2023-03-20T01:00:30.516" v="178" actId="47"/>
        <pc:sldMkLst>
          <pc:docMk/>
          <pc:sldMk cId="1052268059" sldId="643"/>
        </pc:sldMkLst>
      </pc:sldChg>
      <pc:sldChg chg="addSp delSp modSp mod">
        <pc:chgData name="Chris Droussiotis" userId="66921b89f68d3868" providerId="LiveId" clId="{FE427135-2701-4E88-A65C-E42D2B652078}" dt="2023-03-20T16:05:37.063" v="572"/>
        <pc:sldMkLst>
          <pc:docMk/>
          <pc:sldMk cId="17842552" sldId="644"/>
        </pc:sldMkLst>
        <pc:spChg chg="add mod">
          <ac:chgData name="Chris Droussiotis" userId="66921b89f68d3868" providerId="LiveId" clId="{FE427135-2701-4E88-A65C-E42D2B652078}" dt="2023-03-20T15:22:45.017" v="208" actId="14100"/>
          <ac:spMkLst>
            <pc:docMk/>
            <pc:sldMk cId="17842552" sldId="644"/>
            <ac:spMk id="7" creationId="{0C38941C-BF0C-567F-8051-571773600FBC}"/>
          </ac:spMkLst>
        </pc:spChg>
        <pc:spChg chg="add del mod">
          <ac:chgData name="Chris Droussiotis" userId="66921b89f68d3868" providerId="LiveId" clId="{FE427135-2701-4E88-A65C-E42D2B652078}" dt="2023-03-20T15:22:04.638" v="201"/>
          <ac:spMkLst>
            <pc:docMk/>
            <pc:sldMk cId="17842552" sldId="644"/>
            <ac:spMk id="8" creationId="{A3A661AA-630D-0177-C8AB-902D367AF9F5}"/>
          </ac:spMkLst>
        </pc:spChg>
        <pc:spChg chg="mod">
          <ac:chgData name="Chris Droussiotis" userId="66921b89f68d3868" providerId="LiveId" clId="{FE427135-2701-4E88-A65C-E42D2B652078}" dt="2023-03-20T15:22:33.207" v="206" actId="14100"/>
          <ac:spMkLst>
            <pc:docMk/>
            <pc:sldMk cId="17842552" sldId="644"/>
            <ac:spMk id="13" creationId="{DD827BE8-3B4F-495A-92DD-480B22502D25}"/>
          </ac:spMkLst>
        </pc:spChg>
        <pc:spChg chg="add mod">
          <ac:chgData name="Chris Droussiotis" userId="66921b89f68d3868" providerId="LiveId" clId="{FE427135-2701-4E88-A65C-E42D2B652078}" dt="2023-03-20T16:05:37.063" v="572"/>
          <ac:spMkLst>
            <pc:docMk/>
            <pc:sldMk cId="17842552" sldId="644"/>
            <ac:spMk id="16" creationId="{F9291457-F43F-3632-3C8B-6181E78B08B2}"/>
          </ac:spMkLst>
        </pc:spChg>
        <pc:cxnChg chg="add mod">
          <ac:chgData name="Chris Droussiotis" userId="66921b89f68d3868" providerId="LiveId" clId="{FE427135-2701-4E88-A65C-E42D2B652078}" dt="2023-03-20T15:22:54.894" v="209" actId="14100"/>
          <ac:cxnSpMkLst>
            <pc:docMk/>
            <pc:sldMk cId="17842552" sldId="644"/>
            <ac:cxnSpMk id="2" creationId="{8267BF07-1B42-6332-A514-47F76BE18DEC}"/>
          </ac:cxnSpMkLst>
        </pc:cxnChg>
        <pc:cxnChg chg="add mod">
          <ac:chgData name="Chris Droussiotis" userId="66921b89f68d3868" providerId="LiveId" clId="{FE427135-2701-4E88-A65C-E42D2B652078}" dt="2023-03-20T15:22:59.392" v="210" actId="1076"/>
          <ac:cxnSpMkLst>
            <pc:docMk/>
            <pc:sldMk cId="17842552" sldId="644"/>
            <ac:cxnSpMk id="9" creationId="{FE188432-9229-FF51-CEC9-CEF0341EA36D}"/>
          </ac:cxnSpMkLst>
        </pc:cxnChg>
        <pc:cxnChg chg="mod">
          <ac:chgData name="Chris Droussiotis" userId="66921b89f68d3868" providerId="LiveId" clId="{FE427135-2701-4E88-A65C-E42D2B652078}" dt="2023-03-20T15:22:39.750" v="207" actId="14100"/>
          <ac:cxnSpMkLst>
            <pc:docMk/>
            <pc:sldMk cId="17842552" sldId="644"/>
            <ac:cxnSpMk id="12" creationId="{D5FA2CAC-4DCF-48BF-B4D3-598F814224EC}"/>
          </ac:cxnSpMkLst>
        </pc:cxnChg>
      </pc:sldChg>
      <pc:sldChg chg="addSp delSp modSp mod">
        <pc:chgData name="Chris Droussiotis" userId="66921b89f68d3868" providerId="LiveId" clId="{FE427135-2701-4E88-A65C-E42D2B652078}" dt="2023-03-20T16:07:20.535" v="585" actId="1076"/>
        <pc:sldMkLst>
          <pc:docMk/>
          <pc:sldMk cId="1742590578" sldId="645"/>
        </pc:sldMkLst>
        <pc:spChg chg="add mod">
          <ac:chgData name="Chris Droussiotis" userId="66921b89f68d3868" providerId="LiveId" clId="{FE427135-2701-4E88-A65C-E42D2B652078}" dt="2023-03-20T16:07:20.535" v="585" actId="1076"/>
          <ac:spMkLst>
            <pc:docMk/>
            <pc:sldMk cId="1742590578" sldId="645"/>
            <ac:spMk id="3" creationId="{F271E741-FD10-D0C5-D855-4A5207FD2A04}"/>
          </ac:spMkLst>
        </pc:spChg>
        <pc:spChg chg="mod">
          <ac:chgData name="Chris Droussiotis" userId="66921b89f68d3868" providerId="LiveId" clId="{FE427135-2701-4E88-A65C-E42D2B652078}" dt="2023-03-20T16:06:37.925" v="579" actId="688"/>
          <ac:spMkLst>
            <pc:docMk/>
            <pc:sldMk cId="1742590578" sldId="645"/>
            <ac:spMk id="7" creationId="{0C38941C-BF0C-567F-8051-571773600FBC}"/>
          </ac:spMkLst>
        </pc:spChg>
        <pc:spChg chg="add mod">
          <ac:chgData name="Chris Droussiotis" userId="66921b89f68d3868" providerId="LiveId" clId="{FE427135-2701-4E88-A65C-E42D2B652078}" dt="2023-03-20T16:05:46.857" v="574" actId="1076"/>
          <ac:spMkLst>
            <pc:docMk/>
            <pc:sldMk cId="1742590578" sldId="645"/>
            <ac:spMk id="11" creationId="{DE6F57DA-4783-FE11-6B55-8F88E9BDAB9C}"/>
          </ac:spMkLst>
        </pc:spChg>
        <pc:cxnChg chg="del">
          <ac:chgData name="Chris Droussiotis" userId="66921b89f68d3868" providerId="LiveId" clId="{FE427135-2701-4E88-A65C-E42D2B652078}" dt="2023-03-20T15:24:42.266" v="217" actId="478"/>
          <ac:cxnSpMkLst>
            <pc:docMk/>
            <pc:sldMk cId="1742590578" sldId="645"/>
            <ac:cxnSpMk id="2" creationId="{8267BF07-1B42-6332-A514-47F76BE18DEC}"/>
          </ac:cxnSpMkLst>
        </pc:cxnChg>
        <pc:cxnChg chg="add mod">
          <ac:chgData name="Chris Droussiotis" userId="66921b89f68d3868" providerId="LiveId" clId="{FE427135-2701-4E88-A65C-E42D2B652078}" dt="2023-03-20T16:06:50.877" v="581" actId="14100"/>
          <ac:cxnSpMkLst>
            <pc:docMk/>
            <pc:sldMk cId="1742590578" sldId="645"/>
            <ac:cxnSpMk id="4" creationId="{D1FDF354-0A47-4BE3-3754-4EF6D5C60939}"/>
          </ac:cxnSpMkLst>
        </pc:cxnChg>
        <pc:cxnChg chg="mod">
          <ac:chgData name="Chris Droussiotis" userId="66921b89f68d3868" providerId="LiveId" clId="{FE427135-2701-4E88-A65C-E42D2B652078}" dt="2023-03-20T15:25:15.339" v="219" actId="14100"/>
          <ac:cxnSpMkLst>
            <pc:docMk/>
            <pc:sldMk cId="1742590578" sldId="645"/>
            <ac:cxnSpMk id="5" creationId="{5CD3EDB7-1372-4A19-B0BA-E3F2D3E702C8}"/>
          </ac:cxnSpMkLst>
        </pc:cxnChg>
        <pc:cxnChg chg="mod">
          <ac:chgData name="Chris Droussiotis" userId="66921b89f68d3868" providerId="LiveId" clId="{FE427135-2701-4E88-A65C-E42D2B652078}" dt="2023-03-20T15:25:22.554" v="220" actId="14100"/>
          <ac:cxnSpMkLst>
            <pc:docMk/>
            <pc:sldMk cId="1742590578" sldId="645"/>
            <ac:cxnSpMk id="6" creationId="{E1CA7CB4-537A-4CAB-AFFE-92C8E594CE3E}"/>
          </ac:cxnSpMkLst>
        </pc:cxnChg>
        <pc:cxnChg chg="add mod">
          <ac:chgData name="Chris Droussiotis" userId="66921b89f68d3868" providerId="LiveId" clId="{FE427135-2701-4E88-A65C-E42D2B652078}" dt="2023-03-20T16:06:53.612" v="582" actId="1076"/>
          <ac:cxnSpMkLst>
            <pc:docMk/>
            <pc:sldMk cId="1742590578" sldId="645"/>
            <ac:cxnSpMk id="8" creationId="{9A650D7B-59D4-5444-ED63-BE30AC690BD9}"/>
          </ac:cxnSpMkLst>
        </pc:cxnChg>
        <pc:cxnChg chg="mod">
          <ac:chgData name="Chris Droussiotis" userId="66921b89f68d3868" providerId="LiveId" clId="{FE427135-2701-4E88-A65C-E42D2B652078}" dt="2023-03-20T16:07:13.920" v="584" actId="14100"/>
          <ac:cxnSpMkLst>
            <pc:docMk/>
            <pc:sldMk cId="1742590578" sldId="645"/>
            <ac:cxnSpMk id="12" creationId="{D5FA2CAC-4DCF-48BF-B4D3-598F814224EC}"/>
          </ac:cxnSpMkLst>
        </pc:cxnChg>
      </pc:sldChg>
      <pc:sldChg chg="modSp mod">
        <pc:chgData name="Chris Droussiotis" userId="66921b89f68d3868" providerId="LiveId" clId="{FE427135-2701-4E88-A65C-E42D2B652078}" dt="2023-03-20T16:08:21.815" v="588" actId="1076"/>
        <pc:sldMkLst>
          <pc:docMk/>
          <pc:sldMk cId="1033539992" sldId="646"/>
        </pc:sldMkLst>
        <pc:spChg chg="mod">
          <ac:chgData name="Chris Droussiotis" userId="66921b89f68d3868" providerId="LiveId" clId="{FE427135-2701-4E88-A65C-E42D2B652078}" dt="2023-03-20T15:26:12.594" v="276" actId="20577"/>
          <ac:spMkLst>
            <pc:docMk/>
            <pc:sldMk cId="1033539992" sldId="646"/>
            <ac:spMk id="2" creationId="{654DF0B5-E547-40CA-A51A-57552FE0EB85}"/>
          </ac:spMkLst>
        </pc:spChg>
        <pc:picChg chg="mod">
          <ac:chgData name="Chris Droussiotis" userId="66921b89f68d3868" providerId="LiveId" clId="{FE427135-2701-4E88-A65C-E42D2B652078}" dt="2023-03-20T16:08:21.815" v="588" actId="1076"/>
          <ac:picMkLst>
            <pc:docMk/>
            <pc:sldMk cId="1033539992" sldId="646"/>
            <ac:picMk id="23" creationId="{1532C3B9-99B9-4FE8-A383-ABA696DC14F2}"/>
          </ac:picMkLst>
        </pc:picChg>
      </pc:sldChg>
      <pc:sldChg chg="ord">
        <pc:chgData name="Chris Droussiotis" userId="66921b89f68d3868" providerId="LiveId" clId="{FE427135-2701-4E88-A65C-E42D2B652078}" dt="2023-03-20T16:04:46.347" v="571"/>
        <pc:sldMkLst>
          <pc:docMk/>
          <pc:sldMk cId="2135084873" sldId="647"/>
        </pc:sldMkLst>
      </pc:sldChg>
      <pc:sldChg chg="addSp modSp del mod delDesignElem">
        <pc:chgData name="Chris Droussiotis" userId="66921b89f68d3868" providerId="LiveId" clId="{FE427135-2701-4E88-A65C-E42D2B652078}" dt="2023-03-20T16:12:22.060" v="640" actId="1076"/>
        <pc:sldMkLst>
          <pc:docMk/>
          <pc:sldMk cId="3657535913" sldId="648"/>
        </pc:sldMkLst>
        <pc:spChg chg="mod">
          <ac:chgData name="Chris Droussiotis" userId="66921b89f68d3868" providerId="LiveId" clId="{FE427135-2701-4E88-A65C-E42D2B652078}" dt="2023-03-20T16:12:22.060" v="640" actId="1076"/>
          <ac:spMkLst>
            <pc:docMk/>
            <pc:sldMk cId="3657535913" sldId="648"/>
            <ac:spMk id="14" creationId="{00000000-0000-0000-0000-000000000000}"/>
          </ac:spMkLst>
        </pc:spChg>
        <pc:spChg chg="add">
          <ac:chgData name="Chris Droussiotis" userId="66921b89f68d3868" providerId="LiveId" clId="{FE427135-2701-4E88-A65C-E42D2B652078}" dt="2023-03-20T15:37:43.877" v="485"/>
          <ac:spMkLst>
            <pc:docMk/>
            <pc:sldMk cId="3657535913" sldId="648"/>
            <ac:spMk id="19" creationId="{74CD14DB-BB81-479F-A1FC-1C75640E9F84}"/>
          </ac:spMkLst>
        </pc:spChg>
        <pc:spChg chg="add">
          <ac:chgData name="Chris Droussiotis" userId="66921b89f68d3868" providerId="LiveId" clId="{FE427135-2701-4E88-A65C-E42D2B652078}" dt="2023-03-20T15:37:43.877" v="485"/>
          <ac:spMkLst>
            <pc:docMk/>
            <pc:sldMk cId="3657535913" sldId="648"/>
            <ac:spMk id="21" creationId="{C943A91B-7CA7-4592-A975-73B1BF8C4C74}"/>
          </ac:spMkLst>
        </pc:spChg>
        <pc:spChg chg="add">
          <ac:chgData name="Chris Droussiotis" userId="66921b89f68d3868" providerId="LiveId" clId="{FE427135-2701-4E88-A65C-E42D2B652078}" dt="2023-03-20T15:37:43.877" v="485"/>
          <ac:spMkLst>
            <pc:docMk/>
            <pc:sldMk cId="3657535913" sldId="648"/>
            <ac:spMk id="23" creationId="{EC471314-E46A-414B-8D91-74880E84F187}"/>
          </ac:spMkLst>
        </pc:spChg>
        <pc:spChg chg="add">
          <ac:chgData name="Chris Droussiotis" userId="66921b89f68d3868" providerId="LiveId" clId="{FE427135-2701-4E88-A65C-E42D2B652078}" dt="2023-03-20T15:37:43.877" v="485"/>
          <ac:spMkLst>
            <pc:docMk/>
            <pc:sldMk cId="3657535913" sldId="648"/>
            <ac:spMk id="25" creationId="{6A681326-1C9D-44A3-A627-3871BDAE4127}"/>
          </ac:spMkLst>
        </pc:spChg>
      </pc:sldChg>
      <pc:sldChg chg="modSp mod delDesignElem">
        <pc:chgData name="Chris Droussiotis" userId="66921b89f68d3868" providerId="LiveId" clId="{FE427135-2701-4E88-A65C-E42D2B652078}" dt="2023-03-20T15:38:27.673" v="489" actId="14100"/>
        <pc:sldMkLst>
          <pc:docMk/>
          <pc:sldMk cId="3164803154" sldId="649"/>
        </pc:sldMkLst>
        <pc:spChg chg="mod">
          <ac:chgData name="Chris Droussiotis" userId="66921b89f68d3868" providerId="LiveId" clId="{FE427135-2701-4E88-A65C-E42D2B652078}" dt="2023-03-20T15:38:27.673" v="489" actId="14100"/>
          <ac:spMkLst>
            <pc:docMk/>
            <pc:sldMk cId="3164803154" sldId="649"/>
            <ac:spMk id="13" creationId="{00000000-0000-0000-0000-000000000000}"/>
          </ac:spMkLst>
        </pc:spChg>
        <pc:spChg chg="mod">
          <ac:chgData name="Chris Droussiotis" userId="66921b89f68d3868" providerId="LiveId" clId="{FE427135-2701-4E88-A65C-E42D2B652078}" dt="2023-03-20T15:38:21.165" v="487" actId="20577"/>
          <ac:spMkLst>
            <pc:docMk/>
            <pc:sldMk cId="3164803154" sldId="649"/>
            <ac:spMk id="14" creationId="{00000000-0000-0000-0000-000000000000}"/>
          </ac:spMkLst>
        </pc:spChg>
      </pc:sldChg>
      <pc:sldChg chg="modSp mod ord">
        <pc:chgData name="Chris Droussiotis" userId="66921b89f68d3868" providerId="LiveId" clId="{FE427135-2701-4E88-A65C-E42D2B652078}" dt="2023-03-20T16:10:27.418" v="604" actId="255"/>
        <pc:sldMkLst>
          <pc:docMk/>
          <pc:sldMk cId="3153107588" sldId="650"/>
        </pc:sldMkLst>
        <pc:spChg chg="mod">
          <ac:chgData name="Chris Droussiotis" userId="66921b89f68d3868" providerId="LiveId" clId="{FE427135-2701-4E88-A65C-E42D2B652078}" dt="2023-03-20T16:10:27.418" v="604" actId="255"/>
          <ac:spMkLst>
            <pc:docMk/>
            <pc:sldMk cId="3153107588" sldId="650"/>
            <ac:spMk id="14" creationId="{00000000-0000-0000-0000-000000000000}"/>
          </ac:spMkLst>
        </pc:spChg>
      </pc:sldChg>
      <pc:sldChg chg="modSp mod">
        <pc:chgData name="Chris Droussiotis" userId="66921b89f68d3868" providerId="LiveId" clId="{FE427135-2701-4E88-A65C-E42D2B652078}" dt="2023-03-20T16:28:24.242" v="1138" actId="20577"/>
        <pc:sldMkLst>
          <pc:docMk/>
          <pc:sldMk cId="1307947778" sldId="651"/>
        </pc:sldMkLst>
        <pc:spChg chg="mod">
          <ac:chgData name="Chris Droussiotis" userId="66921b89f68d3868" providerId="LiveId" clId="{FE427135-2701-4E88-A65C-E42D2B652078}" dt="2023-03-20T15:42:25.434" v="539" actId="20577"/>
          <ac:spMkLst>
            <pc:docMk/>
            <pc:sldMk cId="1307947778" sldId="651"/>
            <ac:spMk id="13" creationId="{00000000-0000-0000-0000-000000000000}"/>
          </ac:spMkLst>
        </pc:spChg>
        <pc:spChg chg="mod">
          <ac:chgData name="Chris Droussiotis" userId="66921b89f68d3868" providerId="LiveId" clId="{FE427135-2701-4E88-A65C-E42D2B652078}" dt="2023-03-20T16:28:24.242" v="1138" actId="20577"/>
          <ac:spMkLst>
            <pc:docMk/>
            <pc:sldMk cId="1307947778" sldId="651"/>
            <ac:spMk id="14" creationId="{00000000-0000-0000-0000-000000000000}"/>
          </ac:spMkLst>
        </pc:spChg>
      </pc:sldChg>
      <pc:sldChg chg="modSp mod">
        <pc:chgData name="Chris Droussiotis" userId="66921b89f68d3868" providerId="LiveId" clId="{FE427135-2701-4E88-A65C-E42D2B652078}" dt="2023-03-20T16:32:08.372" v="1150" actId="14100"/>
        <pc:sldMkLst>
          <pc:docMk/>
          <pc:sldMk cId="1543844990" sldId="652"/>
        </pc:sldMkLst>
        <pc:spChg chg="mod">
          <ac:chgData name="Chris Droussiotis" userId="66921b89f68d3868" providerId="LiveId" clId="{FE427135-2701-4E88-A65C-E42D2B652078}" dt="2023-03-20T15:42:30.240" v="540" actId="20577"/>
          <ac:spMkLst>
            <pc:docMk/>
            <pc:sldMk cId="1543844990" sldId="652"/>
            <ac:spMk id="13" creationId="{00000000-0000-0000-0000-000000000000}"/>
          </ac:spMkLst>
        </pc:spChg>
        <pc:spChg chg="mod">
          <ac:chgData name="Chris Droussiotis" userId="66921b89f68d3868" providerId="LiveId" clId="{FE427135-2701-4E88-A65C-E42D2B652078}" dt="2023-03-20T16:32:08.372" v="1150" actId="14100"/>
          <ac:spMkLst>
            <pc:docMk/>
            <pc:sldMk cId="1543844990" sldId="652"/>
            <ac:spMk id="14" creationId="{00000000-0000-0000-0000-000000000000}"/>
          </ac:spMkLst>
        </pc:spChg>
      </pc:sldChg>
      <pc:sldChg chg="modSp mod">
        <pc:chgData name="Chris Droussiotis" userId="66921b89f68d3868" providerId="LiveId" clId="{FE427135-2701-4E88-A65C-E42D2B652078}" dt="2023-03-20T16:32:37.284" v="1152" actId="14100"/>
        <pc:sldMkLst>
          <pc:docMk/>
          <pc:sldMk cId="3284276169" sldId="653"/>
        </pc:sldMkLst>
        <pc:spChg chg="mod">
          <ac:chgData name="Chris Droussiotis" userId="66921b89f68d3868" providerId="LiveId" clId="{FE427135-2701-4E88-A65C-E42D2B652078}" dt="2023-03-20T15:42:34.002" v="541" actId="20577"/>
          <ac:spMkLst>
            <pc:docMk/>
            <pc:sldMk cId="3284276169" sldId="653"/>
            <ac:spMk id="13" creationId="{00000000-0000-0000-0000-000000000000}"/>
          </ac:spMkLst>
        </pc:spChg>
        <pc:spChg chg="mod">
          <ac:chgData name="Chris Droussiotis" userId="66921b89f68d3868" providerId="LiveId" clId="{FE427135-2701-4E88-A65C-E42D2B652078}" dt="2023-03-20T16:32:37.284" v="1152" actId="14100"/>
          <ac:spMkLst>
            <pc:docMk/>
            <pc:sldMk cId="3284276169" sldId="653"/>
            <ac:spMk id="14" creationId="{00000000-0000-0000-0000-000000000000}"/>
          </ac:spMkLst>
        </pc:spChg>
      </pc:sldChg>
      <pc:sldChg chg="modSp mod">
        <pc:chgData name="Chris Droussiotis" userId="66921b89f68d3868" providerId="LiveId" clId="{FE427135-2701-4E88-A65C-E42D2B652078}" dt="2023-03-20T16:32:51.174" v="1154" actId="255"/>
        <pc:sldMkLst>
          <pc:docMk/>
          <pc:sldMk cId="191401303" sldId="654"/>
        </pc:sldMkLst>
        <pc:spChg chg="mod">
          <ac:chgData name="Chris Droussiotis" userId="66921b89f68d3868" providerId="LiveId" clId="{FE427135-2701-4E88-A65C-E42D2B652078}" dt="2023-03-20T15:42:37.476" v="542" actId="20577"/>
          <ac:spMkLst>
            <pc:docMk/>
            <pc:sldMk cId="191401303" sldId="654"/>
            <ac:spMk id="13" creationId="{00000000-0000-0000-0000-000000000000}"/>
          </ac:spMkLst>
        </pc:spChg>
        <pc:spChg chg="mod">
          <ac:chgData name="Chris Droussiotis" userId="66921b89f68d3868" providerId="LiveId" clId="{FE427135-2701-4E88-A65C-E42D2B652078}" dt="2023-03-20T16:32:51.174" v="1154" actId="255"/>
          <ac:spMkLst>
            <pc:docMk/>
            <pc:sldMk cId="191401303" sldId="654"/>
            <ac:spMk id="14" creationId="{00000000-0000-0000-0000-000000000000}"/>
          </ac:spMkLst>
        </pc:spChg>
      </pc:sldChg>
      <pc:sldChg chg="modSp mod">
        <pc:chgData name="Chris Droussiotis" userId="66921b89f68d3868" providerId="LiveId" clId="{FE427135-2701-4E88-A65C-E42D2B652078}" dt="2023-03-20T16:32:58.558" v="1155" actId="255"/>
        <pc:sldMkLst>
          <pc:docMk/>
          <pc:sldMk cId="3400915355" sldId="655"/>
        </pc:sldMkLst>
        <pc:spChg chg="mod">
          <ac:chgData name="Chris Droussiotis" userId="66921b89f68d3868" providerId="LiveId" clId="{FE427135-2701-4E88-A65C-E42D2B652078}" dt="2023-03-20T15:43:47.855" v="547" actId="20577"/>
          <ac:spMkLst>
            <pc:docMk/>
            <pc:sldMk cId="3400915355" sldId="655"/>
            <ac:spMk id="13" creationId="{00000000-0000-0000-0000-000000000000}"/>
          </ac:spMkLst>
        </pc:spChg>
        <pc:spChg chg="mod">
          <ac:chgData name="Chris Droussiotis" userId="66921b89f68d3868" providerId="LiveId" clId="{FE427135-2701-4E88-A65C-E42D2B652078}" dt="2023-03-20T16:32:58.558" v="1155" actId="255"/>
          <ac:spMkLst>
            <pc:docMk/>
            <pc:sldMk cId="3400915355" sldId="655"/>
            <ac:spMk id="14" creationId="{00000000-0000-0000-0000-000000000000}"/>
          </ac:spMkLst>
        </pc:spChg>
      </pc:sldChg>
      <pc:sldChg chg="modSp mod ord">
        <pc:chgData name="Chris Droussiotis" userId="66921b89f68d3868" providerId="LiveId" clId="{FE427135-2701-4E88-A65C-E42D2B652078}" dt="2023-03-20T16:22:28.019" v="1117" actId="14100"/>
        <pc:sldMkLst>
          <pc:docMk/>
          <pc:sldMk cId="1334681782" sldId="656"/>
        </pc:sldMkLst>
        <pc:spChg chg="mod">
          <ac:chgData name="Chris Droussiotis" userId="66921b89f68d3868" providerId="LiveId" clId="{FE427135-2701-4E88-A65C-E42D2B652078}" dt="2023-03-20T16:22:28.019" v="1117" actId="14100"/>
          <ac:spMkLst>
            <pc:docMk/>
            <pc:sldMk cId="1334681782" sldId="656"/>
            <ac:spMk id="14" creationId="{00000000-0000-0000-0000-000000000000}"/>
          </ac:spMkLst>
        </pc:spChg>
      </pc:sldChg>
      <pc:sldChg chg="modSp mod">
        <pc:chgData name="Chris Droussiotis" userId="66921b89f68d3868" providerId="LiveId" clId="{FE427135-2701-4E88-A65C-E42D2B652078}" dt="2023-03-20T16:16:17.113" v="1044" actId="20577"/>
        <pc:sldMkLst>
          <pc:docMk/>
          <pc:sldMk cId="2820950413" sldId="657"/>
        </pc:sldMkLst>
        <pc:spChg chg="mod">
          <ac:chgData name="Chris Droussiotis" userId="66921b89f68d3868" providerId="LiveId" clId="{FE427135-2701-4E88-A65C-E42D2B652078}" dt="2023-03-20T16:16:17.113" v="1044" actId="20577"/>
          <ac:spMkLst>
            <pc:docMk/>
            <pc:sldMk cId="2820950413" sldId="657"/>
            <ac:spMk id="13" creationId="{00000000-0000-0000-0000-000000000000}"/>
          </ac:spMkLst>
        </pc:spChg>
        <pc:spChg chg="mod">
          <ac:chgData name="Chris Droussiotis" userId="66921b89f68d3868" providerId="LiveId" clId="{FE427135-2701-4E88-A65C-E42D2B652078}" dt="2023-03-20T16:15:47.157" v="1016" actId="1076"/>
          <ac:spMkLst>
            <pc:docMk/>
            <pc:sldMk cId="2820950413" sldId="657"/>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3/20/2023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3/20/2023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3/20/2023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3/20/2023</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443" y="2824385"/>
            <a:ext cx="7869125" cy="1622321"/>
          </a:xfrm>
        </p:spPr>
        <p:txBody>
          <a:bodyPr vert="horz" lIns="91440" tIns="45720" rIns="91440" bIns="45720" rtlCol="0" anchor="t">
            <a:normAutofit/>
          </a:bodyPr>
          <a:lstStyle/>
          <a:p>
            <a:pPr defTabSz="457200"/>
            <a:r>
              <a:rPr lang="en-US" sz="4200" dirty="0">
                <a:solidFill>
                  <a:srgbClr val="EBEBEB"/>
                </a:solidFill>
              </a:rPr>
              <a:t>Re-Introducing Credit Basics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1430000" cy="1400530"/>
          </a:xfrm>
        </p:spPr>
        <p:txBody>
          <a:bodyPr anchor="ctr">
            <a:normAutofit fontScale="90000"/>
          </a:bodyPr>
          <a:lstStyle/>
          <a:p>
            <a:r>
              <a:rPr lang="en-US" b="1" dirty="0">
                <a:solidFill>
                  <a:srgbClr val="FFFFFF"/>
                </a:solidFill>
              </a:rPr>
              <a:t>Corporate Banking – Quantitative Approach</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8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Loan-to-value (LTV) </a:t>
            </a:r>
            <a:r>
              <a:rPr lang="en-US" sz="1600" dirty="0">
                <a:effectLst/>
                <a:latin typeface="+mn-lt"/>
                <a:ea typeface="Calibri" panose="020F0502020204030204" pitchFamily="34" charset="0"/>
              </a:rPr>
              <a:t>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Leverage ratio of debt to EBITDA </a:t>
            </a:r>
            <a:r>
              <a:rPr lang="en-US" sz="1600" dirty="0">
                <a:effectLst/>
                <a:latin typeface="+mn-lt"/>
                <a:ea typeface="Calibri" panose="020F0502020204030204" pitchFamily="34" charset="0"/>
              </a:rPr>
              <a:t>or EBIT:	This leverage ratio, or debt to cash flow ratio, is one of the most popular ratios to used analyze the solvency and credit quality of a company.</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Coverage ratios</a:t>
            </a:r>
            <a:r>
              <a:rPr lang="en-US" sz="1600" dirty="0">
                <a:latin typeface="+mn-lt"/>
                <a:ea typeface="Calibri" panose="020F0502020204030204" pitchFamily="34" charset="0"/>
              </a:rPr>
              <a:t> describing the Borrower’s ability to service either Interest alone or the combination of Interest and Principal, include EBITDA / interest and cash flow (EBITDA) to debt service (Principal and Interest):</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Cash flow forecasts</a:t>
            </a:r>
            <a:r>
              <a:rPr lang="en-US" sz="1600" dirty="0">
                <a:latin typeface="+mn-lt"/>
                <a:ea typeface="Calibri" panose="020F0502020204030204" pitchFamily="34" charset="0"/>
              </a:rPr>
              <a:t>, typically using a 30% </a:t>
            </a:r>
            <a:r>
              <a:rPr lang="en-US" sz="1600" i="1" dirty="0">
                <a:latin typeface="+mn-lt"/>
                <a:ea typeface="Calibri" panose="020F0502020204030204" pitchFamily="34" charset="0"/>
              </a:rPr>
              <a:t>haircut</a:t>
            </a:r>
            <a:r>
              <a:rPr lang="en-US" sz="1600" dirty="0">
                <a:latin typeface="+mn-lt"/>
                <a:ea typeface="Calibri" panose="020F0502020204030204" pitchFamily="34" charset="0"/>
              </a:rPr>
              <a:t> to base projections:</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Customized operating ratio</a:t>
            </a:r>
            <a:r>
              <a:rPr lang="en-US" sz="1600" dirty="0">
                <a:latin typeface="+mn-lt"/>
                <a:ea typeface="Calibri" panose="020F0502020204030204" pitchFamily="34" charset="0"/>
              </a:rPr>
              <a:t>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5699302" y="928340"/>
            <a:ext cx="5214938"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414088" y="442735"/>
            <a:ext cx="11090524" cy="1400530"/>
          </a:xfrm>
        </p:spPr>
        <p:txBody>
          <a:bodyPr anchor="ctr">
            <a:normAutofit/>
          </a:bodyPr>
          <a:lstStyle/>
          <a:p>
            <a:r>
              <a:rPr lang="en-US" sz="3600" b="1" dirty="0">
                <a:solidFill>
                  <a:srgbClr val="FFFFFF"/>
                </a:solidFill>
              </a:rPr>
              <a:t>Corporate Banking – Qualitative Approach</a:t>
            </a:r>
          </a:p>
        </p:txBody>
      </p:sp>
      <p:sp>
        <p:nvSpPr>
          <p:cNvPr id="14" name="Content Placeholder 13"/>
          <p:cNvSpPr>
            <a:spLocks noGrp="1"/>
          </p:cNvSpPr>
          <p:nvPr>
            <p:ph idx="1"/>
          </p:nvPr>
        </p:nvSpPr>
        <p:spPr>
          <a:xfrm>
            <a:off x="684212" y="2387825"/>
            <a:ext cx="10820400" cy="4165375"/>
          </a:xfrm>
        </p:spPr>
        <p:txBody>
          <a:bodyPr>
            <a:normAutofit/>
          </a:bodyPr>
          <a:lstStyle/>
          <a:p>
            <a:pPr>
              <a:lnSpc>
                <a:spcPct val="90000"/>
              </a:lnSpc>
            </a:pPr>
            <a:r>
              <a:rPr lang="en-US" sz="1400" b="1" dirty="0"/>
              <a:t>Credit risk analysis involves the analysis of an obligor to determine their credit </a:t>
            </a:r>
            <a:r>
              <a:rPr lang="en-US" sz="1400" b="1" dirty="0" err="1"/>
              <a:t>worthinesscreditworthiness</a:t>
            </a:r>
            <a:r>
              <a:rPr lang="en-US" sz="1400" b="1" dirty="0"/>
              <a:t> regarding their ability to repay and service (payment of periodic interest payments) a debt. </a:t>
            </a:r>
          </a:p>
          <a:p>
            <a:pPr>
              <a:lnSpc>
                <a:spcPct val="90000"/>
              </a:lnSpc>
              <a:buClr>
                <a:schemeClr val="accent1"/>
              </a:buClr>
              <a:buFont typeface="Wingdings" panose="05000000000000000000" pitchFamily="2" charset="2"/>
              <a:buChar char="Ø"/>
            </a:pPr>
            <a:r>
              <a:rPr lang="en-US" sz="1400" dirty="0"/>
              <a:t>The foremost consideration for repayment of a debt, is the obligor's “Willingness and Preparedness” to repay the debt – do they have any intention of repaying the debt, and do they have the capacity to do so?</a:t>
            </a:r>
          </a:p>
          <a:p>
            <a:pPr>
              <a:lnSpc>
                <a:spcPct val="90000"/>
              </a:lnSpc>
              <a:buClr>
                <a:schemeClr val="accent1"/>
              </a:buClr>
              <a:buFont typeface="Wingdings" panose="05000000000000000000" pitchFamily="2" charset="2"/>
              <a:buChar char="Ø"/>
            </a:pPr>
            <a:r>
              <a:rPr lang="en-US" sz="1400" b="1" dirty="0"/>
              <a:t>5 C’s of Credit:</a:t>
            </a:r>
          </a:p>
          <a:p>
            <a:pPr marL="914400" indent="-457200">
              <a:lnSpc>
                <a:spcPct val="90000"/>
              </a:lnSpc>
              <a:buClr>
                <a:schemeClr val="accent1"/>
              </a:buClr>
              <a:buFont typeface="+mj-lt"/>
              <a:buAutoNum type="arabicPeriod"/>
            </a:pPr>
            <a:r>
              <a:rPr lang="en-US" sz="1400" b="1" dirty="0"/>
              <a:t>Character</a:t>
            </a:r>
            <a:r>
              <a:rPr lang="en-US" sz="1400" dirty="0"/>
              <a:t> – see discussion of the Client Acceptance Memorandum (CAM)</a:t>
            </a:r>
          </a:p>
          <a:p>
            <a:pPr marL="914400" indent="-457200">
              <a:lnSpc>
                <a:spcPct val="90000"/>
              </a:lnSpc>
              <a:buClr>
                <a:schemeClr val="accent1"/>
              </a:buClr>
              <a:buFont typeface="+mj-lt"/>
              <a:buAutoNum type="arabicPeriod"/>
            </a:pPr>
            <a:r>
              <a:rPr lang="en-US" sz="1400" b="1" dirty="0"/>
              <a:t>Collateral</a:t>
            </a:r>
            <a:r>
              <a:rPr lang="en-US" sz="1400" dirty="0"/>
              <a:t> – as a second source of repayment in the event of default and the needs of the lender to satisfy the obligation through liquidation of collateral.</a:t>
            </a:r>
          </a:p>
          <a:p>
            <a:pPr marL="914400" indent="-457200">
              <a:lnSpc>
                <a:spcPct val="90000"/>
              </a:lnSpc>
              <a:buClr>
                <a:schemeClr val="accent1"/>
              </a:buClr>
              <a:buFont typeface="+mj-lt"/>
              <a:buAutoNum type="arabicPeriod"/>
            </a:pPr>
            <a:r>
              <a:rPr lang="en-US" sz="1400" b="1" dirty="0"/>
              <a:t>Capital</a:t>
            </a:r>
            <a:r>
              <a:rPr lang="en-US" sz="1400" dirty="0"/>
              <a:t> – adequacy of amount of funding for a business to execute its plan and sufficient investment at risk on the part of the enterprise and principals representing the borrower.</a:t>
            </a:r>
          </a:p>
          <a:p>
            <a:pPr marL="914400" indent="-457200">
              <a:lnSpc>
                <a:spcPct val="90000"/>
              </a:lnSpc>
              <a:buClr>
                <a:schemeClr val="accent1"/>
              </a:buClr>
              <a:buFont typeface="+mj-lt"/>
              <a:buAutoNum type="arabicPeriod"/>
            </a:pPr>
            <a:r>
              <a:rPr lang="en-US" sz="1400" b="1" dirty="0"/>
              <a:t>Capacity</a:t>
            </a:r>
            <a:r>
              <a:rPr lang="en-US" sz="1400" dirty="0"/>
              <a:t> – as determined by the collateral and debt service capability as forecast in projections and based on historical proven experience of the borrower. The Capacity “C” incorporates the notion of Cash, Cash Flow and Coverage Ratios (debt Service and leverage, as discussed in Chapter 1.)</a:t>
            </a:r>
          </a:p>
          <a:p>
            <a:pPr marL="914400" indent="-457200">
              <a:lnSpc>
                <a:spcPct val="90000"/>
              </a:lnSpc>
              <a:buClr>
                <a:schemeClr val="accent1"/>
              </a:buClr>
              <a:buFont typeface="+mj-lt"/>
              <a:buAutoNum type="arabicPeriod"/>
            </a:pPr>
            <a:r>
              <a:rPr lang="en-US" sz="1400" b="1" dirty="0"/>
              <a:t>Conditions</a:t>
            </a:r>
            <a:r>
              <a:rPr lang="en-US" sz="1400" dirty="0"/>
              <a:t> – the structure of the loan and the documentation stipulations</a:t>
            </a:r>
          </a:p>
          <a:p>
            <a:pPr>
              <a:lnSpc>
                <a:spcPct val="90000"/>
              </a:lnSpc>
              <a:buClr>
                <a:schemeClr val="accent1"/>
              </a:buClr>
              <a:buFont typeface="Wingdings" panose="05000000000000000000" pitchFamily="2" charset="2"/>
              <a:buChar char="Ø"/>
            </a:pPr>
            <a:r>
              <a:rPr lang="en-US" sz="1400" b="1" dirty="0"/>
              <a:t>Credit Risk/Default and Loss in Event of Default</a:t>
            </a:r>
            <a:r>
              <a:rPr lang="en-US" sz="1400" dirty="0"/>
              <a:t> – The purpose of Credit Analysis is to mitigate Credit Risk</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Client Qualification &amp; Credit Process</a:t>
            </a:r>
          </a:p>
        </p:txBody>
      </p:sp>
      <p:sp>
        <p:nvSpPr>
          <p:cNvPr id="14" name="Content Placeholder 13"/>
          <p:cNvSpPr>
            <a:spLocks noGrp="1"/>
          </p:cNvSpPr>
          <p:nvPr>
            <p:ph idx="1"/>
          </p:nvPr>
        </p:nvSpPr>
        <p:spPr>
          <a:xfrm>
            <a:off x="379124" y="2286000"/>
            <a:ext cx="10934988" cy="4419600"/>
          </a:xfrm>
        </p:spPr>
        <p:txBody>
          <a:bodyPr>
            <a:normAutofit/>
          </a:bodyPr>
          <a:lstStyle/>
          <a:p>
            <a:pPr marL="0" indent="0">
              <a:lnSpc>
                <a:spcPct val="90000"/>
              </a:lnSpc>
              <a:buClr>
                <a:schemeClr val="accent1"/>
              </a:buClr>
              <a:buNone/>
            </a:pPr>
            <a:r>
              <a:rPr lang="en-US" sz="1600" b="1" dirty="0"/>
              <a:t>Review of Templates</a:t>
            </a:r>
          </a:p>
          <a:p>
            <a:pPr>
              <a:lnSpc>
                <a:spcPct val="90000"/>
              </a:lnSpc>
              <a:buClr>
                <a:schemeClr val="accent1"/>
              </a:buClr>
              <a:buFont typeface="Wingdings" panose="05000000000000000000" pitchFamily="2" charset="2"/>
              <a:buChar char="Ø"/>
            </a:pPr>
            <a:r>
              <a:rPr lang="en-US" sz="1600" b="1" dirty="0"/>
              <a:t>Client Acceptance Memo (CAM) – INITIAL SCREENING</a:t>
            </a:r>
          </a:p>
          <a:p>
            <a:pPr lvl="1">
              <a:lnSpc>
                <a:spcPct val="90000"/>
              </a:lnSpc>
              <a:buClr>
                <a:schemeClr val="accent1"/>
              </a:buClr>
              <a:buFont typeface="Wingdings" panose="05000000000000000000" pitchFamily="2" charset="2"/>
              <a:buChar char="Ø"/>
            </a:pPr>
            <a:r>
              <a:rPr lang="en-US" sz="1600" dirty="0"/>
              <a:t>Assess client attributes and character as well as willingness and capacity to repay a loan</a:t>
            </a:r>
          </a:p>
          <a:p>
            <a:pPr>
              <a:lnSpc>
                <a:spcPct val="90000"/>
              </a:lnSpc>
              <a:buClr>
                <a:schemeClr val="accent1"/>
              </a:buClr>
              <a:buFont typeface="Wingdings" panose="05000000000000000000" pitchFamily="2" charset="2"/>
              <a:buChar char="Ø"/>
            </a:pPr>
            <a:r>
              <a:rPr lang="en-US" sz="1600" b="1" dirty="0"/>
              <a:t>Business plan Evaluation and Assessment Memo (BEAM)</a:t>
            </a:r>
          </a:p>
          <a:p>
            <a:pPr lvl="1">
              <a:lnSpc>
                <a:spcPct val="90000"/>
              </a:lnSpc>
              <a:buClr>
                <a:schemeClr val="accent1"/>
              </a:buClr>
              <a:buFont typeface="Wingdings" panose="05000000000000000000" pitchFamily="2" charset="2"/>
              <a:buChar char="Ø"/>
            </a:pPr>
            <a:r>
              <a:rPr lang="en-US" sz="1600" dirty="0"/>
              <a:t>Financial analysis</a:t>
            </a:r>
          </a:p>
          <a:p>
            <a:pPr lvl="2">
              <a:lnSpc>
                <a:spcPct val="90000"/>
              </a:lnSpc>
              <a:buClr>
                <a:schemeClr val="accent1"/>
              </a:buClr>
              <a:buFont typeface="Wingdings" panose="05000000000000000000" pitchFamily="2" charset="2"/>
              <a:buChar char="Ø"/>
            </a:pPr>
            <a:r>
              <a:rPr lang="en-US" dirty="0"/>
              <a:t>Historical financial statements</a:t>
            </a:r>
          </a:p>
          <a:p>
            <a:pPr lvl="2">
              <a:lnSpc>
                <a:spcPct val="90000"/>
              </a:lnSpc>
              <a:buClr>
                <a:schemeClr val="accent1"/>
              </a:buClr>
              <a:buFont typeface="Wingdings" panose="05000000000000000000" pitchFamily="2" charset="2"/>
              <a:buChar char="Ø"/>
            </a:pPr>
            <a:r>
              <a:rPr lang="en-US" dirty="0"/>
              <a:t>Business plan modeling and forecasting</a:t>
            </a:r>
          </a:p>
          <a:p>
            <a:pPr lvl="3">
              <a:lnSpc>
                <a:spcPct val="90000"/>
              </a:lnSpc>
              <a:buClr>
                <a:schemeClr val="accent1"/>
              </a:buClr>
              <a:buFont typeface="Wingdings" panose="05000000000000000000" pitchFamily="2" charset="2"/>
              <a:buChar char="Ø"/>
            </a:pPr>
            <a:r>
              <a:rPr lang="en-US" sz="1600" dirty="0"/>
              <a:t>Capital structure and Debt capitalization</a:t>
            </a:r>
          </a:p>
          <a:p>
            <a:pPr lvl="3">
              <a:lnSpc>
                <a:spcPct val="90000"/>
              </a:lnSpc>
              <a:buClr>
                <a:schemeClr val="accent1"/>
              </a:buClr>
              <a:buFont typeface="Wingdings" panose="05000000000000000000" pitchFamily="2" charset="2"/>
              <a:buChar char="Ø"/>
            </a:pPr>
            <a:r>
              <a:rPr lang="en-US" sz="1600" dirty="0"/>
              <a:t>Cash flow forecasting</a:t>
            </a:r>
          </a:p>
          <a:p>
            <a:pPr lvl="3">
              <a:lnSpc>
                <a:spcPct val="90000"/>
              </a:lnSpc>
              <a:buClr>
                <a:schemeClr val="accent1"/>
              </a:buClr>
              <a:buFont typeface="Wingdings" panose="05000000000000000000" pitchFamily="2" charset="2"/>
              <a:buChar char="Ø"/>
            </a:pPr>
            <a:r>
              <a:rPr lang="en-US" sz="1600" dirty="0"/>
              <a:t>Ratio analysis</a:t>
            </a:r>
          </a:p>
          <a:p>
            <a:pPr>
              <a:lnSpc>
                <a:spcPct val="90000"/>
              </a:lnSpc>
              <a:buClr>
                <a:schemeClr val="accent1"/>
              </a:buClr>
              <a:buFont typeface="Wingdings" panose="05000000000000000000" pitchFamily="2" charset="2"/>
              <a:buChar char="Ø"/>
            </a:pPr>
            <a:r>
              <a:rPr lang="en-US" sz="1600" b="1" dirty="0"/>
              <a:t>Investment Committee Memo (ICM)</a:t>
            </a:r>
          </a:p>
          <a:p>
            <a:pPr lvl="1">
              <a:lnSpc>
                <a:spcPct val="90000"/>
              </a:lnSpc>
              <a:buClr>
                <a:schemeClr val="accent1"/>
              </a:buClr>
              <a:buFont typeface="Wingdings" panose="05000000000000000000" pitchFamily="2" charset="2"/>
              <a:buChar char="Ø"/>
            </a:pPr>
            <a:r>
              <a:rPr lang="en-US" sz="1600" dirty="0"/>
              <a:t>Comprehensive written memo of borrower and their business and the proposed financing, including assessment of their ability and willingness to repay the loan</a:t>
            </a:r>
          </a:p>
        </p:txBody>
      </p:sp>
    </p:spTree>
    <p:extLst>
      <p:ext uri="{BB962C8B-B14F-4D97-AF65-F5344CB8AC3E}">
        <p14:creationId xmlns:p14="http://schemas.microsoft.com/office/powerpoint/2010/main" val="96227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Management Discussion &amp; Analysis (MD&amp;A)</a:t>
            </a:r>
          </a:p>
        </p:txBody>
      </p:sp>
      <p:sp>
        <p:nvSpPr>
          <p:cNvPr id="14" name="Content Placeholder 13"/>
          <p:cNvSpPr>
            <a:spLocks noGrp="1"/>
          </p:cNvSpPr>
          <p:nvPr>
            <p:ph idx="1"/>
          </p:nvPr>
        </p:nvSpPr>
        <p:spPr>
          <a:xfrm>
            <a:off x="229382" y="2235478"/>
            <a:ext cx="11656230" cy="4622522"/>
          </a:xfrm>
        </p:spPr>
        <p:txBody>
          <a:bodyPr>
            <a:noAutofit/>
          </a:bodyPr>
          <a:lstStyle/>
          <a:p>
            <a:pPr>
              <a:lnSpc>
                <a:spcPct val="90000"/>
              </a:lnSpc>
              <a:buClr>
                <a:schemeClr val="accent1"/>
              </a:buClr>
              <a:buFont typeface="Wingdings" panose="05000000000000000000" pitchFamily="2" charset="2"/>
              <a:buChar char="Ø"/>
            </a:pPr>
            <a:r>
              <a:rPr lang="en-US" sz="1600" b="1" dirty="0"/>
              <a:t>“</a:t>
            </a:r>
            <a:r>
              <a:rPr lang="en-US" sz="1600" b="1" dirty="0" err="1"/>
              <a:t>Em</a:t>
            </a:r>
            <a:r>
              <a:rPr lang="en-US" sz="1600" b="1" dirty="0"/>
              <a:t> DNA” - </a:t>
            </a:r>
            <a:r>
              <a:rPr lang="en-US" sz="1600" b="1" dirty="0">
                <a:solidFill>
                  <a:srgbClr val="FF0000"/>
                </a:solidFill>
              </a:rPr>
              <a:t>phonetic</a:t>
            </a:r>
          </a:p>
          <a:p>
            <a:pPr lvl="1">
              <a:lnSpc>
                <a:spcPct val="90000"/>
              </a:lnSpc>
              <a:buClr>
                <a:schemeClr val="accent1"/>
              </a:buClr>
              <a:buFont typeface="Wingdings" panose="05000000000000000000" pitchFamily="2" charset="2"/>
              <a:buChar char="Ø"/>
            </a:pPr>
            <a:r>
              <a:rPr lang="en-US" sz="1600" dirty="0"/>
              <a:t>Quarterly and Annual (Qs and Ks)</a:t>
            </a:r>
          </a:p>
          <a:p>
            <a:pPr lvl="1">
              <a:lnSpc>
                <a:spcPct val="90000"/>
              </a:lnSpc>
              <a:buClr>
                <a:schemeClr val="accent1"/>
              </a:buClr>
              <a:buFont typeface="Wingdings" panose="05000000000000000000" pitchFamily="2" charset="2"/>
              <a:buChar char="Ø"/>
            </a:pPr>
            <a:r>
              <a:rPr lang="en-US" sz="1600" dirty="0"/>
              <a:t>The Credit analyst must review what is written and also interpret that which is NOT written</a:t>
            </a:r>
          </a:p>
          <a:p>
            <a:pPr>
              <a:lnSpc>
                <a:spcPct val="90000"/>
              </a:lnSpc>
              <a:buClr>
                <a:schemeClr val="accent1"/>
              </a:buClr>
              <a:buFont typeface="Wingdings" panose="05000000000000000000" pitchFamily="2" charset="2"/>
              <a:buChar char="Ø"/>
            </a:pPr>
            <a:r>
              <a:rPr lang="en-US" sz="1600" b="1" dirty="0"/>
              <a:t>The MD&amp;A provide:</a:t>
            </a:r>
          </a:p>
          <a:p>
            <a:pPr lvl="1">
              <a:lnSpc>
                <a:spcPct val="90000"/>
              </a:lnSpc>
              <a:buClr>
                <a:schemeClr val="accent1"/>
              </a:buClr>
              <a:buFont typeface="Wingdings" panose="05000000000000000000" pitchFamily="2" charset="2"/>
              <a:buChar char="Ø"/>
            </a:pPr>
            <a:r>
              <a:rPr lang="en-US" sz="1600" dirty="0"/>
              <a:t>Insight on direction and sentiment of the company</a:t>
            </a:r>
          </a:p>
          <a:p>
            <a:pPr lvl="1">
              <a:lnSpc>
                <a:spcPct val="90000"/>
              </a:lnSpc>
              <a:buClr>
                <a:schemeClr val="accent1"/>
              </a:buClr>
              <a:buFont typeface="Wingdings" panose="05000000000000000000" pitchFamily="2" charset="2"/>
              <a:buChar char="Ø"/>
            </a:pPr>
            <a:r>
              <a:rPr lang="en-US" sz="1600" dirty="0"/>
              <a:t>Detailed analysis for prior unusual non-recurring events and forecasting</a:t>
            </a:r>
          </a:p>
          <a:p>
            <a:pPr lvl="1">
              <a:lnSpc>
                <a:spcPct val="90000"/>
              </a:lnSpc>
              <a:buClr>
                <a:schemeClr val="accent1"/>
              </a:buClr>
              <a:buFont typeface="Wingdings" panose="05000000000000000000" pitchFamily="2" charset="2"/>
              <a:buChar char="Ø"/>
            </a:pPr>
            <a:r>
              <a:rPr lang="en-US" sz="1600" dirty="0"/>
              <a:t>Structural changes in their business economics useful for interpreting historical financial statements and developing better forecasts</a:t>
            </a:r>
          </a:p>
          <a:p>
            <a:pPr>
              <a:lnSpc>
                <a:spcPct val="90000"/>
              </a:lnSpc>
              <a:buClr>
                <a:schemeClr val="accent1"/>
              </a:buClr>
              <a:buFont typeface="Wingdings" panose="05000000000000000000" pitchFamily="2" charset="2"/>
              <a:buChar char="Ø"/>
            </a:pPr>
            <a:r>
              <a:rPr lang="en-US" sz="1600" b="1" dirty="0"/>
              <a:t>Credit Analysts Discussion and Analysis  - CAD&amp;A </a:t>
            </a:r>
            <a:r>
              <a:rPr lang="en-US" sz="1600" dirty="0"/>
              <a:t>– “</a:t>
            </a:r>
            <a:r>
              <a:rPr lang="en-US" sz="1600" dirty="0" err="1"/>
              <a:t>Cadennay</a:t>
            </a:r>
            <a:r>
              <a:rPr lang="en-US" sz="1600" dirty="0"/>
              <a:t> -</a:t>
            </a:r>
            <a:r>
              <a:rPr lang="en-US" sz="1600" b="1" dirty="0">
                <a:solidFill>
                  <a:srgbClr val="FF0000"/>
                </a:solidFill>
              </a:rPr>
              <a:t> </a:t>
            </a:r>
            <a:r>
              <a:rPr lang="en-US" sz="1600" b="1" dirty="0" err="1">
                <a:solidFill>
                  <a:srgbClr val="FF0000"/>
                </a:solidFill>
              </a:rPr>
              <a:t>phometic</a:t>
            </a:r>
            <a:endParaRPr lang="en-US" sz="1600" b="1" dirty="0">
              <a:solidFill>
                <a:srgbClr val="FF0000"/>
              </a:solidFill>
            </a:endParaRPr>
          </a:p>
          <a:p>
            <a:pPr lvl="1">
              <a:lnSpc>
                <a:spcPct val="90000"/>
              </a:lnSpc>
              <a:buClr>
                <a:schemeClr val="accent1"/>
              </a:buClr>
              <a:buFont typeface="Wingdings" panose="05000000000000000000" pitchFamily="2" charset="2"/>
              <a:buChar char="Ø"/>
            </a:pPr>
            <a:r>
              <a:rPr lang="en-US" sz="1600" dirty="0"/>
              <a:t>The Credit analyst will interpret the information available through all company sources as well as that available external to the company (often from industry experts on staff or other similar companies in the same industry, suppliers or customers</a:t>
            </a:r>
          </a:p>
          <a:p>
            <a:pPr lvl="1">
              <a:lnSpc>
                <a:spcPct val="90000"/>
              </a:lnSpc>
              <a:buClr>
                <a:schemeClr val="accent1"/>
              </a:buClr>
              <a:buFont typeface="Wingdings" panose="05000000000000000000" pitchFamily="2" charset="2"/>
              <a:buChar char="Ø"/>
            </a:pPr>
            <a:r>
              <a:rPr lang="en-US" sz="1600" dirty="0"/>
              <a:t>This is particularly important in developing costs structure, unit economics and forecasting</a:t>
            </a:r>
          </a:p>
          <a:p>
            <a:pPr lvl="1">
              <a:lnSpc>
                <a:spcPct val="90000"/>
              </a:lnSpc>
              <a:buClr>
                <a:schemeClr val="accent1"/>
              </a:buClr>
              <a:buFont typeface="Wingdings" panose="05000000000000000000" pitchFamily="2" charset="2"/>
              <a:buChar char="Ø"/>
            </a:pPr>
            <a:r>
              <a:rPr lang="en-US" sz="1600" dirty="0"/>
              <a:t>Comprises bulk of basis for assumptions and BEAM and ISM narrative accompanying the models</a:t>
            </a:r>
          </a:p>
        </p:txBody>
      </p:sp>
    </p:spTree>
    <p:extLst>
      <p:ext uri="{BB962C8B-B14F-4D97-AF65-F5344CB8AC3E}">
        <p14:creationId xmlns:p14="http://schemas.microsoft.com/office/powerpoint/2010/main" val="3153107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Historical Financial Statement Analysis</a:t>
            </a:r>
          </a:p>
        </p:txBody>
      </p:sp>
      <p:sp>
        <p:nvSpPr>
          <p:cNvPr id="14" name="Content Placeholder 13"/>
          <p:cNvSpPr>
            <a:spLocks noGrp="1"/>
          </p:cNvSpPr>
          <p:nvPr>
            <p:ph idx="1"/>
          </p:nvPr>
        </p:nvSpPr>
        <p:spPr>
          <a:xfrm>
            <a:off x="699320" y="2286162"/>
            <a:ext cx="10096788" cy="4419600"/>
          </a:xfrm>
        </p:spPr>
        <p:txBody>
          <a:bodyPr>
            <a:noAutofit/>
          </a:bodyPr>
          <a:lstStyle/>
          <a:p>
            <a:pPr>
              <a:lnSpc>
                <a:spcPct val="90000"/>
              </a:lnSpc>
              <a:buClr>
                <a:schemeClr val="accent1"/>
              </a:buClr>
              <a:buFont typeface="Wingdings" panose="05000000000000000000" pitchFamily="2" charset="2"/>
              <a:buChar char="Ø"/>
            </a:pPr>
            <a:r>
              <a:rPr lang="en-US" sz="2000" b="1" dirty="0"/>
              <a:t>Income statement</a:t>
            </a:r>
          </a:p>
          <a:p>
            <a:pPr lvl="1">
              <a:lnSpc>
                <a:spcPct val="90000"/>
              </a:lnSpc>
              <a:buClr>
                <a:schemeClr val="accent1"/>
              </a:buClr>
              <a:buFont typeface="Wingdings" panose="05000000000000000000" pitchFamily="2" charset="2"/>
              <a:buChar char="Ø"/>
            </a:pPr>
            <a:r>
              <a:rPr lang="en-US" sz="2000" dirty="0"/>
              <a:t>Stability and trajectory of revenues and EBITDA</a:t>
            </a:r>
          </a:p>
          <a:p>
            <a:pPr lvl="1">
              <a:lnSpc>
                <a:spcPct val="90000"/>
              </a:lnSpc>
              <a:buClr>
                <a:schemeClr val="accent1"/>
              </a:buClr>
              <a:buFont typeface="Wingdings" panose="05000000000000000000" pitchFamily="2" charset="2"/>
              <a:buChar char="Ø"/>
            </a:pPr>
            <a:r>
              <a:rPr lang="en-US" sz="2000" dirty="0"/>
              <a:t>Cost structure (Fixed v variable)</a:t>
            </a:r>
          </a:p>
          <a:p>
            <a:pPr lvl="1">
              <a:lnSpc>
                <a:spcPct val="90000"/>
              </a:lnSpc>
              <a:buClr>
                <a:schemeClr val="accent1"/>
              </a:buClr>
              <a:buFont typeface="Wingdings" panose="05000000000000000000" pitchFamily="2" charset="2"/>
              <a:buChar char="Ø"/>
            </a:pPr>
            <a:r>
              <a:rPr lang="en-US" sz="2000" dirty="0"/>
              <a:t>Commodity or other exogenous variable exposure</a:t>
            </a:r>
          </a:p>
          <a:p>
            <a:pPr lvl="1">
              <a:lnSpc>
                <a:spcPct val="90000"/>
              </a:lnSpc>
              <a:buClr>
                <a:schemeClr val="accent1"/>
              </a:buClr>
              <a:buFont typeface="Wingdings" panose="05000000000000000000" pitchFamily="2" charset="2"/>
              <a:buChar char="Ø"/>
            </a:pPr>
            <a:r>
              <a:rPr lang="en-US" sz="2000" dirty="0"/>
              <a:t>Unit Economics</a:t>
            </a:r>
          </a:p>
          <a:p>
            <a:pPr>
              <a:lnSpc>
                <a:spcPct val="90000"/>
              </a:lnSpc>
              <a:buClr>
                <a:schemeClr val="accent1"/>
              </a:buClr>
              <a:buFont typeface="Wingdings" panose="05000000000000000000" pitchFamily="2" charset="2"/>
              <a:buChar char="Ø"/>
            </a:pPr>
            <a:r>
              <a:rPr lang="en-US" sz="2000" b="1" dirty="0"/>
              <a:t>Balance sheet</a:t>
            </a:r>
          </a:p>
          <a:p>
            <a:pPr lvl="1">
              <a:lnSpc>
                <a:spcPct val="90000"/>
              </a:lnSpc>
              <a:buClr>
                <a:schemeClr val="accent1"/>
              </a:buClr>
              <a:buFont typeface="Wingdings" panose="05000000000000000000" pitchFamily="2" charset="2"/>
              <a:buChar char="Ø"/>
            </a:pPr>
            <a:r>
              <a:rPr lang="en-US" sz="2000" dirty="0"/>
              <a:t>Working Capital Analysis</a:t>
            </a:r>
          </a:p>
          <a:p>
            <a:pPr lvl="1">
              <a:lnSpc>
                <a:spcPct val="90000"/>
              </a:lnSpc>
              <a:buClr>
                <a:schemeClr val="accent1"/>
              </a:buClr>
              <a:buFont typeface="Wingdings" panose="05000000000000000000" pitchFamily="2" charset="2"/>
              <a:buChar char="Ø"/>
            </a:pPr>
            <a:r>
              <a:rPr lang="en-US" sz="2000" dirty="0"/>
              <a:t>Fixed Assets Analysis - </a:t>
            </a:r>
            <a:r>
              <a:rPr lang="en-US" sz="2000" dirty="0" err="1"/>
              <a:t>CapEx</a:t>
            </a:r>
            <a:endParaRPr lang="en-US" sz="2000" dirty="0"/>
          </a:p>
          <a:p>
            <a:pPr>
              <a:lnSpc>
                <a:spcPct val="90000"/>
              </a:lnSpc>
              <a:buClr>
                <a:schemeClr val="accent1"/>
              </a:buClr>
              <a:buFont typeface="Wingdings" panose="05000000000000000000" pitchFamily="2" charset="2"/>
              <a:buChar char="Ø"/>
            </a:pPr>
            <a:r>
              <a:rPr lang="en-US" sz="2000" b="1" dirty="0"/>
              <a:t>Cash flow statements</a:t>
            </a:r>
          </a:p>
          <a:p>
            <a:pPr lvl="1">
              <a:lnSpc>
                <a:spcPct val="90000"/>
              </a:lnSpc>
              <a:buClr>
                <a:schemeClr val="accent1"/>
              </a:buClr>
              <a:buFont typeface="Wingdings" panose="05000000000000000000" pitchFamily="2" charset="2"/>
              <a:buChar char="Ø"/>
            </a:pPr>
            <a:r>
              <a:rPr lang="en-US" sz="2000" dirty="0"/>
              <a:t>Converting Income to Cash </a:t>
            </a:r>
          </a:p>
          <a:p>
            <a:pPr lvl="1">
              <a:lnSpc>
                <a:spcPct val="90000"/>
              </a:lnSpc>
              <a:buClr>
                <a:schemeClr val="accent1"/>
              </a:buClr>
              <a:buFont typeface="Wingdings" panose="05000000000000000000" pitchFamily="2" charset="2"/>
              <a:buChar char="Ø"/>
            </a:pPr>
            <a:r>
              <a:rPr lang="en-US" sz="2000" dirty="0"/>
              <a:t>Cash &amp; Commitments, Debt Service, Other Obligations</a:t>
            </a:r>
          </a:p>
        </p:txBody>
      </p:sp>
    </p:spTree>
    <p:extLst>
      <p:ext uri="{BB962C8B-B14F-4D97-AF65-F5344CB8AC3E}">
        <p14:creationId xmlns:p14="http://schemas.microsoft.com/office/powerpoint/2010/main" val="3657535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Financial Performance Analysis</a:t>
            </a:r>
            <a:br>
              <a:rPr lang="en-US" b="1" dirty="0">
                <a:solidFill>
                  <a:srgbClr val="FFFFFF"/>
                </a:solidFill>
              </a:rPr>
            </a:br>
            <a:r>
              <a:rPr lang="en-US" b="1" dirty="0">
                <a:solidFill>
                  <a:srgbClr val="FFFFFF"/>
                </a:solidFill>
              </a:rPr>
              <a:t>Answering the 3 questions</a:t>
            </a:r>
          </a:p>
        </p:txBody>
      </p:sp>
      <p:sp>
        <p:nvSpPr>
          <p:cNvPr id="14" name="Content Placeholder 13"/>
          <p:cNvSpPr>
            <a:spLocks noGrp="1"/>
          </p:cNvSpPr>
          <p:nvPr>
            <p:ph idx="1"/>
          </p:nvPr>
        </p:nvSpPr>
        <p:spPr>
          <a:xfrm>
            <a:off x="539366" y="2754229"/>
            <a:ext cx="11110092" cy="3111608"/>
          </a:xfrm>
        </p:spPr>
        <p:txBody>
          <a:bodyPr>
            <a:noAutofit/>
          </a:bodyPr>
          <a:lstStyle/>
          <a:p>
            <a:pPr>
              <a:lnSpc>
                <a:spcPct val="90000"/>
              </a:lnSpc>
              <a:buClr>
                <a:schemeClr val="accent1"/>
              </a:buClr>
              <a:buFont typeface="Wingdings" panose="05000000000000000000" pitchFamily="2" charset="2"/>
              <a:buChar char="Ø"/>
            </a:pPr>
            <a:r>
              <a:rPr lang="en-US" sz="2000" b="1" dirty="0"/>
              <a:t>How well the Company performed as compared to other years – </a:t>
            </a:r>
            <a:r>
              <a:rPr lang="en-US" sz="2000" b="1" dirty="0">
                <a:solidFill>
                  <a:srgbClr val="FF0000"/>
                </a:solidFill>
              </a:rPr>
              <a:t>TREND ANALYIS</a:t>
            </a:r>
          </a:p>
          <a:p>
            <a:pPr>
              <a:lnSpc>
                <a:spcPct val="90000"/>
              </a:lnSpc>
              <a:buClr>
                <a:schemeClr val="accent1"/>
              </a:buClr>
              <a:buFont typeface="Wingdings" panose="05000000000000000000" pitchFamily="2" charset="2"/>
              <a:buChar char="Ø"/>
            </a:pPr>
            <a:endParaRPr lang="en-US" sz="2000" b="1" dirty="0"/>
          </a:p>
          <a:p>
            <a:pPr>
              <a:lnSpc>
                <a:spcPct val="90000"/>
              </a:lnSpc>
              <a:buClr>
                <a:schemeClr val="accent1"/>
              </a:buClr>
              <a:buFont typeface="Wingdings" panose="05000000000000000000" pitchFamily="2" charset="2"/>
              <a:buChar char="Ø"/>
            </a:pPr>
            <a:r>
              <a:rPr lang="en-US" sz="2000" b="1" dirty="0"/>
              <a:t>How well the Company performed as compared to their peer, competition, industry – </a:t>
            </a:r>
            <a:r>
              <a:rPr lang="en-US" sz="2000" b="1" dirty="0">
                <a:solidFill>
                  <a:srgbClr val="FF0000"/>
                </a:solidFill>
              </a:rPr>
              <a:t>COMPARATIVE OR PEER ANALYSIS</a:t>
            </a:r>
            <a:endParaRPr lang="en-US" sz="2000" b="1" dirty="0"/>
          </a:p>
          <a:p>
            <a:pPr>
              <a:lnSpc>
                <a:spcPct val="90000"/>
              </a:lnSpc>
              <a:buClr>
                <a:schemeClr val="accent1"/>
              </a:buClr>
              <a:buFont typeface="Wingdings" panose="05000000000000000000" pitchFamily="2" charset="2"/>
              <a:buChar char="Ø"/>
            </a:pPr>
            <a:endParaRPr lang="en-US" sz="2000" b="1" dirty="0"/>
          </a:p>
          <a:p>
            <a:pPr>
              <a:lnSpc>
                <a:spcPct val="90000"/>
              </a:lnSpc>
              <a:buClr>
                <a:schemeClr val="accent1"/>
              </a:buClr>
              <a:buFont typeface="Wingdings" panose="05000000000000000000" pitchFamily="2" charset="2"/>
              <a:buChar char="Ø"/>
            </a:pPr>
            <a:r>
              <a:rPr lang="en-US" sz="2000" b="1" dirty="0"/>
              <a:t>How well the Company performed as compared to Expectation – </a:t>
            </a:r>
            <a:r>
              <a:rPr lang="en-US" sz="2000" b="1" dirty="0">
                <a:solidFill>
                  <a:srgbClr val="FF0000"/>
                </a:solidFill>
              </a:rPr>
              <a:t>EXPECTATION ANALYSIS</a:t>
            </a:r>
            <a:endParaRPr lang="en-US" sz="2000" b="1" dirty="0"/>
          </a:p>
        </p:txBody>
      </p:sp>
    </p:spTree>
    <p:extLst>
      <p:ext uri="{BB962C8B-B14F-4D97-AF65-F5344CB8AC3E}">
        <p14:creationId xmlns:p14="http://schemas.microsoft.com/office/powerpoint/2010/main" val="2820950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Cash Flow Analysis - Available</a:t>
            </a:r>
          </a:p>
        </p:txBody>
      </p:sp>
      <p:sp>
        <p:nvSpPr>
          <p:cNvPr id="14" name="Content Placeholder 13"/>
          <p:cNvSpPr>
            <a:spLocks noGrp="1"/>
          </p:cNvSpPr>
          <p:nvPr>
            <p:ph idx="1"/>
          </p:nvPr>
        </p:nvSpPr>
        <p:spPr>
          <a:xfrm>
            <a:off x="581962" y="2235478"/>
            <a:ext cx="10922650" cy="4419600"/>
          </a:xfrm>
        </p:spPr>
        <p:txBody>
          <a:bodyPr>
            <a:noAutofit/>
          </a:bodyPr>
          <a:lstStyle/>
          <a:p>
            <a:pPr>
              <a:lnSpc>
                <a:spcPct val="90000"/>
              </a:lnSpc>
              <a:buClr>
                <a:schemeClr val="accent1"/>
              </a:buClr>
              <a:buFont typeface="Wingdings" panose="05000000000000000000" pitchFamily="2" charset="2"/>
              <a:buChar char="Ø"/>
            </a:pPr>
            <a:r>
              <a:rPr lang="en-US" sz="1800" b="1" dirty="0"/>
              <a:t>EBITDA</a:t>
            </a:r>
          </a:p>
          <a:p>
            <a:pPr lvl="1">
              <a:lnSpc>
                <a:spcPct val="90000"/>
              </a:lnSpc>
              <a:buClr>
                <a:schemeClr val="accent1"/>
              </a:buClr>
              <a:buFont typeface="Wingdings" panose="05000000000000000000" pitchFamily="2" charset="2"/>
              <a:buChar char="Ø"/>
            </a:pPr>
            <a:r>
              <a:rPr lang="en-US" sz="1800" dirty="0"/>
              <a:t>Earnings Before Interest, Taxes, Depreciation and Amortization</a:t>
            </a:r>
          </a:p>
          <a:p>
            <a:pPr lvl="2">
              <a:lnSpc>
                <a:spcPct val="90000"/>
              </a:lnSpc>
              <a:buClr>
                <a:schemeClr val="accent1"/>
              </a:buClr>
              <a:buFont typeface="Wingdings" panose="05000000000000000000" pitchFamily="2" charset="2"/>
              <a:buChar char="Ø"/>
            </a:pPr>
            <a:r>
              <a:rPr lang="en-US" sz="1800" dirty="0"/>
              <a:t>Intended to represent the operating cash for of the enterprise</a:t>
            </a:r>
          </a:p>
          <a:p>
            <a:pPr>
              <a:lnSpc>
                <a:spcPct val="90000"/>
              </a:lnSpc>
              <a:buClr>
                <a:schemeClr val="accent1"/>
              </a:buClr>
              <a:buFont typeface="Wingdings" panose="05000000000000000000" pitchFamily="2" charset="2"/>
              <a:buChar char="Ø"/>
            </a:pPr>
            <a:r>
              <a:rPr lang="en-US" sz="1800" b="1" dirty="0"/>
              <a:t>EBITDA less </a:t>
            </a:r>
            <a:r>
              <a:rPr lang="en-US" sz="1800" b="1" dirty="0">
                <a:sym typeface="Symbol" panose="05050102010706020507" pitchFamily="18" charset="2"/>
              </a:rPr>
              <a:t>Change in </a:t>
            </a:r>
            <a:r>
              <a:rPr lang="en-US" sz="1800" b="1" dirty="0"/>
              <a:t>Working Capital (Timing Difference) and </a:t>
            </a:r>
            <a:r>
              <a:rPr lang="en-US" sz="1800" b="1" dirty="0" err="1"/>
              <a:t>CapEx</a:t>
            </a:r>
            <a:endParaRPr lang="en-US" sz="1800" b="1" dirty="0"/>
          </a:p>
          <a:p>
            <a:pPr lvl="1">
              <a:lnSpc>
                <a:spcPct val="90000"/>
              </a:lnSpc>
              <a:buClr>
                <a:schemeClr val="accent1"/>
              </a:buClr>
              <a:buFont typeface="Wingdings" panose="05000000000000000000" pitchFamily="2" charset="2"/>
              <a:buChar char="Ø"/>
            </a:pPr>
            <a:r>
              <a:rPr lang="en-US" sz="1800" dirty="0"/>
              <a:t>Intent to Operating cash flow available for debt service</a:t>
            </a:r>
          </a:p>
          <a:p>
            <a:pPr>
              <a:lnSpc>
                <a:spcPct val="90000"/>
              </a:lnSpc>
              <a:buClr>
                <a:schemeClr val="accent1"/>
              </a:buClr>
              <a:buFont typeface="Wingdings" panose="05000000000000000000" pitchFamily="2" charset="2"/>
              <a:buChar char="Ø"/>
            </a:pPr>
            <a:r>
              <a:rPr lang="en-US" sz="1800" b="1" dirty="0"/>
              <a:t>Debt Service Requirements</a:t>
            </a:r>
          </a:p>
          <a:p>
            <a:pPr lvl="1">
              <a:lnSpc>
                <a:spcPct val="90000"/>
              </a:lnSpc>
              <a:buClr>
                <a:schemeClr val="accent1"/>
              </a:buClr>
              <a:buFont typeface="Wingdings" panose="05000000000000000000" pitchFamily="2" charset="2"/>
              <a:buChar char="Ø"/>
            </a:pPr>
            <a:r>
              <a:rPr lang="en-US" sz="1800" dirty="0"/>
              <a:t>Interest Expense</a:t>
            </a:r>
          </a:p>
          <a:p>
            <a:pPr lvl="2">
              <a:lnSpc>
                <a:spcPct val="90000"/>
              </a:lnSpc>
              <a:buClr>
                <a:schemeClr val="accent1"/>
              </a:buClr>
              <a:buFont typeface="Wingdings" panose="05000000000000000000" pitchFamily="2" charset="2"/>
              <a:buChar char="Ø"/>
            </a:pPr>
            <a:r>
              <a:rPr lang="en-US" sz="1800" dirty="0"/>
              <a:t>Senior (revolver and term, tranche A, B, etc.)</a:t>
            </a:r>
          </a:p>
          <a:p>
            <a:pPr lvl="2">
              <a:lnSpc>
                <a:spcPct val="90000"/>
              </a:lnSpc>
              <a:buClr>
                <a:schemeClr val="accent1"/>
              </a:buClr>
              <a:buFont typeface="Wingdings" panose="05000000000000000000" pitchFamily="2" charset="2"/>
              <a:buChar char="Ø"/>
            </a:pPr>
            <a:r>
              <a:rPr lang="en-US" sz="1800" dirty="0"/>
              <a:t>subordinated</a:t>
            </a:r>
          </a:p>
          <a:p>
            <a:pPr lvl="1">
              <a:lnSpc>
                <a:spcPct val="90000"/>
              </a:lnSpc>
              <a:buClr>
                <a:schemeClr val="accent1"/>
              </a:buClr>
              <a:buFont typeface="Wingdings" panose="05000000000000000000" pitchFamily="2" charset="2"/>
              <a:buChar char="Ø"/>
            </a:pPr>
            <a:r>
              <a:rPr lang="en-US" sz="1800" dirty="0"/>
              <a:t>Amortization Schedule – constant v sculpted</a:t>
            </a:r>
          </a:p>
          <a:p>
            <a:pPr lvl="1">
              <a:lnSpc>
                <a:spcPct val="90000"/>
              </a:lnSpc>
              <a:buClr>
                <a:schemeClr val="accent1"/>
              </a:buClr>
              <a:buFont typeface="Wingdings" panose="05000000000000000000" pitchFamily="2" charset="2"/>
              <a:buChar char="Ø"/>
            </a:pPr>
            <a:r>
              <a:rPr lang="en-US" sz="1800" dirty="0"/>
              <a:t>Liquidity available from working capital revolver</a:t>
            </a:r>
          </a:p>
        </p:txBody>
      </p:sp>
    </p:spTree>
    <p:extLst>
      <p:ext uri="{BB962C8B-B14F-4D97-AF65-F5344CB8AC3E}">
        <p14:creationId xmlns:p14="http://schemas.microsoft.com/office/powerpoint/2010/main" val="1334681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202922"/>
            <a:ext cx="11201400" cy="1400530"/>
          </a:xfrm>
        </p:spPr>
        <p:txBody>
          <a:bodyPr anchor="ctr">
            <a:normAutofit/>
          </a:bodyPr>
          <a:lstStyle/>
          <a:p>
            <a:r>
              <a:rPr lang="en-US" b="1" dirty="0">
                <a:solidFill>
                  <a:srgbClr val="FFFFFF"/>
                </a:solidFill>
              </a:rPr>
              <a:t>Cash Flow Analysis</a:t>
            </a:r>
            <a:br>
              <a:rPr lang="en-US" b="1" dirty="0">
                <a:solidFill>
                  <a:srgbClr val="FFFFFF"/>
                </a:solidFill>
              </a:rPr>
            </a:br>
            <a:r>
              <a:rPr lang="en-US" b="1" dirty="0">
                <a:solidFill>
                  <a:srgbClr val="FFFFFF"/>
                </a:solidFill>
              </a:rPr>
              <a:t>Coverage &amp; Ratios</a:t>
            </a:r>
          </a:p>
        </p:txBody>
      </p:sp>
      <p:sp>
        <p:nvSpPr>
          <p:cNvPr id="14" name="Content Placeholder 13"/>
          <p:cNvSpPr>
            <a:spLocks noGrp="1"/>
          </p:cNvSpPr>
          <p:nvPr>
            <p:ph idx="1"/>
          </p:nvPr>
        </p:nvSpPr>
        <p:spPr>
          <a:xfrm>
            <a:off x="227012" y="2277204"/>
            <a:ext cx="10782588" cy="4419600"/>
          </a:xfrm>
        </p:spPr>
        <p:txBody>
          <a:bodyPr>
            <a:noAutofit/>
          </a:bodyPr>
          <a:lstStyle/>
          <a:p>
            <a:pPr>
              <a:lnSpc>
                <a:spcPct val="90000"/>
              </a:lnSpc>
              <a:buClr>
                <a:schemeClr val="accent1"/>
              </a:buClr>
              <a:buFont typeface="Wingdings" panose="05000000000000000000" pitchFamily="2" charset="2"/>
              <a:buChar char="Ø"/>
            </a:pPr>
            <a:r>
              <a:rPr lang="en-US" sz="1800" b="1" dirty="0"/>
              <a:t>Debt Service Capacity</a:t>
            </a:r>
          </a:p>
          <a:p>
            <a:pPr lvl="1">
              <a:lnSpc>
                <a:spcPct val="90000"/>
              </a:lnSpc>
              <a:buClr>
                <a:schemeClr val="accent1"/>
              </a:buClr>
              <a:buFont typeface="Wingdings" panose="05000000000000000000" pitchFamily="2" charset="2"/>
              <a:buChar char="Ø"/>
            </a:pPr>
            <a:r>
              <a:rPr lang="en-US" sz="1800" dirty="0"/>
              <a:t>Primary:</a:t>
            </a:r>
          </a:p>
          <a:p>
            <a:pPr lvl="2">
              <a:lnSpc>
                <a:spcPct val="90000"/>
              </a:lnSpc>
              <a:buClr>
                <a:schemeClr val="accent1"/>
              </a:buClr>
              <a:buFont typeface="Wingdings" panose="05000000000000000000" pitchFamily="2" charset="2"/>
              <a:buChar char="Ø"/>
            </a:pPr>
            <a:r>
              <a:rPr lang="en-US" sz="1800" dirty="0"/>
              <a:t>EBITDA / Interest – (Total Interest &amp; Senior Only)</a:t>
            </a:r>
          </a:p>
          <a:p>
            <a:pPr lvl="2">
              <a:lnSpc>
                <a:spcPct val="90000"/>
              </a:lnSpc>
              <a:buClr>
                <a:schemeClr val="accent1"/>
              </a:buClr>
              <a:buFont typeface="Wingdings" panose="05000000000000000000" pitchFamily="2" charset="2"/>
              <a:buChar char="Ø"/>
            </a:pPr>
            <a:r>
              <a:rPr lang="en-US" sz="1800" dirty="0"/>
              <a:t>EBITDA / Cash Interest</a:t>
            </a:r>
          </a:p>
          <a:p>
            <a:pPr lvl="2">
              <a:lnSpc>
                <a:spcPct val="90000"/>
              </a:lnSpc>
              <a:buClr>
                <a:schemeClr val="accent1"/>
              </a:buClr>
              <a:buFont typeface="Wingdings" panose="05000000000000000000" pitchFamily="2" charset="2"/>
              <a:buChar char="Ø"/>
            </a:pPr>
            <a:r>
              <a:rPr lang="en-US" sz="1800" dirty="0"/>
              <a:t>EBITDA / P&amp;I (Total P&amp;I and Senior Only)</a:t>
            </a:r>
          </a:p>
          <a:p>
            <a:pPr lvl="1">
              <a:lnSpc>
                <a:spcPct val="90000"/>
              </a:lnSpc>
              <a:buClr>
                <a:schemeClr val="accent1"/>
              </a:buClr>
              <a:buFont typeface="Wingdings" panose="05000000000000000000" pitchFamily="2" charset="2"/>
              <a:buChar char="Ø"/>
            </a:pPr>
            <a:r>
              <a:rPr lang="en-US" sz="1800" dirty="0"/>
              <a:t>Secondary – operating cash flow available</a:t>
            </a: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Interest </a:t>
            </a:r>
            <a:r>
              <a:rPr lang="en-US" sz="1800" dirty="0"/>
              <a:t>– (Total Interest &amp; Senior Only)</a:t>
            </a: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a:t>
            </a:r>
            <a:r>
              <a:rPr lang="en-US" sz="1800" dirty="0"/>
              <a:t>Cash Interest</a:t>
            </a:r>
            <a:endParaRPr lang="en-US" sz="1800" dirty="0">
              <a:sym typeface="Symbol" panose="05050102010706020507" pitchFamily="18" charset="2"/>
            </a:endParaRP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P&amp;I </a:t>
            </a:r>
            <a:r>
              <a:rPr lang="en-US" sz="1800" dirty="0"/>
              <a:t>– (Total Interest &amp; Senior Only)</a:t>
            </a:r>
          </a:p>
          <a:p>
            <a:pPr>
              <a:lnSpc>
                <a:spcPct val="90000"/>
              </a:lnSpc>
              <a:buClr>
                <a:schemeClr val="accent1"/>
              </a:buClr>
              <a:buFont typeface="Wingdings" panose="05000000000000000000" pitchFamily="2" charset="2"/>
              <a:buChar char="Ø"/>
            </a:pPr>
            <a:r>
              <a:rPr lang="en-US" sz="1800" b="1" dirty="0"/>
              <a:t>Leverage Multiples – Debt / EBITDA</a:t>
            </a:r>
          </a:p>
          <a:p>
            <a:pPr lvl="1">
              <a:lnSpc>
                <a:spcPct val="90000"/>
              </a:lnSpc>
              <a:buClr>
                <a:schemeClr val="accent1"/>
              </a:buClr>
              <a:buFont typeface="Wingdings" panose="05000000000000000000" pitchFamily="2" charset="2"/>
              <a:buChar char="Ø"/>
            </a:pPr>
            <a:r>
              <a:rPr lang="en-US" sz="1800" dirty="0"/>
              <a:t>Debt – WC, WC &amp; term</a:t>
            </a:r>
          </a:p>
          <a:p>
            <a:pPr lvl="1">
              <a:lnSpc>
                <a:spcPct val="90000"/>
              </a:lnSpc>
              <a:buClr>
                <a:schemeClr val="accent1"/>
              </a:buClr>
              <a:buFont typeface="Wingdings" panose="05000000000000000000" pitchFamily="2" charset="2"/>
              <a:buChar char="Ø"/>
            </a:pPr>
            <a:r>
              <a:rPr lang="en-US" sz="1800" dirty="0"/>
              <a:t>Senior Leverage</a:t>
            </a:r>
          </a:p>
        </p:txBody>
      </p:sp>
    </p:spTree>
    <p:extLst>
      <p:ext uri="{BB962C8B-B14F-4D97-AF65-F5344CB8AC3E}">
        <p14:creationId xmlns:p14="http://schemas.microsoft.com/office/powerpoint/2010/main" val="401693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435555" y="2286162"/>
            <a:ext cx="11602457" cy="4419600"/>
          </a:xfrm>
        </p:spPr>
        <p:txBody>
          <a:bodyPr>
            <a:noAutofit/>
          </a:bodyPr>
          <a:lstStyle/>
          <a:p>
            <a:pPr>
              <a:lnSpc>
                <a:spcPct val="90000"/>
              </a:lnSpc>
              <a:buClr>
                <a:schemeClr val="accent1"/>
              </a:buClr>
              <a:buFont typeface="Wingdings" panose="05000000000000000000" pitchFamily="2" charset="2"/>
              <a:buChar char="Ø"/>
            </a:pPr>
            <a:r>
              <a:rPr lang="en-US" sz="1400" b="1" dirty="0"/>
              <a:t>Income Statement – Gross Margin</a:t>
            </a:r>
          </a:p>
          <a:p>
            <a:pPr lvl="1">
              <a:lnSpc>
                <a:spcPct val="90000"/>
              </a:lnSpc>
              <a:buClr>
                <a:schemeClr val="accent1"/>
              </a:buClr>
              <a:buFont typeface="Wingdings" panose="05000000000000000000" pitchFamily="2" charset="2"/>
              <a:buChar char="Ø"/>
            </a:pPr>
            <a:r>
              <a:rPr lang="en-US" sz="1400" dirty="0"/>
              <a:t>We always begin our modeling with the Income Statement, in particular Revenues, COGS and the development of Gross Margin</a:t>
            </a:r>
          </a:p>
          <a:p>
            <a:pPr>
              <a:lnSpc>
                <a:spcPct val="90000"/>
              </a:lnSpc>
              <a:buClr>
                <a:schemeClr val="accent1"/>
              </a:buClr>
              <a:buFont typeface="Wingdings" panose="05000000000000000000" pitchFamily="2" charset="2"/>
              <a:buChar char="Ø"/>
            </a:pPr>
            <a:r>
              <a:rPr lang="en-US" sz="1400" b="1" dirty="0"/>
              <a:t>Unit Economics – the foundation for the model is understanding the fundamental unit economics of the enterprise and its business</a:t>
            </a:r>
          </a:p>
          <a:p>
            <a:pPr lvl="1">
              <a:lnSpc>
                <a:spcPct val="90000"/>
              </a:lnSpc>
              <a:buClr>
                <a:schemeClr val="accent1"/>
              </a:buClr>
              <a:buFont typeface="Wingdings" panose="05000000000000000000" pitchFamily="2" charset="2"/>
              <a:buChar char="Ø"/>
            </a:pPr>
            <a:r>
              <a:rPr lang="en-US" sz="1400" dirty="0"/>
              <a:t>What business is the Company in?</a:t>
            </a:r>
          </a:p>
          <a:p>
            <a:pPr lvl="1">
              <a:lnSpc>
                <a:spcPct val="90000"/>
              </a:lnSpc>
              <a:buClr>
                <a:schemeClr val="accent1"/>
              </a:buClr>
              <a:buFont typeface="Wingdings" panose="05000000000000000000" pitchFamily="2" charset="2"/>
              <a:buChar char="Ø"/>
            </a:pPr>
            <a:r>
              <a:rPr lang="en-US" sz="1400" dirty="0"/>
              <a:t>Based on understanding its business and business model, the key drivers are developed</a:t>
            </a:r>
          </a:p>
          <a:p>
            <a:pPr lvl="1">
              <a:lnSpc>
                <a:spcPct val="90000"/>
              </a:lnSpc>
              <a:buClr>
                <a:schemeClr val="accent1"/>
              </a:buClr>
              <a:buFont typeface="Wingdings" panose="05000000000000000000" pitchFamily="2" charset="2"/>
              <a:buChar char="Ø"/>
            </a:pPr>
            <a:r>
              <a:rPr lang="en-US" sz="1400" dirty="0"/>
              <a:t>The base level of the economic unit which drives the company’s business</a:t>
            </a:r>
          </a:p>
          <a:p>
            <a:pPr lvl="2">
              <a:lnSpc>
                <a:spcPct val="90000"/>
              </a:lnSpc>
              <a:buClr>
                <a:schemeClr val="accent1"/>
              </a:buClr>
              <a:buFont typeface="Wingdings" panose="05000000000000000000" pitchFamily="2" charset="2"/>
              <a:buChar char="Ø"/>
            </a:pPr>
            <a:r>
              <a:rPr lang="en-US" sz="1400" dirty="0"/>
              <a:t>Hotel rooms</a:t>
            </a:r>
          </a:p>
          <a:p>
            <a:pPr lvl="2">
              <a:lnSpc>
                <a:spcPct val="90000"/>
              </a:lnSpc>
              <a:buClr>
                <a:schemeClr val="accent1"/>
              </a:buClr>
              <a:buFont typeface="Wingdings" panose="05000000000000000000" pitchFamily="2" charset="2"/>
              <a:buChar char="Ø"/>
            </a:pPr>
            <a:r>
              <a:rPr lang="en-US" sz="1400" dirty="0"/>
              <a:t>Airline seat passenger miles</a:t>
            </a:r>
          </a:p>
          <a:p>
            <a:pPr lvl="2">
              <a:lnSpc>
                <a:spcPct val="90000"/>
              </a:lnSpc>
              <a:buClr>
                <a:schemeClr val="accent1"/>
              </a:buClr>
              <a:buFont typeface="Wingdings" panose="05000000000000000000" pitchFamily="2" charset="2"/>
              <a:buChar char="Ø"/>
            </a:pPr>
            <a:r>
              <a:rPr lang="en-US" sz="1400" dirty="0"/>
              <a:t>Aluminum ingots</a:t>
            </a:r>
          </a:p>
          <a:p>
            <a:pPr lvl="2">
              <a:lnSpc>
                <a:spcPct val="90000"/>
              </a:lnSpc>
              <a:buClr>
                <a:schemeClr val="accent1"/>
              </a:buClr>
              <a:buFont typeface="Wingdings" panose="05000000000000000000" pitchFamily="2" charset="2"/>
              <a:buChar char="Ø"/>
            </a:pPr>
            <a:r>
              <a:rPr lang="en-US" sz="1400" dirty="0"/>
              <a:t>Widgets made and sold – soda cans, solar panels, jet engines, consulting hours</a:t>
            </a:r>
          </a:p>
          <a:p>
            <a:pPr lvl="1">
              <a:lnSpc>
                <a:spcPct val="90000"/>
              </a:lnSpc>
              <a:buClr>
                <a:schemeClr val="accent1"/>
              </a:buClr>
              <a:buFont typeface="Wingdings" panose="05000000000000000000" pitchFamily="2" charset="2"/>
              <a:buChar char="Ø"/>
            </a:pPr>
            <a:r>
              <a:rPr lang="en-US" sz="1400" dirty="0"/>
              <a:t>What drives the revenues and how are the units priced?</a:t>
            </a:r>
          </a:p>
          <a:p>
            <a:pPr lvl="1">
              <a:lnSpc>
                <a:spcPct val="90000"/>
              </a:lnSpc>
              <a:buClr>
                <a:schemeClr val="accent1"/>
              </a:buClr>
              <a:buFont typeface="Wingdings" panose="05000000000000000000" pitchFamily="2" charset="2"/>
              <a:buChar char="Ø"/>
            </a:pPr>
            <a:r>
              <a:rPr lang="en-US" sz="1400" dirty="0"/>
              <a:t>What drives the costs and components of the costs structure, including all external drivers</a:t>
            </a:r>
          </a:p>
        </p:txBody>
      </p:sp>
    </p:spTree>
    <p:extLst>
      <p:ext uri="{BB962C8B-B14F-4D97-AF65-F5344CB8AC3E}">
        <p14:creationId xmlns:p14="http://schemas.microsoft.com/office/powerpoint/2010/main" val="1307947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2375757" y="1983044"/>
            <a:ext cx="4581439" cy="400006"/>
          </a:xfrm>
          <a:prstGeom prst="rect">
            <a:avLst/>
          </a:prstGeom>
          <a:noFill/>
        </p:spPr>
        <p:txBody>
          <a:bodyPr wrap="square" rtlCol="0">
            <a:spAutoFit/>
          </a:bodyPr>
          <a:lstStyle/>
          <a:p>
            <a:r>
              <a:rPr lang="en-US" sz="1999" b="1" dirty="0"/>
              <a:t>What’s This?</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21350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455612" y="2205952"/>
            <a:ext cx="11353800" cy="4419600"/>
          </a:xfrm>
        </p:spPr>
        <p:txBody>
          <a:bodyPr>
            <a:noAutofit/>
          </a:bodyPr>
          <a:lstStyle/>
          <a:p>
            <a:pPr>
              <a:lnSpc>
                <a:spcPct val="90000"/>
              </a:lnSpc>
              <a:buClr>
                <a:schemeClr val="accent1"/>
              </a:buClr>
              <a:buFont typeface="Wingdings" panose="05000000000000000000" pitchFamily="2" charset="2"/>
              <a:buChar char="Ø"/>
            </a:pPr>
            <a:r>
              <a:rPr lang="en-US" sz="1400" b="1" dirty="0"/>
              <a:t>Revenue</a:t>
            </a:r>
          </a:p>
          <a:p>
            <a:pPr lvl="1">
              <a:lnSpc>
                <a:spcPct val="90000"/>
              </a:lnSpc>
              <a:buClr>
                <a:schemeClr val="accent1"/>
              </a:buClr>
              <a:buFont typeface="Wingdings" panose="05000000000000000000" pitchFamily="2" charset="2"/>
              <a:buChar char="Ø"/>
            </a:pPr>
            <a:r>
              <a:rPr lang="en-US" sz="1400" dirty="0"/>
              <a:t>Growth rate includes the combination of two components</a:t>
            </a:r>
          </a:p>
          <a:p>
            <a:pPr lvl="2">
              <a:lnSpc>
                <a:spcPct val="90000"/>
              </a:lnSpc>
              <a:buClr>
                <a:schemeClr val="accent1"/>
              </a:buClr>
              <a:buFont typeface="Wingdings" panose="05000000000000000000" pitchFamily="2" charset="2"/>
              <a:buChar char="Ø"/>
            </a:pPr>
            <a:r>
              <a:rPr lang="en-US" sz="1400" dirty="0"/>
              <a:t>Price - Per unit pricing</a:t>
            </a:r>
          </a:p>
          <a:p>
            <a:pPr lvl="2">
              <a:lnSpc>
                <a:spcPct val="90000"/>
              </a:lnSpc>
              <a:buClr>
                <a:schemeClr val="accent1"/>
              </a:buClr>
              <a:buFont typeface="Wingdings" panose="05000000000000000000" pitchFamily="2" charset="2"/>
              <a:buChar char="Ø"/>
            </a:pPr>
            <a:r>
              <a:rPr lang="en-US" sz="1400" dirty="0"/>
              <a:t>Volume - Number of units sold</a:t>
            </a:r>
          </a:p>
          <a:p>
            <a:pPr lvl="1">
              <a:lnSpc>
                <a:spcPct val="90000"/>
              </a:lnSpc>
              <a:buClr>
                <a:schemeClr val="accent1"/>
              </a:buClr>
              <a:buFont typeface="Wingdings" panose="05000000000000000000" pitchFamily="2" charset="2"/>
              <a:buChar char="Ø"/>
            </a:pPr>
            <a:r>
              <a:rPr lang="en-US" sz="1400" dirty="0"/>
              <a:t>Seasonality</a:t>
            </a:r>
          </a:p>
          <a:p>
            <a:pPr lvl="1">
              <a:lnSpc>
                <a:spcPct val="90000"/>
              </a:lnSpc>
              <a:buClr>
                <a:schemeClr val="accent1"/>
              </a:buClr>
              <a:buFont typeface="Wingdings" panose="05000000000000000000" pitchFamily="2" charset="2"/>
              <a:buChar char="Ø"/>
            </a:pPr>
            <a:r>
              <a:rPr lang="en-US" sz="1400" dirty="0"/>
              <a:t>Current, prior and expected economic conditions impact – e.g. recession, GFC, etc.</a:t>
            </a:r>
          </a:p>
          <a:p>
            <a:pPr lvl="1">
              <a:lnSpc>
                <a:spcPct val="90000"/>
              </a:lnSpc>
              <a:buClr>
                <a:schemeClr val="accent1"/>
              </a:buClr>
              <a:buFont typeface="Wingdings" panose="05000000000000000000" pitchFamily="2" charset="2"/>
              <a:buChar char="Ø"/>
            </a:pPr>
            <a:r>
              <a:rPr lang="en-US" sz="1400" dirty="0"/>
              <a:t>Link unit volumes and price growth to sales and marketing plans – dollars spent and their expected results based on experience</a:t>
            </a:r>
          </a:p>
          <a:p>
            <a:pPr lvl="1">
              <a:lnSpc>
                <a:spcPct val="90000"/>
              </a:lnSpc>
              <a:buClr>
                <a:schemeClr val="accent1"/>
              </a:buClr>
              <a:buFont typeface="Wingdings" panose="05000000000000000000" pitchFamily="2" charset="2"/>
              <a:buChar char="Ø"/>
            </a:pPr>
            <a:r>
              <a:rPr lang="en-US" sz="1400" dirty="0"/>
              <a:t>Requires intimate knowledge of the company business model, their customers and trends</a:t>
            </a:r>
          </a:p>
          <a:p>
            <a:pPr lvl="1">
              <a:lnSpc>
                <a:spcPct val="90000"/>
              </a:lnSpc>
              <a:buClr>
                <a:schemeClr val="accent1"/>
              </a:buClr>
              <a:buFont typeface="Wingdings" panose="05000000000000000000" pitchFamily="2" charset="2"/>
              <a:buChar char="Ø"/>
            </a:pPr>
            <a:r>
              <a:rPr lang="en-US" sz="1400" dirty="0"/>
              <a:t>Recurring revenue, subscription versus backlog or sales plans</a:t>
            </a:r>
          </a:p>
          <a:p>
            <a:pPr>
              <a:lnSpc>
                <a:spcPct val="90000"/>
              </a:lnSpc>
              <a:buClr>
                <a:schemeClr val="accent1"/>
              </a:buClr>
              <a:buFont typeface="Wingdings" panose="05000000000000000000" pitchFamily="2" charset="2"/>
              <a:buChar char="Ø"/>
            </a:pPr>
            <a:r>
              <a:rPr lang="en-US" sz="1400" b="1" dirty="0"/>
              <a:t>COGS</a:t>
            </a:r>
          </a:p>
          <a:p>
            <a:pPr lvl="1">
              <a:lnSpc>
                <a:spcPct val="90000"/>
              </a:lnSpc>
              <a:buClr>
                <a:schemeClr val="accent1"/>
              </a:buClr>
              <a:buFont typeface="Wingdings" panose="05000000000000000000" pitchFamily="2" charset="2"/>
              <a:buChar char="Ø"/>
            </a:pPr>
            <a:r>
              <a:rPr lang="en-US" sz="1400" dirty="0"/>
              <a:t>Unit economics fixed and variable costs, </a:t>
            </a:r>
          </a:p>
          <a:p>
            <a:pPr lvl="1">
              <a:lnSpc>
                <a:spcPct val="90000"/>
              </a:lnSpc>
              <a:buClr>
                <a:schemeClr val="accent1"/>
              </a:buClr>
              <a:buFont typeface="Wingdings" panose="05000000000000000000" pitchFamily="2" charset="2"/>
              <a:buChar char="Ø"/>
            </a:pPr>
            <a:r>
              <a:rPr lang="en-US" sz="1400" dirty="0"/>
              <a:t>Components, raw materials, labor, cost of production, freight, storage and relocation costs</a:t>
            </a:r>
          </a:p>
          <a:p>
            <a:pPr lvl="1">
              <a:lnSpc>
                <a:spcPct val="90000"/>
              </a:lnSpc>
              <a:buClr>
                <a:schemeClr val="accent1"/>
              </a:buClr>
              <a:buFont typeface="Wingdings" panose="05000000000000000000" pitchFamily="2" charset="2"/>
              <a:buChar char="Ø"/>
            </a:pPr>
            <a:r>
              <a:rPr lang="en-US" sz="1400" dirty="0"/>
              <a:t>Related to inventory, lead times and investments (Balance sheet, discussed later) (C&amp;CF)</a:t>
            </a:r>
          </a:p>
        </p:txBody>
      </p:sp>
    </p:spTree>
    <p:extLst>
      <p:ext uri="{BB962C8B-B14F-4D97-AF65-F5344CB8AC3E}">
        <p14:creationId xmlns:p14="http://schemas.microsoft.com/office/powerpoint/2010/main" val="1543844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1103024" y="2286000"/>
            <a:ext cx="11011188" cy="4419600"/>
          </a:xfrm>
        </p:spPr>
        <p:txBody>
          <a:bodyPr>
            <a:noAutofit/>
          </a:bodyPr>
          <a:lstStyle/>
          <a:p>
            <a:pPr>
              <a:lnSpc>
                <a:spcPct val="90000"/>
              </a:lnSpc>
              <a:buClr>
                <a:schemeClr val="accent1"/>
              </a:buClr>
              <a:buFont typeface="Wingdings" panose="05000000000000000000" pitchFamily="2" charset="2"/>
              <a:buChar char="Ø"/>
            </a:pPr>
            <a:r>
              <a:rPr lang="en-US" sz="1800" b="1" dirty="0"/>
              <a:t>Sales and Marketing</a:t>
            </a:r>
          </a:p>
          <a:p>
            <a:pPr lvl="1">
              <a:lnSpc>
                <a:spcPct val="90000"/>
              </a:lnSpc>
              <a:buClr>
                <a:schemeClr val="accent1"/>
              </a:buClr>
              <a:buFont typeface="Wingdings" panose="05000000000000000000" pitchFamily="2" charset="2"/>
              <a:buChar char="Ø"/>
            </a:pPr>
            <a:r>
              <a:rPr lang="en-US" sz="1800" dirty="0"/>
              <a:t>Plans must be provided by the company and linked to the unit sales volumes expectations, with some periodic lag component</a:t>
            </a:r>
          </a:p>
          <a:p>
            <a:pPr lvl="1">
              <a:lnSpc>
                <a:spcPct val="90000"/>
              </a:lnSpc>
              <a:buClr>
                <a:schemeClr val="accent1"/>
              </a:buClr>
              <a:buFont typeface="Wingdings" panose="05000000000000000000" pitchFamily="2" charset="2"/>
              <a:buChar char="Ø"/>
            </a:pPr>
            <a:r>
              <a:rPr lang="en-US" sz="1800" dirty="0"/>
              <a:t>Sales and marketing, including </a:t>
            </a:r>
            <a:r>
              <a:rPr lang="en-US" sz="1800" dirty="0" err="1"/>
              <a:t>dvertising</a:t>
            </a:r>
            <a:r>
              <a:rPr lang="en-US" sz="1800" dirty="0"/>
              <a:t> may be prior to unit sales</a:t>
            </a:r>
          </a:p>
          <a:p>
            <a:pPr lvl="1">
              <a:lnSpc>
                <a:spcPct val="90000"/>
              </a:lnSpc>
              <a:buClr>
                <a:schemeClr val="accent1"/>
              </a:buClr>
              <a:buFont typeface="Wingdings" panose="05000000000000000000" pitchFamily="2" charset="2"/>
              <a:buChar char="Ø"/>
            </a:pPr>
            <a:r>
              <a:rPr lang="en-US" sz="1800" dirty="0"/>
              <a:t>Commission paid concurrently with unit sales</a:t>
            </a:r>
          </a:p>
          <a:p>
            <a:pPr>
              <a:lnSpc>
                <a:spcPct val="90000"/>
              </a:lnSpc>
              <a:buClr>
                <a:schemeClr val="accent1"/>
              </a:buClr>
              <a:buFont typeface="Wingdings" panose="05000000000000000000" pitchFamily="2" charset="2"/>
              <a:buChar char="Ø"/>
            </a:pPr>
            <a:r>
              <a:rPr lang="en-US" sz="1800" b="1" dirty="0"/>
              <a:t>Operating Expenses (Headcount, Manufacturing and Overhead)</a:t>
            </a:r>
          </a:p>
          <a:p>
            <a:pPr lvl="1">
              <a:lnSpc>
                <a:spcPct val="90000"/>
              </a:lnSpc>
              <a:buClr>
                <a:schemeClr val="accent1"/>
              </a:buClr>
              <a:buFont typeface="Wingdings" panose="05000000000000000000" pitchFamily="2" charset="2"/>
              <a:buChar char="Ø"/>
            </a:pPr>
            <a:r>
              <a:rPr lang="en-US" sz="1800" dirty="0"/>
              <a:t>Break headcount down by department</a:t>
            </a:r>
          </a:p>
          <a:p>
            <a:pPr lvl="1">
              <a:lnSpc>
                <a:spcPct val="90000"/>
              </a:lnSpc>
              <a:buClr>
                <a:schemeClr val="accent1"/>
              </a:buClr>
              <a:buFont typeface="Wingdings" panose="05000000000000000000" pitchFamily="2" charset="2"/>
              <a:buChar char="Ø"/>
            </a:pPr>
            <a:r>
              <a:rPr lang="en-US" sz="1800" dirty="0"/>
              <a:t>Ensure step function of headcount is built into model – can’t hire ½ a person</a:t>
            </a:r>
          </a:p>
          <a:p>
            <a:pPr>
              <a:lnSpc>
                <a:spcPct val="90000"/>
              </a:lnSpc>
              <a:buClr>
                <a:schemeClr val="accent1"/>
              </a:buClr>
              <a:buFont typeface="Wingdings" panose="05000000000000000000" pitchFamily="2" charset="2"/>
              <a:buChar char="Ø"/>
            </a:pPr>
            <a:r>
              <a:rPr lang="en-US" sz="1800" b="1" dirty="0"/>
              <a:t>Operations and Maintenance</a:t>
            </a:r>
          </a:p>
          <a:p>
            <a:pPr lvl="1">
              <a:lnSpc>
                <a:spcPct val="90000"/>
              </a:lnSpc>
              <a:buClr>
                <a:schemeClr val="accent1"/>
              </a:buClr>
              <a:buFont typeface="Wingdings" panose="05000000000000000000" pitchFamily="2" charset="2"/>
              <a:buChar char="Ø"/>
            </a:pPr>
            <a:r>
              <a:rPr lang="en-US" sz="1800" dirty="0"/>
              <a:t>Especially important for capital intensive and technical businesses</a:t>
            </a:r>
          </a:p>
          <a:p>
            <a:pPr lvl="2">
              <a:lnSpc>
                <a:spcPct val="90000"/>
              </a:lnSpc>
              <a:buClr>
                <a:schemeClr val="accent1"/>
              </a:buClr>
              <a:buFont typeface="Wingdings" panose="05000000000000000000" pitchFamily="2" charset="2"/>
              <a:buChar char="Ø"/>
            </a:pPr>
            <a:r>
              <a:rPr lang="en-US" sz="1800" dirty="0"/>
              <a:t>Power and energy</a:t>
            </a:r>
          </a:p>
          <a:p>
            <a:pPr lvl="2">
              <a:lnSpc>
                <a:spcPct val="90000"/>
              </a:lnSpc>
              <a:buClr>
                <a:schemeClr val="accent1"/>
              </a:buClr>
              <a:buFont typeface="Wingdings" panose="05000000000000000000" pitchFamily="2" charset="2"/>
              <a:buChar char="Ø"/>
            </a:pPr>
            <a:r>
              <a:rPr lang="en-US" sz="1800" dirty="0"/>
              <a:t>Chemical plants, </a:t>
            </a:r>
            <a:r>
              <a:rPr lang="en-US" sz="1800" dirty="0" err="1"/>
              <a:t>etc</a:t>
            </a:r>
            <a:endParaRPr lang="en-US" sz="1800" dirty="0"/>
          </a:p>
          <a:p>
            <a:pPr marL="457063" lvl="1" indent="0">
              <a:lnSpc>
                <a:spcPct val="90000"/>
              </a:lnSpc>
              <a:buClr>
                <a:schemeClr val="accent1"/>
              </a:buClr>
              <a:buNone/>
            </a:pPr>
            <a:endParaRPr lang="en-US" sz="1200" dirty="0"/>
          </a:p>
        </p:txBody>
      </p:sp>
    </p:spTree>
    <p:extLst>
      <p:ext uri="{BB962C8B-B14F-4D97-AF65-F5344CB8AC3E}">
        <p14:creationId xmlns:p14="http://schemas.microsoft.com/office/powerpoint/2010/main" val="3284276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836612" y="202922"/>
            <a:ext cx="9525000"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600" b="1" dirty="0"/>
              <a:t>Working Capital</a:t>
            </a:r>
          </a:p>
          <a:p>
            <a:pPr lvl="1">
              <a:lnSpc>
                <a:spcPct val="90000"/>
              </a:lnSpc>
              <a:buClr>
                <a:schemeClr val="accent1"/>
              </a:buClr>
              <a:buFont typeface="Wingdings" panose="05000000000000000000" pitchFamily="2" charset="2"/>
              <a:buChar char="Ø"/>
            </a:pPr>
            <a:r>
              <a:rPr lang="en-US" sz="1600" dirty="0"/>
              <a:t>CPLTD – Current Portion of Long term debt</a:t>
            </a:r>
          </a:p>
          <a:p>
            <a:pPr lvl="1">
              <a:lnSpc>
                <a:spcPct val="90000"/>
              </a:lnSpc>
              <a:buClr>
                <a:schemeClr val="accent1"/>
              </a:buClr>
              <a:buFont typeface="Wingdings" panose="05000000000000000000" pitchFamily="2" charset="2"/>
              <a:buChar char="Ø"/>
            </a:pPr>
            <a:r>
              <a:rPr lang="en-US" sz="1600" dirty="0"/>
              <a:t>Accounts Receivable</a:t>
            </a:r>
          </a:p>
          <a:p>
            <a:pPr lvl="2">
              <a:lnSpc>
                <a:spcPct val="90000"/>
              </a:lnSpc>
              <a:buClr>
                <a:schemeClr val="accent1"/>
              </a:buClr>
              <a:buFont typeface="Wingdings" panose="05000000000000000000" pitchFamily="2" charset="2"/>
              <a:buChar char="Ø"/>
            </a:pPr>
            <a:r>
              <a:rPr lang="en-US" dirty="0"/>
              <a:t>Collection days and ageing as well as bad debts</a:t>
            </a:r>
          </a:p>
          <a:p>
            <a:pPr lvl="2">
              <a:lnSpc>
                <a:spcPct val="90000"/>
              </a:lnSpc>
              <a:buClr>
                <a:schemeClr val="accent1"/>
              </a:buClr>
              <a:buFont typeface="Wingdings" panose="05000000000000000000" pitchFamily="2" charset="2"/>
              <a:buChar char="Ø"/>
            </a:pPr>
            <a:r>
              <a:rPr lang="en-US" dirty="0"/>
              <a:t>Days Receivable = (AR / Sales) * 365</a:t>
            </a:r>
          </a:p>
          <a:p>
            <a:pPr lvl="2">
              <a:lnSpc>
                <a:spcPct val="90000"/>
              </a:lnSpc>
              <a:buClr>
                <a:schemeClr val="accent1"/>
              </a:buClr>
              <a:buFont typeface="Wingdings" panose="05000000000000000000" pitchFamily="2" charset="2"/>
              <a:buChar char="Ø"/>
            </a:pPr>
            <a:r>
              <a:rPr lang="en-US" dirty="0"/>
              <a:t>Forecasts can be sensitive to changes in collections cycles</a:t>
            </a:r>
          </a:p>
          <a:p>
            <a:pPr lvl="1">
              <a:lnSpc>
                <a:spcPct val="90000"/>
              </a:lnSpc>
              <a:buClr>
                <a:schemeClr val="accent1"/>
              </a:buClr>
              <a:buFont typeface="Wingdings" panose="05000000000000000000" pitchFamily="2" charset="2"/>
              <a:buChar char="Ø"/>
            </a:pPr>
            <a:r>
              <a:rPr lang="en-US" sz="1600" dirty="0"/>
              <a:t>Inventory</a:t>
            </a:r>
          </a:p>
          <a:p>
            <a:pPr lvl="1">
              <a:lnSpc>
                <a:spcPct val="90000"/>
              </a:lnSpc>
              <a:buClr>
                <a:schemeClr val="accent1"/>
              </a:buClr>
              <a:buFont typeface="Wingdings" panose="05000000000000000000" pitchFamily="2" charset="2"/>
              <a:buChar char="Ø"/>
            </a:pPr>
            <a:r>
              <a:rPr lang="en-US" sz="1600" dirty="0"/>
              <a:t>Raw Materials</a:t>
            </a:r>
          </a:p>
          <a:p>
            <a:pPr lvl="1">
              <a:lnSpc>
                <a:spcPct val="90000"/>
              </a:lnSpc>
              <a:buClr>
                <a:schemeClr val="accent1"/>
              </a:buClr>
              <a:buFont typeface="Wingdings" panose="05000000000000000000" pitchFamily="2" charset="2"/>
              <a:buChar char="Ø"/>
            </a:pPr>
            <a:r>
              <a:rPr lang="en-US" sz="1600" dirty="0"/>
              <a:t>Work in Process</a:t>
            </a:r>
          </a:p>
          <a:p>
            <a:pPr lvl="1">
              <a:lnSpc>
                <a:spcPct val="90000"/>
              </a:lnSpc>
              <a:buClr>
                <a:schemeClr val="accent1"/>
              </a:buClr>
              <a:buFont typeface="Wingdings" panose="05000000000000000000" pitchFamily="2" charset="2"/>
              <a:buChar char="Ø"/>
            </a:pPr>
            <a:r>
              <a:rPr lang="en-US" sz="1600" dirty="0"/>
              <a:t>Finished goods</a:t>
            </a:r>
          </a:p>
          <a:p>
            <a:pPr lvl="1">
              <a:lnSpc>
                <a:spcPct val="90000"/>
              </a:lnSpc>
              <a:buClr>
                <a:schemeClr val="accent1"/>
              </a:buClr>
              <a:buFont typeface="Wingdings" panose="05000000000000000000" pitchFamily="2" charset="2"/>
              <a:buChar char="Ø"/>
            </a:pPr>
            <a:r>
              <a:rPr lang="en-US" sz="1600" dirty="0"/>
              <a:t>Include lead time, prepayments, relocation, storage, freight in and out, </a:t>
            </a:r>
            <a:r>
              <a:rPr lang="en-US" sz="1600" dirty="0" err="1"/>
              <a:t>etc</a:t>
            </a:r>
            <a:endParaRPr lang="en-US" sz="1600" dirty="0"/>
          </a:p>
        </p:txBody>
      </p:sp>
    </p:spTree>
    <p:extLst>
      <p:ext uri="{BB962C8B-B14F-4D97-AF65-F5344CB8AC3E}">
        <p14:creationId xmlns:p14="http://schemas.microsoft.com/office/powerpoint/2010/main" val="191401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068110" y="202922"/>
            <a:ext cx="9293502" cy="1400530"/>
          </a:xfrm>
        </p:spPr>
        <p:txBody>
          <a:bodyPr anchor="ctr">
            <a:normAutofit/>
          </a:bodyPr>
          <a:lstStyle/>
          <a:p>
            <a:r>
              <a:rPr lang="en-US" b="1" dirty="0">
                <a:solidFill>
                  <a:srgbClr val="FFFFFF"/>
                </a:solidFill>
              </a:rPr>
              <a:t>Financial Forecasting – “Modeling”</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600" b="1" dirty="0"/>
              <a:t>Capital Assets / Fixed Assets and Capital Expenditures</a:t>
            </a:r>
          </a:p>
          <a:p>
            <a:pPr lvl="1">
              <a:lnSpc>
                <a:spcPct val="90000"/>
              </a:lnSpc>
              <a:buClr>
                <a:schemeClr val="accent1"/>
              </a:buClr>
              <a:buFont typeface="Wingdings" panose="05000000000000000000" pitchFamily="2" charset="2"/>
              <a:buChar char="Ø"/>
            </a:pPr>
            <a:r>
              <a:rPr lang="en-US" sz="1600" dirty="0"/>
              <a:t>Consider age of equipment</a:t>
            </a:r>
          </a:p>
          <a:p>
            <a:pPr lvl="1">
              <a:lnSpc>
                <a:spcPct val="90000"/>
              </a:lnSpc>
              <a:buClr>
                <a:schemeClr val="accent1"/>
              </a:buClr>
              <a:buFont typeface="Wingdings" panose="05000000000000000000" pitchFamily="2" charset="2"/>
              <a:buChar char="Ø"/>
            </a:pPr>
            <a:r>
              <a:rPr lang="en-US" sz="1600" dirty="0"/>
              <a:t>Sale of assets</a:t>
            </a:r>
          </a:p>
          <a:p>
            <a:pPr lvl="1">
              <a:lnSpc>
                <a:spcPct val="90000"/>
              </a:lnSpc>
              <a:buClr>
                <a:schemeClr val="accent1"/>
              </a:buClr>
              <a:buFont typeface="Wingdings" panose="05000000000000000000" pitchFamily="2" charset="2"/>
              <a:buChar char="Ø"/>
            </a:pPr>
            <a:r>
              <a:rPr lang="en-US" sz="1600" dirty="0" err="1"/>
              <a:t>Facilties</a:t>
            </a:r>
            <a:r>
              <a:rPr lang="en-US" sz="1600" dirty="0"/>
              <a:t> rationalization</a:t>
            </a:r>
          </a:p>
          <a:p>
            <a:pPr lvl="1">
              <a:lnSpc>
                <a:spcPct val="90000"/>
              </a:lnSpc>
              <a:buClr>
                <a:schemeClr val="accent1"/>
              </a:buClr>
              <a:buFont typeface="Wingdings" panose="05000000000000000000" pitchFamily="2" charset="2"/>
              <a:buChar char="Ø"/>
            </a:pPr>
            <a:r>
              <a:rPr lang="en-US" sz="1600" dirty="0"/>
              <a:t>Environmental clean-up</a:t>
            </a:r>
          </a:p>
          <a:p>
            <a:pPr lvl="1">
              <a:lnSpc>
                <a:spcPct val="90000"/>
              </a:lnSpc>
              <a:buClr>
                <a:schemeClr val="accent1"/>
              </a:buClr>
              <a:buFont typeface="Wingdings" panose="05000000000000000000" pitchFamily="2" charset="2"/>
              <a:buChar char="Ø"/>
            </a:pPr>
            <a:r>
              <a:rPr lang="en-US" sz="1600" dirty="0"/>
              <a:t>Remediations</a:t>
            </a:r>
          </a:p>
          <a:p>
            <a:pPr lvl="1">
              <a:lnSpc>
                <a:spcPct val="90000"/>
              </a:lnSpc>
              <a:buClr>
                <a:schemeClr val="accent1"/>
              </a:buClr>
              <a:buFont typeface="Wingdings" panose="05000000000000000000" pitchFamily="2" charset="2"/>
              <a:buChar char="Ø"/>
            </a:pPr>
            <a:r>
              <a:rPr lang="en-US" sz="1600" dirty="0"/>
              <a:t>Safety standards</a:t>
            </a:r>
          </a:p>
          <a:p>
            <a:pPr lvl="1">
              <a:lnSpc>
                <a:spcPct val="90000"/>
              </a:lnSpc>
              <a:buClr>
                <a:schemeClr val="accent1"/>
              </a:buClr>
              <a:buFont typeface="Wingdings" panose="05000000000000000000" pitchFamily="2" charset="2"/>
              <a:buChar char="Ø"/>
            </a:pPr>
            <a:r>
              <a:rPr lang="en-US" sz="1600" dirty="0"/>
              <a:t>Other necessary upgrades to meet production, technology, information, reporting, and new products</a:t>
            </a:r>
          </a:p>
          <a:p>
            <a:pPr lvl="1">
              <a:lnSpc>
                <a:spcPct val="90000"/>
              </a:lnSpc>
              <a:buClr>
                <a:schemeClr val="accent1"/>
              </a:buClr>
              <a:buFont typeface="Wingdings" panose="05000000000000000000" pitchFamily="2" charset="2"/>
              <a:buChar char="Ø"/>
            </a:pPr>
            <a:r>
              <a:rPr lang="en-US" sz="1600" dirty="0"/>
              <a:t>Capital expenditure budgets need to be weighed regarding levels of importance and prioritized</a:t>
            </a:r>
          </a:p>
          <a:p>
            <a:pPr lvl="1">
              <a:lnSpc>
                <a:spcPct val="90000"/>
              </a:lnSpc>
              <a:buClr>
                <a:schemeClr val="accent1"/>
              </a:buClr>
              <a:buFont typeface="Wingdings" panose="05000000000000000000" pitchFamily="2" charset="2"/>
              <a:buChar char="Ø"/>
            </a:pPr>
            <a:r>
              <a:rPr lang="en-US" sz="1600" dirty="0"/>
              <a:t>Maintenance of equipment _ capital expenditures versus operating expenses</a:t>
            </a:r>
          </a:p>
        </p:txBody>
      </p:sp>
    </p:spTree>
    <p:extLst>
      <p:ext uri="{BB962C8B-B14F-4D97-AF65-F5344CB8AC3E}">
        <p14:creationId xmlns:p14="http://schemas.microsoft.com/office/powerpoint/2010/main" val="3400915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800" b="1" dirty="0"/>
              <a:t>Structuring the Financing is the Second most important element of Risk Mitigation</a:t>
            </a:r>
          </a:p>
          <a:p>
            <a:pPr lvl="1">
              <a:lnSpc>
                <a:spcPct val="90000"/>
              </a:lnSpc>
              <a:buClr>
                <a:schemeClr val="accent1"/>
              </a:buClr>
              <a:buFont typeface="Wingdings" panose="05000000000000000000" pitchFamily="2" charset="2"/>
              <a:buChar char="Ø"/>
            </a:pPr>
            <a:r>
              <a:rPr lang="en-US" sz="1800" dirty="0"/>
              <a:t>After Risk-based Due Diligence</a:t>
            </a:r>
          </a:p>
          <a:p>
            <a:pPr lvl="1">
              <a:lnSpc>
                <a:spcPct val="90000"/>
              </a:lnSpc>
              <a:buClr>
                <a:schemeClr val="accent1"/>
              </a:buClr>
              <a:buFont typeface="Wingdings" panose="05000000000000000000" pitchFamily="2" charset="2"/>
              <a:buChar char="Ø"/>
            </a:pPr>
            <a:r>
              <a:rPr lang="en-US" sz="1800" dirty="0"/>
              <a:t>Followed by Asset Management, Monitoring &amp; Reporting (AMMR)</a:t>
            </a:r>
          </a:p>
          <a:p>
            <a:pPr lvl="2">
              <a:lnSpc>
                <a:spcPct val="90000"/>
              </a:lnSpc>
              <a:buClr>
                <a:schemeClr val="accent1"/>
              </a:buClr>
              <a:buFont typeface="Wingdings" panose="05000000000000000000" pitchFamily="2" charset="2"/>
              <a:buChar char="Ø"/>
            </a:pPr>
            <a:r>
              <a:rPr lang="en-US" sz="1800" dirty="0"/>
              <a:t>“Inspect what you Expect”</a:t>
            </a:r>
          </a:p>
          <a:p>
            <a:pPr>
              <a:lnSpc>
                <a:spcPct val="90000"/>
              </a:lnSpc>
              <a:buClr>
                <a:schemeClr val="accent1"/>
              </a:buClr>
              <a:buFont typeface="Wingdings" panose="05000000000000000000" pitchFamily="2" charset="2"/>
              <a:buChar char="Ø"/>
            </a:pPr>
            <a:r>
              <a:rPr lang="en-US" sz="1800" dirty="0"/>
              <a:t>Leverage multiple – maximum indebtedness tests using a range of leverage </a:t>
            </a:r>
            <a:r>
              <a:rPr lang="en-US" sz="1800" dirty="0" err="1"/>
              <a:t>multples</a:t>
            </a:r>
            <a:endParaRPr lang="en-US" sz="1800" dirty="0"/>
          </a:p>
          <a:p>
            <a:pPr>
              <a:lnSpc>
                <a:spcPct val="90000"/>
              </a:lnSpc>
              <a:buClr>
                <a:schemeClr val="accent1"/>
              </a:buClr>
              <a:buFont typeface="Wingdings" panose="05000000000000000000" pitchFamily="2" charset="2"/>
              <a:buChar char="Ø"/>
            </a:pPr>
            <a:r>
              <a:rPr lang="en-US" sz="1800" dirty="0"/>
              <a:t>DSCR</a:t>
            </a:r>
          </a:p>
          <a:p>
            <a:pPr>
              <a:lnSpc>
                <a:spcPct val="90000"/>
              </a:lnSpc>
              <a:buClr>
                <a:schemeClr val="accent1"/>
              </a:buClr>
              <a:buFont typeface="Wingdings" panose="05000000000000000000" pitchFamily="2" charset="2"/>
              <a:buChar char="Ø"/>
            </a:pPr>
            <a:r>
              <a:rPr lang="en-US" sz="1800" dirty="0"/>
              <a:t>Collateral</a:t>
            </a:r>
          </a:p>
          <a:p>
            <a:pPr>
              <a:lnSpc>
                <a:spcPct val="90000"/>
              </a:lnSpc>
              <a:buClr>
                <a:schemeClr val="accent1"/>
              </a:buClr>
              <a:buFont typeface="Wingdings" panose="05000000000000000000" pitchFamily="2" charset="2"/>
              <a:buChar char="Ø"/>
            </a:pPr>
            <a:r>
              <a:rPr lang="en-US" sz="1800" dirty="0"/>
              <a:t>Working Capital and Liquidity</a:t>
            </a:r>
          </a:p>
          <a:p>
            <a:pPr>
              <a:lnSpc>
                <a:spcPct val="90000"/>
              </a:lnSpc>
              <a:buClr>
                <a:schemeClr val="accent1"/>
              </a:buClr>
              <a:buFont typeface="Wingdings" panose="05000000000000000000" pitchFamily="2" charset="2"/>
              <a:buChar char="Ø"/>
            </a:pPr>
            <a:r>
              <a:rPr lang="en-US" sz="1800" dirty="0"/>
              <a:t>Term Loan Debt Capacity</a:t>
            </a:r>
          </a:p>
        </p:txBody>
      </p:sp>
    </p:spTree>
    <p:extLst>
      <p:ext uri="{BB962C8B-B14F-4D97-AF65-F5344CB8AC3E}">
        <p14:creationId xmlns:p14="http://schemas.microsoft.com/office/powerpoint/2010/main" val="3630314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22412" y="202922"/>
            <a:ext cx="88392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989012" y="2781139"/>
            <a:ext cx="8944211" cy="3581400"/>
          </a:xfrm>
        </p:spPr>
        <p:txBody>
          <a:bodyPr>
            <a:noAutofit/>
          </a:bodyPr>
          <a:lstStyle/>
          <a:p>
            <a:pPr>
              <a:lnSpc>
                <a:spcPct val="90000"/>
              </a:lnSpc>
              <a:buClr>
                <a:schemeClr val="accent1"/>
              </a:buClr>
              <a:buFont typeface="Wingdings" panose="05000000000000000000" pitchFamily="2" charset="2"/>
              <a:buChar char="Ø"/>
            </a:pPr>
            <a:r>
              <a:rPr lang="en-US" sz="1600" dirty="0"/>
              <a:t>Working Capital and Liquidity, giving consideration for:</a:t>
            </a:r>
          </a:p>
          <a:p>
            <a:pPr lvl="1">
              <a:lnSpc>
                <a:spcPct val="90000"/>
              </a:lnSpc>
              <a:buClr>
                <a:schemeClr val="accent1"/>
              </a:buClr>
              <a:buFont typeface="Wingdings" panose="05000000000000000000" pitchFamily="2" charset="2"/>
              <a:buChar char="Ø"/>
            </a:pPr>
            <a:r>
              <a:rPr lang="en-US" sz="1600" dirty="0"/>
              <a:t>Available, eligible borrowing base debt capacity, given seasonality and liquidity needs for Capex, or other C&amp;CF commitments</a:t>
            </a:r>
          </a:p>
          <a:p>
            <a:pPr lvl="1">
              <a:lnSpc>
                <a:spcPct val="90000"/>
              </a:lnSpc>
              <a:buClr>
                <a:schemeClr val="accent1"/>
              </a:buClr>
              <a:buFont typeface="Wingdings" panose="05000000000000000000" pitchFamily="2" charset="2"/>
              <a:buChar char="Ø"/>
            </a:pPr>
            <a:r>
              <a:rPr lang="en-US" sz="1600" dirty="0"/>
              <a:t>Seasonality Requirements for additional capacity, including changes in turns </a:t>
            </a:r>
            <a:r>
              <a:rPr lang="en-US" sz="1600" dirty="0" err="1"/>
              <a:t>etc</a:t>
            </a:r>
            <a:endParaRPr lang="en-US" sz="1600" dirty="0"/>
          </a:p>
          <a:p>
            <a:pPr lvl="1">
              <a:lnSpc>
                <a:spcPct val="90000"/>
              </a:lnSpc>
              <a:buClr>
                <a:schemeClr val="accent1"/>
              </a:buClr>
              <a:buFont typeface="Wingdings" panose="05000000000000000000" pitchFamily="2" charset="2"/>
              <a:buChar char="Ø"/>
            </a:pPr>
            <a:r>
              <a:rPr lang="en-US" sz="1600" dirty="0"/>
              <a:t>Capex or other indebtedness obligations coming due imminently,</a:t>
            </a:r>
          </a:p>
          <a:p>
            <a:pPr lvl="1">
              <a:lnSpc>
                <a:spcPct val="90000"/>
              </a:lnSpc>
              <a:buClr>
                <a:schemeClr val="accent1"/>
              </a:buClr>
              <a:buFont typeface="Wingdings" panose="05000000000000000000" pitchFamily="2" charset="2"/>
              <a:buChar char="Ø"/>
            </a:pPr>
            <a:r>
              <a:rPr lang="en-US" sz="1600" dirty="0"/>
              <a:t>Capacity to fund immediate liquidity needs by deducting the current transaction timing liquidity needs from the current drawdown under the facility.</a:t>
            </a:r>
          </a:p>
          <a:p>
            <a:pPr lvl="1">
              <a:lnSpc>
                <a:spcPct val="90000"/>
              </a:lnSpc>
              <a:buClr>
                <a:schemeClr val="accent1"/>
              </a:buClr>
              <a:buFont typeface="Wingdings" panose="05000000000000000000" pitchFamily="2" charset="2"/>
              <a:buChar char="Ø"/>
            </a:pPr>
            <a:r>
              <a:rPr lang="en-US" sz="1600" dirty="0"/>
              <a:t>Planned maintenance and down time if necessary</a:t>
            </a:r>
          </a:p>
          <a:p>
            <a:pPr lvl="1">
              <a:lnSpc>
                <a:spcPct val="90000"/>
              </a:lnSpc>
              <a:buClr>
                <a:schemeClr val="accent1"/>
              </a:buClr>
              <a:buFont typeface="Wingdings" panose="05000000000000000000" pitchFamily="2" charset="2"/>
              <a:buChar char="Ø"/>
            </a:pPr>
            <a:r>
              <a:rPr lang="en-US" sz="1600" dirty="0"/>
              <a:t> Growth</a:t>
            </a:r>
          </a:p>
          <a:p>
            <a:pPr lvl="1">
              <a:lnSpc>
                <a:spcPct val="90000"/>
              </a:lnSpc>
              <a:buClr>
                <a:schemeClr val="accent1"/>
              </a:buClr>
              <a:buFont typeface="Wingdings" panose="05000000000000000000" pitchFamily="2" charset="2"/>
              <a:buChar char="Ø"/>
            </a:pPr>
            <a:r>
              <a:rPr lang="en-US" sz="1600" dirty="0"/>
              <a:t>Debt Service reserves, </a:t>
            </a:r>
            <a:r>
              <a:rPr lang="en-US" sz="1600" dirty="0" err="1"/>
              <a:t>etc</a:t>
            </a:r>
            <a:endParaRPr lang="en-US" sz="1600" dirty="0"/>
          </a:p>
        </p:txBody>
      </p:sp>
    </p:spTree>
    <p:extLst>
      <p:ext uri="{BB962C8B-B14F-4D97-AF65-F5344CB8AC3E}">
        <p14:creationId xmlns:p14="http://schemas.microsoft.com/office/powerpoint/2010/main" val="2547920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293812" y="202922"/>
            <a:ext cx="90678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dirty="0"/>
              <a:t>Term Loan debt Capacity</a:t>
            </a:r>
          </a:p>
          <a:p>
            <a:pPr lvl="1">
              <a:lnSpc>
                <a:spcPct val="90000"/>
              </a:lnSpc>
              <a:buClr>
                <a:schemeClr val="accent1"/>
              </a:buClr>
              <a:buFont typeface="Wingdings" panose="05000000000000000000" pitchFamily="2" charset="2"/>
              <a:buChar char="Ø"/>
            </a:pPr>
            <a:r>
              <a:rPr lang="en-US" sz="1400" dirty="0"/>
              <a:t>Leverage Multiple tests</a:t>
            </a:r>
          </a:p>
          <a:p>
            <a:pPr lvl="1">
              <a:lnSpc>
                <a:spcPct val="90000"/>
              </a:lnSpc>
              <a:buClr>
                <a:schemeClr val="accent1"/>
              </a:buClr>
              <a:buFont typeface="Wingdings" panose="05000000000000000000" pitchFamily="2" charset="2"/>
              <a:buChar char="Ø"/>
            </a:pPr>
            <a:r>
              <a:rPr lang="en-US" sz="1400" dirty="0"/>
              <a:t>DSCR</a:t>
            </a:r>
          </a:p>
          <a:p>
            <a:pPr>
              <a:lnSpc>
                <a:spcPct val="90000"/>
              </a:lnSpc>
              <a:buClr>
                <a:schemeClr val="accent1"/>
              </a:buClr>
              <a:buFont typeface="Wingdings" panose="05000000000000000000" pitchFamily="2" charset="2"/>
              <a:buChar char="Ø"/>
            </a:pPr>
            <a:r>
              <a:rPr lang="en-US" sz="1400" dirty="0"/>
              <a:t>Straight line constant payment analysis over typical bank term 5-7 years</a:t>
            </a:r>
          </a:p>
          <a:p>
            <a:pPr lvl="1">
              <a:lnSpc>
                <a:spcPct val="90000"/>
              </a:lnSpc>
              <a:buClr>
                <a:schemeClr val="accent1"/>
              </a:buClr>
              <a:buFont typeface="Wingdings" panose="05000000000000000000" pitchFamily="2" charset="2"/>
              <a:buChar char="Ø"/>
            </a:pPr>
            <a:r>
              <a:rPr lang="en-US" sz="1400" dirty="0"/>
              <a:t>Flex the structure with uneven payments</a:t>
            </a:r>
          </a:p>
          <a:p>
            <a:pPr lvl="1">
              <a:lnSpc>
                <a:spcPct val="90000"/>
              </a:lnSpc>
              <a:buClr>
                <a:schemeClr val="accent1"/>
              </a:buClr>
              <a:buFont typeface="Wingdings" panose="05000000000000000000" pitchFamily="2" charset="2"/>
              <a:buChar char="Ø"/>
            </a:pPr>
            <a:r>
              <a:rPr lang="en-US" sz="1400" dirty="0"/>
              <a:t>Backloaded tranche B term loans</a:t>
            </a:r>
          </a:p>
          <a:p>
            <a:pPr>
              <a:lnSpc>
                <a:spcPct val="90000"/>
              </a:lnSpc>
              <a:buClr>
                <a:schemeClr val="accent1"/>
              </a:buClr>
              <a:buFont typeface="Wingdings" panose="05000000000000000000" pitchFamily="2" charset="2"/>
              <a:buChar char="Ø"/>
            </a:pPr>
            <a:r>
              <a:rPr lang="en-US" sz="1400" dirty="0"/>
              <a:t>Sculpt the term Loan amortization</a:t>
            </a:r>
          </a:p>
          <a:p>
            <a:pPr lvl="1">
              <a:lnSpc>
                <a:spcPct val="90000"/>
              </a:lnSpc>
              <a:buClr>
                <a:schemeClr val="accent1"/>
              </a:buClr>
              <a:buFont typeface="Wingdings" panose="05000000000000000000" pitchFamily="2" charset="2"/>
              <a:buChar char="Ø"/>
            </a:pPr>
            <a:r>
              <a:rPr lang="en-US" sz="1400" dirty="0"/>
              <a:t>Capital Markets requirements may provide structural opportunities</a:t>
            </a:r>
          </a:p>
          <a:p>
            <a:pPr lvl="2">
              <a:lnSpc>
                <a:spcPct val="90000"/>
              </a:lnSpc>
              <a:buClr>
                <a:schemeClr val="accent1"/>
              </a:buClr>
              <a:buFont typeface="Wingdings" panose="05000000000000000000" pitchFamily="2" charset="2"/>
              <a:buChar char="Ø"/>
            </a:pPr>
            <a:r>
              <a:rPr lang="en-US" sz="1400" dirty="0"/>
              <a:t>Extended maturity term loan B tranches, etc.</a:t>
            </a:r>
          </a:p>
          <a:p>
            <a:pPr lvl="1">
              <a:lnSpc>
                <a:spcPct val="90000"/>
              </a:lnSpc>
              <a:buClr>
                <a:schemeClr val="accent1"/>
              </a:buClr>
              <a:buFont typeface="Wingdings" panose="05000000000000000000" pitchFamily="2" charset="2"/>
              <a:buChar char="Ø"/>
            </a:pPr>
            <a:r>
              <a:rPr lang="en-US" sz="1400" dirty="0"/>
              <a:t>Capacity for planned </a:t>
            </a:r>
            <a:r>
              <a:rPr lang="en-US" sz="1400" dirty="0" err="1"/>
              <a:t>CapEx</a:t>
            </a:r>
            <a:r>
              <a:rPr lang="en-US" sz="1400" dirty="0"/>
              <a:t>, Integrations, etc.</a:t>
            </a:r>
          </a:p>
          <a:p>
            <a:pPr>
              <a:lnSpc>
                <a:spcPct val="90000"/>
              </a:lnSpc>
              <a:buClr>
                <a:schemeClr val="accent1"/>
              </a:buClr>
              <a:buFont typeface="Wingdings" panose="05000000000000000000" pitchFamily="2" charset="2"/>
              <a:buChar char="Ø"/>
            </a:pPr>
            <a:r>
              <a:rPr lang="en-US" sz="1400" dirty="0"/>
              <a:t>Ratio Analysis – DSCR, Leverage and risk Tolerance Structuring</a:t>
            </a:r>
          </a:p>
          <a:p>
            <a:pPr lvl="1">
              <a:lnSpc>
                <a:spcPct val="90000"/>
              </a:lnSpc>
              <a:buClr>
                <a:schemeClr val="accent1"/>
              </a:buClr>
              <a:buFont typeface="Wingdings" panose="05000000000000000000" pitchFamily="2" charset="2"/>
              <a:buChar char="Ø"/>
            </a:pPr>
            <a:r>
              <a:rPr lang="en-US" sz="1400" dirty="0"/>
              <a:t>DSCR and Leverage depends on risk tolerance pricing – see Credit rating schedules</a:t>
            </a:r>
          </a:p>
          <a:p>
            <a:pPr lvl="2">
              <a:lnSpc>
                <a:spcPct val="90000"/>
              </a:lnSpc>
              <a:buClr>
                <a:schemeClr val="accent1"/>
              </a:buClr>
              <a:buFont typeface="Wingdings" panose="05000000000000000000" pitchFamily="2" charset="2"/>
              <a:buChar char="Ø"/>
            </a:pPr>
            <a:r>
              <a:rPr lang="en-US" sz="1400" dirty="0"/>
              <a:t>DSCR 1.1 v 2.0, and Leverage Multiples of 2X v 4X</a:t>
            </a:r>
          </a:p>
          <a:p>
            <a:pPr>
              <a:lnSpc>
                <a:spcPct val="90000"/>
              </a:lnSpc>
              <a:buClr>
                <a:schemeClr val="accent1"/>
              </a:buClr>
              <a:buFont typeface="Wingdings" panose="05000000000000000000" pitchFamily="2" charset="2"/>
              <a:buChar char="Ø"/>
            </a:pPr>
            <a:r>
              <a:rPr lang="en-US" sz="1400" dirty="0"/>
              <a:t>Sculpted debt amortization is common in Project Finance and SOCs, not Leasing or Mortgage</a:t>
            </a:r>
          </a:p>
        </p:txBody>
      </p:sp>
    </p:spTree>
    <p:extLst>
      <p:ext uri="{BB962C8B-B14F-4D97-AF65-F5344CB8AC3E}">
        <p14:creationId xmlns:p14="http://schemas.microsoft.com/office/powerpoint/2010/main" val="1241348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684212" y="202922"/>
            <a:ext cx="9677400" cy="1400530"/>
          </a:xfrm>
        </p:spPr>
        <p:txBody>
          <a:bodyPr anchor="ctr">
            <a:normAutofit/>
          </a:bodyPr>
          <a:lstStyle/>
          <a:p>
            <a:r>
              <a:rPr lang="en-US" b="1" dirty="0">
                <a:solidFill>
                  <a:srgbClr val="FFFFFF"/>
                </a:solidFill>
              </a:rPr>
              <a:t>Debt Covenants</a:t>
            </a:r>
          </a:p>
        </p:txBody>
      </p:sp>
      <p:sp>
        <p:nvSpPr>
          <p:cNvPr id="14" name="Content Placeholder 13"/>
          <p:cNvSpPr>
            <a:spLocks noGrp="1"/>
          </p:cNvSpPr>
          <p:nvPr>
            <p:ph idx="1"/>
          </p:nvPr>
        </p:nvSpPr>
        <p:spPr>
          <a:xfrm>
            <a:off x="227012" y="2210078"/>
            <a:ext cx="11506200" cy="4419600"/>
          </a:xfrm>
        </p:spPr>
        <p:txBody>
          <a:bodyPr>
            <a:noAutofit/>
          </a:bodyPr>
          <a:lstStyle/>
          <a:p>
            <a:pPr>
              <a:lnSpc>
                <a:spcPct val="90000"/>
              </a:lnSpc>
              <a:buClr>
                <a:schemeClr val="accent1"/>
              </a:buClr>
              <a:buFont typeface="Wingdings" panose="05000000000000000000" pitchFamily="2" charset="2"/>
              <a:buChar char="Ø"/>
            </a:pPr>
            <a:r>
              <a:rPr lang="en-US" sz="1400" dirty="0"/>
              <a:t>Ongoing performance covenants required by the credit agreements, of the borrower, include:</a:t>
            </a:r>
          </a:p>
          <a:p>
            <a:pPr lvl="1">
              <a:lnSpc>
                <a:spcPct val="90000"/>
              </a:lnSpc>
              <a:buClr>
                <a:schemeClr val="accent1"/>
              </a:buClr>
              <a:buFont typeface="Wingdings" panose="05000000000000000000" pitchFamily="2" charset="2"/>
              <a:buChar char="Ø"/>
            </a:pPr>
            <a:r>
              <a:rPr lang="en-US" sz="1400" dirty="0"/>
              <a:t>DSCR and leverage ratios</a:t>
            </a:r>
          </a:p>
          <a:p>
            <a:pPr lvl="1">
              <a:lnSpc>
                <a:spcPct val="90000"/>
              </a:lnSpc>
              <a:buClr>
                <a:schemeClr val="accent1"/>
              </a:buClr>
              <a:buFont typeface="Wingdings" panose="05000000000000000000" pitchFamily="2" charset="2"/>
              <a:buChar char="Ø"/>
            </a:pPr>
            <a:r>
              <a:rPr lang="en-US" sz="1400" dirty="0"/>
              <a:t>Financial statement and other reporting requirements</a:t>
            </a:r>
          </a:p>
          <a:p>
            <a:pPr lvl="1">
              <a:lnSpc>
                <a:spcPct val="90000"/>
              </a:lnSpc>
              <a:buClr>
                <a:schemeClr val="accent1"/>
              </a:buClr>
              <a:buFont typeface="Wingdings" panose="05000000000000000000" pitchFamily="2" charset="2"/>
              <a:buChar char="Ø"/>
            </a:pPr>
            <a:r>
              <a:rPr lang="en-US" sz="1400" dirty="0"/>
              <a:t>Borrowing base certificate maintenance – itemizing eligible collateral and advance rates formulaically and calculating the borrowing base amount – the maximum amount that the revolver may be outstanding at any point in time, or at least as of the calculation date.</a:t>
            </a:r>
          </a:p>
          <a:p>
            <a:pPr lvl="1">
              <a:lnSpc>
                <a:spcPct val="90000"/>
              </a:lnSpc>
              <a:buClr>
                <a:schemeClr val="accent1"/>
              </a:buClr>
              <a:buFont typeface="Wingdings" panose="05000000000000000000" pitchFamily="2" charset="2"/>
              <a:buChar char="Ø"/>
            </a:pPr>
            <a:r>
              <a:rPr lang="en-US" sz="1400" dirty="0"/>
              <a:t>Minimum equity</a:t>
            </a:r>
          </a:p>
          <a:p>
            <a:pPr lvl="1">
              <a:lnSpc>
                <a:spcPct val="90000"/>
              </a:lnSpc>
              <a:buClr>
                <a:schemeClr val="accent1"/>
              </a:buClr>
              <a:buFont typeface="Wingdings" panose="05000000000000000000" pitchFamily="2" charset="2"/>
              <a:buChar char="Ø"/>
            </a:pPr>
            <a:r>
              <a:rPr lang="en-US" sz="1400" dirty="0"/>
              <a:t>Minimum cash reserves</a:t>
            </a:r>
          </a:p>
          <a:p>
            <a:pPr lvl="1">
              <a:lnSpc>
                <a:spcPct val="90000"/>
              </a:lnSpc>
              <a:buClr>
                <a:schemeClr val="accent1"/>
              </a:buClr>
              <a:buFont typeface="Wingdings" panose="05000000000000000000" pitchFamily="2" charset="2"/>
              <a:buChar char="Ø"/>
            </a:pPr>
            <a:r>
              <a:rPr lang="en-US" sz="1400" dirty="0"/>
              <a:t>Maximum Capex</a:t>
            </a:r>
          </a:p>
          <a:p>
            <a:pPr>
              <a:lnSpc>
                <a:spcPct val="90000"/>
              </a:lnSpc>
              <a:buClr>
                <a:schemeClr val="accent1"/>
              </a:buClr>
              <a:buFont typeface="Wingdings" panose="05000000000000000000" pitchFamily="2" charset="2"/>
              <a:buChar char="Ø"/>
            </a:pPr>
            <a:r>
              <a:rPr lang="en-US" sz="1400" dirty="0"/>
              <a:t>The covenants are identified and negotiated with the borrower and become part of the affirmative and performance obligations of the borrower. Some covenants are conditions precedent to the funding of a Loan, like:</a:t>
            </a:r>
          </a:p>
          <a:p>
            <a:pPr lvl="1">
              <a:lnSpc>
                <a:spcPct val="90000"/>
              </a:lnSpc>
              <a:buClr>
                <a:schemeClr val="accent1"/>
              </a:buClr>
              <a:buFont typeface="Wingdings" panose="05000000000000000000" pitchFamily="2" charset="2"/>
              <a:buChar char="Ø"/>
            </a:pPr>
            <a:r>
              <a:rPr lang="en-US" sz="1400" dirty="0"/>
              <a:t>Evidence of corporate good standing – filed incorporation and paid up with their State.</a:t>
            </a:r>
          </a:p>
          <a:p>
            <a:pPr lvl="1">
              <a:lnSpc>
                <a:spcPct val="90000"/>
              </a:lnSpc>
              <a:buClr>
                <a:schemeClr val="accent1"/>
              </a:buClr>
              <a:buFont typeface="Wingdings" panose="05000000000000000000" pitchFamily="2" charset="2"/>
              <a:buChar char="Ø"/>
            </a:pPr>
            <a:r>
              <a:rPr lang="en-US" sz="1400" dirty="0"/>
              <a:t>Evidence of permits on certificates and licenses to operate.</a:t>
            </a:r>
          </a:p>
          <a:p>
            <a:pPr lvl="1">
              <a:lnSpc>
                <a:spcPct val="90000"/>
              </a:lnSpc>
              <a:buClr>
                <a:schemeClr val="accent1"/>
              </a:buClr>
              <a:buFont typeface="Wingdings" panose="05000000000000000000" pitchFamily="2" charset="2"/>
              <a:buChar char="Ø"/>
            </a:pPr>
            <a:r>
              <a:rPr lang="en-US" sz="1400" dirty="0"/>
              <a:t>Prior year’s tax returns and audits</a:t>
            </a:r>
          </a:p>
          <a:p>
            <a:pPr lvl="1">
              <a:lnSpc>
                <a:spcPct val="90000"/>
              </a:lnSpc>
              <a:buClr>
                <a:schemeClr val="accent1"/>
              </a:buClr>
              <a:buFont typeface="Wingdings" panose="05000000000000000000" pitchFamily="2" charset="2"/>
              <a:buChar char="Ø"/>
            </a:pPr>
            <a:r>
              <a:rPr lang="en-US" sz="1400" dirty="0"/>
              <a:t>Minimum equity</a:t>
            </a:r>
          </a:p>
          <a:p>
            <a:pPr lvl="1">
              <a:lnSpc>
                <a:spcPct val="90000"/>
              </a:lnSpc>
              <a:buClr>
                <a:schemeClr val="accent1"/>
              </a:buClr>
              <a:buFont typeface="Wingdings" panose="05000000000000000000" pitchFamily="2" charset="2"/>
              <a:buChar char="Ø"/>
            </a:pPr>
            <a:r>
              <a:rPr lang="en-US" sz="1400" dirty="0"/>
              <a:t>Minimum cash at closing</a:t>
            </a:r>
          </a:p>
        </p:txBody>
      </p:sp>
    </p:spTree>
    <p:extLst>
      <p:ext uri="{BB962C8B-B14F-4D97-AF65-F5344CB8AC3E}">
        <p14:creationId xmlns:p14="http://schemas.microsoft.com/office/powerpoint/2010/main" val="2888553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370012" y="202922"/>
            <a:ext cx="8991600" cy="1400530"/>
          </a:xfrm>
        </p:spPr>
        <p:txBody>
          <a:bodyPr anchor="ctr">
            <a:normAutofit/>
          </a:bodyPr>
          <a:lstStyle/>
          <a:p>
            <a:r>
              <a:rPr lang="en-US" b="1" dirty="0">
                <a:solidFill>
                  <a:srgbClr val="FFFFFF"/>
                </a:solidFill>
              </a:rPr>
              <a:t>Risk-based Due Diligence</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400" b="1" dirty="0"/>
              <a:t>Primary Credit risk Mitigant</a:t>
            </a:r>
          </a:p>
          <a:p>
            <a:pPr>
              <a:lnSpc>
                <a:spcPct val="90000"/>
              </a:lnSpc>
              <a:buClr>
                <a:schemeClr val="accent1"/>
              </a:buClr>
              <a:buFont typeface="Wingdings" panose="05000000000000000000" pitchFamily="2" charset="2"/>
              <a:buChar char="Ø"/>
            </a:pPr>
            <a:r>
              <a:rPr lang="en-US" sz="1400" dirty="0"/>
              <a:t>The process of due diligence is often confused with investigation or discovery. Investigation about a company and business needs to be conducted to help the lender and the credit analyst understand the business and the potential client. Due Diligence refers to corroborating that which we already believe, understand or have been told by the company.</a:t>
            </a:r>
          </a:p>
          <a:p>
            <a:pPr>
              <a:lnSpc>
                <a:spcPct val="90000"/>
              </a:lnSpc>
              <a:buClr>
                <a:schemeClr val="accent1"/>
              </a:buClr>
              <a:buFont typeface="Wingdings" panose="05000000000000000000" pitchFamily="2" charset="2"/>
              <a:buChar char="Ø"/>
            </a:pPr>
            <a:r>
              <a:rPr lang="en-US" sz="1400" dirty="0"/>
              <a:t>The Credit Analyst must develop a risk-based DD program as follows:</a:t>
            </a:r>
          </a:p>
          <a:p>
            <a:pPr lvl="1">
              <a:lnSpc>
                <a:spcPct val="90000"/>
              </a:lnSpc>
              <a:buClr>
                <a:schemeClr val="accent1"/>
              </a:buClr>
              <a:buFont typeface="Wingdings" panose="05000000000000000000" pitchFamily="2" charset="2"/>
              <a:buChar char="Ø"/>
            </a:pPr>
            <a:r>
              <a:rPr lang="en-US" sz="1400" dirty="0"/>
              <a:t>Identify threshold risks – those risks, which if insurmountable or unmitigated through structure or other approach, such as warrantees or insurance, or cleaning up and obtaining an EPA audit in the case of a leaking fuel tank, would mean the Loan should not be pursued.</a:t>
            </a:r>
          </a:p>
          <a:p>
            <a:pPr lvl="1">
              <a:lnSpc>
                <a:spcPct val="90000"/>
              </a:lnSpc>
              <a:buClr>
                <a:schemeClr val="accent1"/>
              </a:buClr>
              <a:buFont typeface="Wingdings" panose="05000000000000000000" pitchFamily="2" charset="2"/>
              <a:buChar char="Ø"/>
            </a:pPr>
            <a:r>
              <a:rPr lang="en-US" sz="1400" dirty="0"/>
              <a:t>Establish the specific investigation required to establish or confirm the status of the identified threshold risk, such as: Engage environmental consultant to complete a Phase 1 audit on the fuel tank.</a:t>
            </a:r>
          </a:p>
          <a:p>
            <a:pPr lvl="1">
              <a:lnSpc>
                <a:spcPct val="90000"/>
              </a:lnSpc>
              <a:buClr>
                <a:schemeClr val="accent1"/>
              </a:buClr>
              <a:buFont typeface="Wingdings" panose="05000000000000000000" pitchFamily="2" charset="2"/>
              <a:buChar char="Ø"/>
            </a:pPr>
            <a:r>
              <a:rPr lang="en-US" sz="1400" dirty="0"/>
              <a:t>Establish what result or outcome of the specific procedure would be acceptable, or not: for instance, in the case of the fuel tank, an identified leak which had resulted in environmentally contaminated soil and potentially water, might suggest the Credit Analyst and Lender should not pursue the deal.</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752878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98612" y="202922"/>
            <a:ext cx="8763000" cy="1400530"/>
          </a:xfrm>
        </p:spPr>
        <p:txBody>
          <a:bodyPr anchor="ctr">
            <a:normAutofit/>
          </a:bodyPr>
          <a:lstStyle/>
          <a:p>
            <a:r>
              <a:rPr lang="en-US" b="1" dirty="0">
                <a:solidFill>
                  <a:srgbClr val="FFFFFF"/>
                </a:solidFill>
              </a:rPr>
              <a:t>Risk-based Due Diligence</a:t>
            </a:r>
          </a:p>
        </p:txBody>
      </p:sp>
      <p:sp>
        <p:nvSpPr>
          <p:cNvPr id="14" name="Content Placeholder 13"/>
          <p:cNvSpPr>
            <a:spLocks noGrp="1"/>
          </p:cNvSpPr>
          <p:nvPr>
            <p:ph idx="1"/>
          </p:nvPr>
        </p:nvSpPr>
        <p:spPr>
          <a:xfrm>
            <a:off x="1103024" y="2286000"/>
            <a:ext cx="8944211" cy="4419600"/>
          </a:xfrm>
        </p:spPr>
        <p:txBody>
          <a:bodyPr>
            <a:noAutofit/>
          </a:bodyPr>
          <a:lstStyle/>
          <a:p>
            <a:pPr lvl="1">
              <a:lnSpc>
                <a:spcPct val="90000"/>
              </a:lnSpc>
              <a:buClr>
                <a:schemeClr val="accent1"/>
              </a:buClr>
              <a:buFont typeface="Wingdings" panose="05000000000000000000" pitchFamily="2" charset="2"/>
              <a:buChar char="Ø"/>
            </a:pPr>
            <a:r>
              <a:rPr lang="en-US" sz="1600" dirty="0"/>
              <a:t>Establish alternative mitigating structures or procedures which would be acceptable to cure the Identified Threshold Risk. Again, in the case of the now discovered leaking fuel tank:</a:t>
            </a:r>
          </a:p>
          <a:p>
            <a:pPr lvl="2">
              <a:lnSpc>
                <a:spcPct val="90000"/>
              </a:lnSpc>
              <a:buClr>
                <a:schemeClr val="accent1"/>
              </a:buClr>
              <a:buFont typeface="Wingdings" panose="05000000000000000000" pitchFamily="2" charset="2"/>
              <a:buChar char="Ø"/>
            </a:pPr>
            <a:r>
              <a:rPr lang="en-US" dirty="0"/>
              <a:t>Completion of Phase 2 Environmental audit</a:t>
            </a:r>
          </a:p>
          <a:p>
            <a:pPr lvl="2">
              <a:lnSpc>
                <a:spcPct val="90000"/>
              </a:lnSpc>
              <a:buClr>
                <a:schemeClr val="accent1"/>
              </a:buClr>
              <a:buFont typeface="Wingdings" panose="05000000000000000000" pitchFamily="2" charset="2"/>
              <a:buChar char="Ø"/>
            </a:pPr>
            <a:r>
              <a:rPr lang="en-US" dirty="0"/>
              <a:t>the funding for clean-up of contamination</a:t>
            </a:r>
          </a:p>
          <a:p>
            <a:pPr lvl="2">
              <a:lnSpc>
                <a:spcPct val="90000"/>
              </a:lnSpc>
              <a:buClr>
                <a:schemeClr val="accent1"/>
              </a:buClr>
              <a:buFont typeface="Wingdings" panose="05000000000000000000" pitchFamily="2" charset="2"/>
              <a:buChar char="Ø"/>
            </a:pPr>
            <a:r>
              <a:rPr lang="en-US" dirty="0"/>
              <a:t>and commitment to clean-up evidenced by engagement of environmental clean-up service, which will warrantee their work (and which warranty is backed by surety bond of adequate amount, potentially the entire Loan amount)</a:t>
            </a:r>
          </a:p>
          <a:p>
            <a:pPr lvl="2">
              <a:lnSpc>
                <a:spcPct val="90000"/>
              </a:lnSpc>
              <a:buClr>
                <a:schemeClr val="accent1"/>
              </a:buClr>
              <a:buFont typeface="Wingdings" panose="05000000000000000000" pitchFamily="2" charset="2"/>
              <a:buChar char="Ø"/>
            </a:pPr>
            <a:r>
              <a:rPr lang="en-US" dirty="0"/>
              <a:t>Adopting various structural mitigations:</a:t>
            </a:r>
          </a:p>
          <a:p>
            <a:pPr lvl="3">
              <a:lnSpc>
                <a:spcPct val="90000"/>
              </a:lnSpc>
              <a:buClr>
                <a:schemeClr val="accent1"/>
              </a:buClr>
              <a:buFont typeface="Wingdings" panose="05000000000000000000" pitchFamily="2" charset="2"/>
              <a:buChar char="Ø"/>
            </a:pPr>
            <a:r>
              <a:rPr lang="en-US" sz="1600" dirty="0"/>
              <a:t>Springing lien on facility, which springs upon completion of satisfactory clean-up.</a:t>
            </a:r>
          </a:p>
          <a:p>
            <a:pPr lvl="3">
              <a:lnSpc>
                <a:spcPct val="90000"/>
              </a:lnSpc>
              <a:buClr>
                <a:schemeClr val="accent1"/>
              </a:buClr>
              <a:buFont typeface="Wingdings" panose="05000000000000000000" pitchFamily="2" charset="2"/>
              <a:buChar char="Ø"/>
            </a:pPr>
            <a:r>
              <a:rPr lang="en-US" sz="1600" dirty="0"/>
              <a:t>Personal guarantees from principals, secured by funded capital until clean-up has been completed)</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16000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
        <p:nvSpPr>
          <p:cNvPr id="3" name="TextBox 2">
            <a:extLst>
              <a:ext uri="{FF2B5EF4-FFF2-40B4-BE49-F238E27FC236}">
                <a16:creationId xmlns:a16="http://schemas.microsoft.com/office/drawing/2014/main" id="{21A2D33C-A33B-95CC-B956-F7834931BDE2}"/>
              </a:ext>
            </a:extLst>
          </p:cNvPr>
          <p:cNvSpPr txBox="1"/>
          <p:nvPr/>
        </p:nvSpPr>
        <p:spPr>
          <a:xfrm rot="21057346">
            <a:off x="1730393" y="3186071"/>
            <a:ext cx="6824775" cy="399981"/>
          </a:xfrm>
          <a:prstGeom prst="rect">
            <a:avLst/>
          </a:prstGeom>
          <a:noFill/>
        </p:spPr>
        <p:txBody>
          <a:bodyPr wrap="square" rtlCol="0">
            <a:spAutoFit/>
          </a:bodyPr>
          <a:lstStyle/>
          <a:p>
            <a:r>
              <a:rPr lang="en-US" sz="1999" b="1" dirty="0"/>
              <a:t>Top Line, bottom line and Cash Flow Expectation</a:t>
            </a:r>
          </a:p>
        </p:txBody>
      </p:sp>
    </p:spTree>
    <p:extLst>
      <p:ext uri="{BB962C8B-B14F-4D97-AF65-F5344CB8AC3E}">
        <p14:creationId xmlns:p14="http://schemas.microsoft.com/office/powerpoint/2010/main" val="35293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522412" y="202922"/>
            <a:ext cx="8153400" cy="1400530"/>
          </a:xfrm>
        </p:spPr>
        <p:txBody>
          <a:bodyPr anchor="ctr">
            <a:normAutofit/>
          </a:bodyPr>
          <a:lstStyle/>
          <a:p>
            <a:r>
              <a:rPr lang="en-US" b="1" dirty="0">
                <a:solidFill>
                  <a:srgbClr val="FFFFFF"/>
                </a:solidFill>
              </a:rPr>
              <a:t>Pricing of Risk</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600" dirty="0"/>
              <a:t>The Fees on a credit instrument include:</a:t>
            </a:r>
          </a:p>
          <a:p>
            <a:pPr lvl="1">
              <a:lnSpc>
                <a:spcPct val="90000"/>
              </a:lnSpc>
              <a:buClr>
                <a:schemeClr val="accent1"/>
              </a:buClr>
              <a:buFont typeface="Wingdings" panose="05000000000000000000" pitchFamily="2" charset="2"/>
              <a:buChar char="Ø"/>
            </a:pPr>
            <a:r>
              <a:rPr lang="en-US" sz="1600" dirty="0"/>
              <a:t>Fees paid to a funding source or lender – “Funding Fees.”</a:t>
            </a:r>
          </a:p>
          <a:p>
            <a:pPr lvl="1">
              <a:lnSpc>
                <a:spcPct val="90000"/>
              </a:lnSpc>
              <a:buClr>
                <a:schemeClr val="accent1"/>
              </a:buClr>
              <a:buFont typeface="Wingdings" panose="05000000000000000000" pitchFamily="2" charset="2"/>
              <a:buChar char="Ø"/>
            </a:pPr>
            <a:r>
              <a:rPr lang="en-US" sz="1600" dirty="0"/>
              <a:t>Fees paid to intermediaries for arranging a loan, or security. Only the security is regulated by SEC rules, and anyone can assist a borrower in the arrangement of a loan, if they have appropriate jurisdictional licensing or approvals or are doing so as a consultant or advisor to the borrower. – “Arrangement Fees”</a:t>
            </a:r>
          </a:p>
          <a:p>
            <a:pPr lvl="1">
              <a:lnSpc>
                <a:spcPct val="90000"/>
              </a:lnSpc>
              <a:buClr>
                <a:schemeClr val="accent1"/>
              </a:buClr>
              <a:buFont typeface="Wingdings" panose="05000000000000000000" pitchFamily="2" charset="2"/>
              <a:buChar char="Ø"/>
            </a:pPr>
            <a:r>
              <a:rPr lang="en-US" sz="1600" dirty="0"/>
              <a:t>Fees paid to various parties for their ongoing roles in administering or managing a credit facility - Administrative Fees:</a:t>
            </a:r>
          </a:p>
          <a:p>
            <a:pPr lvl="2">
              <a:lnSpc>
                <a:spcPct val="90000"/>
              </a:lnSpc>
              <a:buClr>
                <a:schemeClr val="accent1"/>
              </a:buClr>
              <a:buFont typeface="Wingdings" panose="05000000000000000000" pitchFamily="2" charset="2"/>
              <a:buChar char="Ø"/>
            </a:pPr>
            <a:r>
              <a:rPr lang="en-US" dirty="0"/>
              <a:t>Asset management, monitoring and reporting - AMMR</a:t>
            </a:r>
          </a:p>
          <a:p>
            <a:pPr lvl="2">
              <a:lnSpc>
                <a:spcPct val="90000"/>
              </a:lnSpc>
              <a:buClr>
                <a:schemeClr val="accent1"/>
              </a:buClr>
              <a:buFont typeface="Wingdings" panose="05000000000000000000" pitchFamily="2" charset="2"/>
              <a:buChar char="Ø"/>
            </a:pPr>
            <a:r>
              <a:rPr lang="en-US" dirty="0"/>
              <a:t>ABL audit and Monitoring Fees</a:t>
            </a:r>
          </a:p>
          <a:p>
            <a:pPr lvl="2">
              <a:lnSpc>
                <a:spcPct val="90000"/>
              </a:lnSpc>
              <a:buClr>
                <a:schemeClr val="accent1"/>
              </a:buClr>
              <a:buFont typeface="Wingdings" panose="05000000000000000000" pitchFamily="2" charset="2"/>
              <a:buChar char="Ø"/>
            </a:pPr>
            <a:r>
              <a:rPr lang="en-US" dirty="0"/>
              <a:t>Documentation Agent Fees – paid to a Lender, which has the responsibility of managing Loan documentation compliance on behalf of all Lenders in a syndication.</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43327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60612" y="2728735"/>
            <a:ext cx="62484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1648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Wholesale Banking and Syndicated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Larger borrowers or those where an ABL structure isn’t required or suitable – see Tyson Foods Case Study</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Term Credit Facilities: typical bank duration is 3-7 years, other than certain mortgages secured by generic real estate (office buildings, </a:t>
            </a:r>
            <a:r>
              <a:rPr lang="en-US" sz="1400" dirty="0" err="1">
                <a:effectLst/>
                <a:latin typeface="+mn-lt"/>
                <a:ea typeface="Calibri" panose="020F0502020204030204" pitchFamily="34" charset="0"/>
                <a:cs typeface="Times New Roman" panose="02020603050405020304" pitchFamily="18" charset="0"/>
              </a:rPr>
              <a:t>etc</a:t>
            </a:r>
            <a:r>
              <a:rPr lang="en-US" sz="1400" dirty="0">
                <a:effectLst/>
                <a:latin typeface="+mn-lt"/>
                <a:ea typeface="Calibri" panose="020F0502020204030204" pitchFamily="34" charset="0"/>
                <a:cs typeface="Times New Roman" panose="02020603050405020304" pitchFamily="18" charset="0"/>
              </a:rPr>
              <a:t>, not factories)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Stretch Senior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all assets, LTVs possibly higher than typical, requiring extra risk premium</a:t>
            </a:r>
          </a:p>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5879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fontScale="925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Two primary parties to a credit agreement: (1) Borrower, and (2) Lender. There may be others such as documentation agent, collateral agent, trustee (in securitizations and syndications)  and asset audit firm (in ABL and Commercial Finance).</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Borrower: </a:t>
            </a:r>
            <a:r>
              <a:rPr lang="en-US" sz="1400" dirty="0">
                <a:effectLst/>
                <a:latin typeface="+mn-lt"/>
                <a:ea typeface="Calibri" panose="020F0502020204030204" pitchFamily="34" charset="0"/>
                <a:cs typeface="Times New Roman" panose="02020603050405020304" pitchFamily="18" charset="0"/>
              </a:rPr>
              <a:t>The Borrower is the commercial business or enterprise which is seeking to borrow debt capital to fund their operations, acquire a building, facilities, equipment, inventory, or another business, or simply to support their growth. The attributes of the Borrower are essential to the structure and nature of the credit Facility developed and underpin the rate the bank will charge for the risk they are taking.</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Borrower Risk:</a:t>
            </a:r>
          </a:p>
          <a:p>
            <a:pPr marR="0" algn="just">
              <a:spcBef>
                <a:spcPts val="0"/>
              </a:spcBef>
              <a:spcAft>
                <a:spcPts val="600"/>
              </a:spcAft>
              <a:buClr>
                <a:srgbClr val="C00000"/>
              </a:buClr>
              <a:buFont typeface="Wingdings" panose="05000000000000000000" pitchFamily="2" charset="2"/>
              <a:buChar char="Ø"/>
            </a:pPr>
            <a:r>
              <a:rPr lang="en-US" sz="1400" dirty="0" err="1">
                <a:effectLst/>
                <a:latin typeface="+mn-lt"/>
                <a:ea typeface="Calibri" panose="020F0502020204030204" pitchFamily="34" charset="0"/>
                <a:cs typeface="Times New Roman" panose="02020603050405020304" pitchFamily="18" charset="0"/>
              </a:rPr>
              <a:t>i</a:t>
            </a:r>
            <a:r>
              <a:rPr lang="en-US" sz="1400" dirty="0">
                <a:effectLst/>
                <a:latin typeface="+mn-lt"/>
                <a:ea typeface="Calibri" panose="020F0502020204030204" pitchFamily="34" charset="0"/>
                <a:cs typeface="Times New Roman" panose="02020603050405020304" pitchFamily="18" charset="0"/>
              </a:rPr>
              <a:t>)		Collateral</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	Creditworthiness of Borrower</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v. non-investment grade</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Historical financial performance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Revenues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EBITDA – Earnings Before Interest Depreciation and Amortization</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DSCR – Debt Service Coverage ratio</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iii)	Management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iv)	Competition</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v)	Customers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85578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Lender:  Banks private lenders and non-bank lenders, such as Commercial Finance companies or Business Credit providers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skills in an industry or with managing and monitoring an asset class, such as rail cars or truck trailers, beer kegs or marine containers.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Banks, as discussed previously are constrained by their regulatory construct</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37592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Complete various internal documentation of a credit review process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Initial Client Evaluation Questionnaire – background on client</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Management Capability and Moral Standing Review</a:t>
            </a:r>
            <a:r>
              <a:rPr lang="en-US" sz="1400" i="1" u="sng" dirty="0">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Client Acceptance Memo – CAM template – foundational critical gating </a:t>
            </a:r>
            <a:r>
              <a:rPr lang="en-US" sz="1400" dirty="0" err="1">
                <a:effectLst/>
                <a:latin typeface="+mn-lt"/>
                <a:ea typeface="Calibri" panose="020F0502020204030204" pitchFamily="34" charset="0"/>
                <a:cs typeface="Times New Roman" panose="02020603050405020304" pitchFamily="18" charset="0"/>
              </a:rPr>
              <a:t>preqialifcation</a:t>
            </a:r>
            <a:r>
              <a:rPr lang="en-US" sz="1400" dirty="0">
                <a:effectLst/>
                <a:latin typeface="+mn-lt"/>
                <a:ea typeface="Calibri" panose="020F0502020204030204" pitchFamily="34" charset="0"/>
                <a:cs typeface="Times New Roman" panose="02020603050405020304" pitchFamily="18" charset="0"/>
              </a:rPr>
              <a:t> of potential borrower, size, industry, location, business (years in business and business model), assets as collateral, and character of borrower</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Historical Financial Performance Review: </a:t>
            </a:r>
            <a:r>
              <a:rPr lang="en-US" sz="1400" dirty="0">
                <a:effectLst/>
                <a:latin typeface="+mn-lt"/>
                <a:ea typeface="Calibri" panose="020F0502020204030204" pitchFamily="34" charset="0"/>
                <a:cs typeface="Times New Roman" panose="02020603050405020304" pitchFamily="18" charset="0"/>
              </a:rPr>
              <a:t> </a:t>
            </a:r>
            <a:r>
              <a:rPr lang="en-US" sz="1400" dirty="0">
                <a:latin typeface="+mn-lt"/>
                <a:ea typeface="Calibri" panose="020F0502020204030204" pitchFamily="34" charset="0"/>
                <a:cs typeface="Times New Roman" panose="02020603050405020304" pitchFamily="18" charset="0"/>
              </a:rPr>
              <a:t>Business Plan Evaluation and Assessment Memo – BEAM template – historical financial analysis and financial forecast with pro-forma financial statements and debt capital as contemplated</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Collateral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Business Plan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Credit Underwriting and Structuring Review</a:t>
            </a:r>
            <a:r>
              <a:rPr lang="en-US" sz="1400" dirty="0">
                <a:latin typeface="+mn-lt"/>
                <a:ea typeface="Calibri" panose="020F0502020204030204" pitchFamily="34" charset="0"/>
                <a:cs typeface="Times New Roman" panose="02020603050405020304" pitchFamily="18" charset="0"/>
              </a:rPr>
              <a:t>: - BEAM</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Screening Memo – ISM template – which ultimately becomes the Investment Committee Memo, when it is taken to committee for approval</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48136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124200"/>
            <a:ext cx="8578804" cy="1285473"/>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30393" y="3186071"/>
            <a:ext cx="6824775" cy="399981"/>
          </a:xfrm>
          <a:prstGeom prst="rect">
            <a:avLst/>
          </a:prstGeom>
          <a:noFill/>
        </p:spPr>
        <p:txBody>
          <a:bodyPr wrap="square" rtlCol="0">
            <a:spAutoFit/>
          </a:bodyPr>
          <a:lstStyle/>
          <a:p>
            <a:r>
              <a:rPr lang="en-US" sz="1999" b="1" dirty="0"/>
              <a:t>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cxnSp>
        <p:nvCxnSpPr>
          <p:cNvPr id="2" name="Straight Arrow Connector 1">
            <a:extLst>
              <a:ext uri="{FF2B5EF4-FFF2-40B4-BE49-F238E27FC236}">
                <a16:creationId xmlns:a16="http://schemas.microsoft.com/office/drawing/2014/main" id="{8267BF07-1B42-6332-A514-47F76BE18DEC}"/>
              </a:ext>
            </a:extLst>
          </p:cNvPr>
          <p:cNvCxnSpPr>
            <a:cxnSpLocks/>
          </p:cNvCxnSpPr>
          <p:nvPr/>
        </p:nvCxnSpPr>
        <p:spPr>
          <a:xfrm flipV="1">
            <a:off x="1542533" y="4744374"/>
            <a:ext cx="5313879" cy="222517"/>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38941C-BF0C-567F-8051-571773600FBC}"/>
              </a:ext>
            </a:extLst>
          </p:cNvPr>
          <p:cNvSpPr txBox="1"/>
          <p:nvPr/>
        </p:nvSpPr>
        <p:spPr>
          <a:xfrm rot="21365121">
            <a:off x="1585681" y="4851145"/>
            <a:ext cx="6497433" cy="399981"/>
          </a:xfrm>
          <a:prstGeom prst="rect">
            <a:avLst/>
          </a:prstGeom>
          <a:noFill/>
        </p:spPr>
        <p:txBody>
          <a:bodyPr wrap="square" rtlCol="0">
            <a:spAutoFit/>
          </a:bodyPr>
          <a:lstStyle/>
          <a:p>
            <a:r>
              <a:rPr lang="en-US" sz="1999" b="1" dirty="0"/>
              <a:t>Debt Service</a:t>
            </a:r>
          </a:p>
        </p:txBody>
      </p:sp>
      <p:cxnSp>
        <p:nvCxnSpPr>
          <p:cNvPr id="9" name="Straight Arrow Connector 8">
            <a:extLst>
              <a:ext uri="{FF2B5EF4-FFF2-40B4-BE49-F238E27FC236}">
                <a16:creationId xmlns:a16="http://schemas.microsoft.com/office/drawing/2014/main" id="{FE188432-9229-FF51-CEC9-CEF0341EA36D}"/>
              </a:ext>
            </a:extLst>
          </p:cNvPr>
          <p:cNvCxnSpPr>
            <a:cxnSpLocks/>
          </p:cNvCxnSpPr>
          <p:nvPr/>
        </p:nvCxnSpPr>
        <p:spPr>
          <a:xfrm flipV="1">
            <a:off x="6780212" y="2484627"/>
            <a:ext cx="1123718" cy="2259747"/>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291457-F43F-3632-3C8B-6181E78B08B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178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Debt Capacity Analysis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Revolving Credit Capacity: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aging analysis by type – Raw Materials, WIP and finished Goods.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Turns (COGS / Inventory)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Seasonality – a review of the seasonality of sales demand cycles will enable the lender to establish the inventory variability throughout the year and the needs for having more inventory in one period than another to ensure adequate supplies to fulfil customer orders and the manufacture of finished goods to fulfill customer orders.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Manufacturing cycle</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Raw materials commodity risk and exposure, and substitution availability and marketability (including access to remote locations)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Freight into manufacturing or distribution warehouses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Accounts Receivable</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Quality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Aging – collectability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Revenue and collections cycle</a:t>
            </a:r>
          </a:p>
          <a:p>
            <a:pPr marL="400290" indent="-285750" algn="just">
              <a:spcBef>
                <a:spcPts val="0"/>
              </a:spcBef>
              <a:buClr>
                <a:srgbClr val="C00000"/>
              </a:buClr>
              <a:buFont typeface="Wingdings" panose="05000000000000000000" pitchFamily="2" charset="2"/>
              <a:buChar char="Ø"/>
            </a:pPr>
            <a:r>
              <a:rPr lang="en-US" sz="1400" dirty="0">
                <a:latin typeface="+mn-lt"/>
                <a:ea typeface="Calibri" panose="020F0502020204030204" pitchFamily="34" charset="0"/>
              </a:rPr>
              <a:t>Maximum Debt Capacity Analysis: Establish the predictable recurring EBITDA levels to refine the determination of the maximum available indebtedness of the enterprise. The capacity may be dependent on the type of credit instruments and structure contemplated – see Tyson foods case study</a:t>
            </a:r>
          </a:p>
          <a:p>
            <a:pPr marL="400290" indent="-285750" algn="just">
              <a:spcBef>
                <a:spcPts val="0"/>
              </a:spcBef>
              <a:buClr>
                <a:srgbClr val="C00000"/>
              </a:buClr>
              <a:buFont typeface="Wingdings" panose="05000000000000000000" pitchFamily="2" charset="2"/>
              <a:buChar char="Ø"/>
            </a:pPr>
            <a:r>
              <a:rPr lang="en-US" sz="1400" dirty="0">
                <a:effectLst/>
                <a:latin typeface="+mn-lt"/>
                <a:ea typeface="Calibri" panose="020F0502020204030204" pitchFamily="34" charset="0"/>
              </a:rPr>
              <a:t>Term Debt Capacity Analysis: Derived from the Maximum debt Capacity less the revolver – Note: the Revolver is both “self-liquidating” (best lenders assets) and does not require amortization – so maximize this first!</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783320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531812" y="365724"/>
            <a:ext cx="10668000" cy="1400530"/>
          </a:xfrm>
        </p:spPr>
        <p:txBody>
          <a:bodyPr anchor="ctr">
            <a:normAutofit fontScale="90000"/>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Asset Management, Monitoring &amp; Reporting (AMMR)</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“Inspect What You Expect”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responsibility of the AMMR function is to monitor and report in each borrower’s performance on a regular basis, paying particular attention to and reporting on, their performance against their business plan as encapsulated in the BEAM and ISM and the Covenants stipulated and agreed to in the loan documents.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HBJ Case Study:</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 the 1980s, when the standards of LBOs and reporting functionality of AMMR was evolving, a large leveraged recapitalization of Harcourt Brace Jovanovich (HBJ) was completed and the AMMR function was not upheld until the last minute with dramatic and extreme results. HBJ had covenanted to sell its excess real estate surrounding its headquarters in Orlando, FL, as well as to undertake various other asset sales such as the sale of its “Farmer’s Almanac” and Insurance units. HBJ also owned SeaWorld at the time. About one year after the defensive recapitalization, led by JP Morgan (acquired by Chase and now, JP Morgan Chase), with Sub Debt placed by First Boston (now Credit Suisse First Boston), HBJ and JP Morgan informed the bank participants of a bank meeting at NYU in two weeks. After a flurry of activity reviewing the years performance belatedly, by the LBO group at Bank of America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the meeting was held with over 100 bankers present, including small contingent from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and their loan participation buyers (mostly international banks). HBJ had not complied with any of its asset sales covenants and yet was informing the large group of bankers, without any prior information, of dramatically lower EBTIDA levels, pending default and a request for a repayment restructuring! The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team immediately interrupted the meeting, alerting the attendees to the issues. The bank meeting was halted and within weeks HBJ had sold not only its excess real estate but also its insurance and magazine businesses and was proceeding to sell SeaWorld. All these actions resulted in massive corrective actions protecting the lenders.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321840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498800" y="685800"/>
            <a:ext cx="0" cy="495389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5639691"/>
            <a:ext cx="88628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162746"/>
            <a:ext cx="6862478" cy="1330618"/>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36383" y="3229009"/>
            <a:ext cx="6690455" cy="399981"/>
          </a:xfrm>
          <a:prstGeom prst="rect">
            <a:avLst/>
          </a:prstGeom>
          <a:noFill/>
        </p:spPr>
        <p:txBody>
          <a:bodyPr wrap="square" rtlCol="0">
            <a:spAutoFit/>
          </a:bodyPr>
          <a:lstStyle/>
          <a:p>
            <a:r>
              <a:rPr lang="en-US" sz="1999" b="1" dirty="0"/>
              <a:t>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7" name="TextBox 6">
            <a:extLst>
              <a:ext uri="{FF2B5EF4-FFF2-40B4-BE49-F238E27FC236}">
                <a16:creationId xmlns:a16="http://schemas.microsoft.com/office/drawing/2014/main" id="{0C38941C-BF0C-567F-8051-571773600FBC}"/>
              </a:ext>
            </a:extLst>
          </p:cNvPr>
          <p:cNvSpPr txBox="1"/>
          <p:nvPr/>
        </p:nvSpPr>
        <p:spPr>
          <a:xfrm rot="21372174">
            <a:off x="1654196" y="4846720"/>
            <a:ext cx="6675975" cy="412100"/>
          </a:xfrm>
          <a:prstGeom prst="rect">
            <a:avLst/>
          </a:prstGeom>
          <a:noFill/>
        </p:spPr>
        <p:txBody>
          <a:bodyPr wrap="square" rtlCol="0">
            <a:spAutoFit/>
          </a:bodyPr>
          <a:lstStyle/>
          <a:p>
            <a:r>
              <a:rPr lang="en-US" sz="1999" b="1" dirty="0"/>
              <a:t>Debt Service</a:t>
            </a:r>
          </a:p>
        </p:txBody>
      </p:sp>
      <p:sp>
        <p:nvSpPr>
          <p:cNvPr id="3" name="Freeform: Shape 2">
            <a:extLst>
              <a:ext uri="{FF2B5EF4-FFF2-40B4-BE49-F238E27FC236}">
                <a16:creationId xmlns:a16="http://schemas.microsoft.com/office/drawing/2014/main" id="{F271E741-FD10-D0C5-D855-4A5207FD2A04}"/>
              </a:ext>
            </a:extLst>
          </p:cNvPr>
          <p:cNvSpPr/>
          <p:nvPr/>
        </p:nvSpPr>
        <p:spPr>
          <a:xfrm>
            <a:off x="1610606" y="3343111"/>
            <a:ext cx="6806080" cy="1237448"/>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cxnSp>
        <p:nvCxnSpPr>
          <p:cNvPr id="4" name="Straight Arrow Connector 3">
            <a:extLst>
              <a:ext uri="{FF2B5EF4-FFF2-40B4-BE49-F238E27FC236}">
                <a16:creationId xmlns:a16="http://schemas.microsoft.com/office/drawing/2014/main" id="{D1FDF354-0A47-4BE3-3754-4EF6D5C60939}"/>
              </a:ext>
            </a:extLst>
          </p:cNvPr>
          <p:cNvCxnSpPr>
            <a:cxnSpLocks/>
          </p:cNvCxnSpPr>
          <p:nvPr/>
        </p:nvCxnSpPr>
        <p:spPr>
          <a:xfrm flipV="1">
            <a:off x="1573277" y="4635325"/>
            <a:ext cx="5206935" cy="389356"/>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650D7B-59D4-5444-ED63-BE30AC690BD9}"/>
              </a:ext>
            </a:extLst>
          </p:cNvPr>
          <p:cNvCxnSpPr>
            <a:cxnSpLocks/>
          </p:cNvCxnSpPr>
          <p:nvPr/>
        </p:nvCxnSpPr>
        <p:spPr>
          <a:xfrm flipV="1">
            <a:off x="6689148" y="2366372"/>
            <a:ext cx="1123718" cy="2259747"/>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6F57DA-4783-FE11-6B55-8F88E9BDAB9C}"/>
              </a:ext>
            </a:extLst>
          </p:cNvPr>
          <p:cNvSpPr txBox="1"/>
          <p:nvPr/>
        </p:nvSpPr>
        <p:spPr>
          <a:xfrm>
            <a:off x="1930422" y="511412"/>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17425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720416"/>
            <a:ext cx="31907" cy="2495189"/>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4215604"/>
            <a:ext cx="97010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209" y="1606664"/>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116332" y="1523775"/>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1085775"/>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463" y="3800142"/>
            <a:ext cx="1400577" cy="369236"/>
          </a:xfrm>
          <a:prstGeom prst="rect">
            <a:avLst/>
          </a:prstGeom>
          <a:noFill/>
        </p:spPr>
        <p:txBody>
          <a:bodyPr wrap="square" rtlCol="0">
            <a:spAutoFit/>
          </a:bodyPr>
          <a:lstStyle/>
          <a:p>
            <a:r>
              <a:rPr lang="en-US" sz="1799" b="1" dirty="0">
                <a:solidFill>
                  <a:srgbClr val="FF0000"/>
                </a:solidFill>
              </a:rPr>
              <a:t>ENTRY</a:t>
            </a:r>
          </a:p>
        </p:txBody>
      </p:sp>
      <p:sp>
        <p:nvSpPr>
          <p:cNvPr id="16" name="TextBox 15">
            <a:extLst>
              <a:ext uri="{FF2B5EF4-FFF2-40B4-BE49-F238E27FC236}">
                <a16:creationId xmlns:a16="http://schemas.microsoft.com/office/drawing/2014/main" id="{2AE4CC0C-8A88-4D55-B16C-0A303E7CC19C}"/>
              </a:ext>
            </a:extLst>
          </p:cNvPr>
          <p:cNvSpPr txBox="1"/>
          <p:nvPr/>
        </p:nvSpPr>
        <p:spPr>
          <a:xfrm>
            <a:off x="-27356" y="3799970"/>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1530606"/>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1355299"/>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9" name="Content Placeholder 2">
            <a:extLst>
              <a:ext uri="{FF2B5EF4-FFF2-40B4-BE49-F238E27FC236}">
                <a16:creationId xmlns:a16="http://schemas.microsoft.com/office/drawing/2014/main" id="{11A6B7E3-D905-4948-81BB-1756B150250B}"/>
              </a:ext>
            </a:extLst>
          </p:cNvPr>
          <p:cNvSpPr>
            <a:spLocks noGrp="1"/>
          </p:cNvSpPr>
          <p:nvPr>
            <p:ph idx="1"/>
          </p:nvPr>
        </p:nvSpPr>
        <p:spPr>
          <a:xfrm>
            <a:off x="160045" y="4519450"/>
            <a:ext cx="4554266"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sp>
        <p:nvSpPr>
          <p:cNvPr id="11" name="TextBox 10">
            <a:extLst>
              <a:ext uri="{FF2B5EF4-FFF2-40B4-BE49-F238E27FC236}">
                <a16:creationId xmlns:a16="http://schemas.microsoft.com/office/drawing/2014/main" id="{DB887F1C-0BD5-4DD1-B250-1157D0B810EC}"/>
              </a:ext>
            </a:extLst>
          </p:cNvPr>
          <p:cNvSpPr txBox="1"/>
          <p:nvPr/>
        </p:nvSpPr>
        <p:spPr>
          <a:xfrm>
            <a:off x="111027" y="423880"/>
            <a:ext cx="5168338" cy="1199816"/>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Corporate Finance / Investment</a:t>
            </a:r>
          </a:p>
          <a:p>
            <a:pPr marL="285664" indent="-285664">
              <a:buFont typeface="Arial" panose="020B0604020202020204" pitchFamily="34" charset="0"/>
              <a:buChar char="•"/>
            </a:pPr>
            <a:r>
              <a:rPr lang="en-US" sz="1799" dirty="0"/>
              <a:t>Credit Risk Management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5731200" y="56176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5178660" y="70102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5438602" y="63139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068908" y="2682284"/>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343104" y="2672733"/>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6617299" y="2629132"/>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6984737" y="3271585"/>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5856733" y="90011"/>
            <a:ext cx="2940970" cy="646163"/>
          </a:xfrm>
          <a:prstGeom prst="rect">
            <a:avLst/>
          </a:prstGeom>
          <a:noFill/>
        </p:spPr>
        <p:txBody>
          <a:bodyPr wrap="square" rtlCol="0">
            <a:spAutoFit/>
          </a:bodyPr>
          <a:lstStyle/>
          <a:p>
            <a:r>
              <a:rPr lang="en-US" sz="1799" b="1" dirty="0">
                <a:solidFill>
                  <a:srgbClr val="FFFF00"/>
                </a:solidFill>
              </a:rPr>
              <a:t>Risks that are pushing the </a:t>
            </a:r>
            <a:r>
              <a:rPr lang="en-US" sz="1799" b="1" u="sng" dirty="0">
                <a:solidFill>
                  <a:srgbClr val="FFFF00"/>
                </a:solidFill>
              </a:rPr>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379412" y="282672"/>
            <a:ext cx="11543346" cy="955727"/>
          </a:xfrm>
        </p:spPr>
        <p:txBody>
          <a:bodyPr/>
          <a:lstStyle/>
          <a:p>
            <a:r>
              <a:rPr lang="en-US" dirty="0"/>
              <a:t>From the Prospective of Mgmt/Equity</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266067" y="762001"/>
            <a:ext cx="5523545" cy="5715000"/>
          </a:xfrm>
        </p:spPr>
        <p:txBody>
          <a:bodyPr>
            <a:normAutofit/>
          </a:bodyPr>
          <a:lstStyle/>
          <a:p>
            <a:endParaRPr lang="en-US" b="1" u="sng" dirty="0">
              <a:solidFill>
                <a:srgbClr val="FF0000"/>
              </a:solidFill>
            </a:endParaRPr>
          </a:p>
          <a:p>
            <a:r>
              <a:rPr lang="en-US" b="1" u="sng" dirty="0">
                <a:solidFill>
                  <a:srgbClr val="FF0000"/>
                </a:solidFill>
              </a:rPr>
              <a:t>Corporate Finance</a:t>
            </a:r>
          </a:p>
          <a:p>
            <a:pPr lvl="1"/>
            <a:r>
              <a:rPr lang="en-US" b="1" u="sng" dirty="0">
                <a:solidFill>
                  <a:schemeClr val="tx1"/>
                </a:solidFill>
              </a:rPr>
              <a:t>Risks that are pushing the Value Line Down:</a:t>
            </a:r>
          </a:p>
          <a:p>
            <a:pPr lvl="2"/>
            <a:r>
              <a:rPr lang="en-US" b="1" dirty="0">
                <a:solidFill>
                  <a:schemeClr val="tx1"/>
                </a:solidFill>
              </a:rPr>
              <a:t>Economy</a:t>
            </a:r>
          </a:p>
          <a:p>
            <a:pPr lvl="2"/>
            <a:r>
              <a:rPr lang="en-US" b="1" dirty="0">
                <a:solidFill>
                  <a:schemeClr val="tx1"/>
                </a:solidFill>
              </a:rPr>
              <a:t>Competition</a:t>
            </a:r>
          </a:p>
          <a:p>
            <a:pPr lvl="2"/>
            <a:r>
              <a:rPr lang="en-US" b="1" dirty="0">
                <a:solidFill>
                  <a:schemeClr val="tx1"/>
                </a:solidFill>
              </a:rPr>
              <a:t>Government</a:t>
            </a:r>
          </a:p>
          <a:p>
            <a:pPr lvl="2"/>
            <a:r>
              <a:rPr lang="en-US" b="1" dirty="0">
                <a:solidFill>
                  <a:schemeClr val="tx1"/>
                </a:solidFill>
              </a:rPr>
              <a:t>Disasters</a:t>
            </a:r>
          </a:p>
          <a:p>
            <a:pPr lvl="2"/>
            <a:r>
              <a:rPr lang="en-US" b="1" dirty="0">
                <a:solidFill>
                  <a:schemeClr val="tx1"/>
                </a:solidFill>
              </a:rPr>
              <a:t>Other Systemic/Firm Specific Risks</a:t>
            </a:r>
          </a:p>
          <a:p>
            <a:pPr lvl="2"/>
            <a:endParaRPr lang="en-US" b="1" dirty="0">
              <a:solidFill>
                <a:schemeClr val="tx1"/>
              </a:solidFill>
            </a:endParaRPr>
          </a:p>
          <a:p>
            <a:pPr lvl="1"/>
            <a:r>
              <a:rPr lang="en-US" b="1" u="sng" dirty="0">
                <a:solidFill>
                  <a:schemeClr val="tx1"/>
                </a:solidFill>
              </a:rPr>
              <a:t>Strategies to Keep the Value Line Up</a:t>
            </a:r>
          </a:p>
          <a:p>
            <a:pPr lvl="2"/>
            <a:r>
              <a:rPr lang="en-US" b="1" dirty="0">
                <a:solidFill>
                  <a:schemeClr val="tx1"/>
                </a:solidFill>
              </a:rPr>
              <a:t>Operating Strategies</a:t>
            </a:r>
          </a:p>
          <a:p>
            <a:pPr lvl="2"/>
            <a:r>
              <a:rPr lang="en-US" b="1" dirty="0">
                <a:solidFill>
                  <a:schemeClr val="tx1"/>
                </a:solidFill>
              </a:rPr>
              <a:t>Transactional Strategies</a:t>
            </a:r>
          </a:p>
          <a:p>
            <a:pPr lvl="2"/>
            <a:r>
              <a:rPr lang="en-US" b="1" dirty="0">
                <a:solidFill>
                  <a:schemeClr val="tx1"/>
                </a:solidFill>
              </a:rPr>
              <a:t>Financing Strategies</a:t>
            </a:r>
          </a:p>
          <a:p>
            <a:pPr lvl="2"/>
            <a:r>
              <a:rPr lang="en-US" b="1" dirty="0">
                <a:solidFill>
                  <a:schemeClr val="tx1"/>
                </a:solidFill>
              </a:rPr>
              <a:t>Social Responsibility</a:t>
            </a:r>
          </a:p>
        </p:txBody>
      </p:sp>
      <p:pic>
        <p:nvPicPr>
          <p:cNvPr id="23" name="Picture 22">
            <a:extLst>
              <a:ext uri="{FF2B5EF4-FFF2-40B4-BE49-F238E27FC236}">
                <a16:creationId xmlns:a16="http://schemas.microsoft.com/office/drawing/2014/main" id="{1532C3B9-99B9-4FE8-A383-ABA696DC14F2}"/>
              </a:ext>
            </a:extLst>
          </p:cNvPr>
          <p:cNvPicPr>
            <a:picLocks noChangeAspect="1"/>
          </p:cNvPicPr>
          <p:nvPr/>
        </p:nvPicPr>
        <p:blipFill>
          <a:blip r:embed="rId2"/>
          <a:stretch>
            <a:fillRect/>
          </a:stretch>
        </p:blipFill>
        <p:spPr>
          <a:xfrm>
            <a:off x="5637212" y="1758105"/>
            <a:ext cx="6094940" cy="3428404"/>
          </a:xfrm>
          <a:prstGeom prst="rect">
            <a:avLst/>
          </a:prstGeom>
          <a:noFill/>
          <a:ln w="53975">
            <a:solidFill>
              <a:schemeClr val="tx1"/>
            </a:solidFill>
          </a:ln>
        </p:spPr>
      </p:pic>
    </p:spTree>
    <p:extLst>
      <p:ext uri="{BB962C8B-B14F-4D97-AF65-F5344CB8AC3E}">
        <p14:creationId xmlns:p14="http://schemas.microsoft.com/office/powerpoint/2010/main" val="1033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27012" y="152400"/>
            <a:ext cx="9220200" cy="703348"/>
          </a:xfrm>
        </p:spPr>
        <p:txBody>
          <a:bodyPr/>
          <a:lstStyle/>
          <a:p>
            <a:r>
              <a:rPr lang="en-US" dirty="0"/>
              <a:t>From the Prospective of Lenders</a:t>
            </a:r>
          </a:p>
        </p:txBody>
      </p:sp>
      <p:sp>
        <p:nvSpPr>
          <p:cNvPr id="9" name="Content Placeholder 2">
            <a:extLst>
              <a:ext uri="{FF2B5EF4-FFF2-40B4-BE49-F238E27FC236}">
                <a16:creationId xmlns:a16="http://schemas.microsoft.com/office/drawing/2014/main" id="{F73E9D92-C618-4610-8B9F-E99DFC55A786}"/>
              </a:ext>
            </a:extLst>
          </p:cNvPr>
          <p:cNvSpPr txBox="1">
            <a:spLocks/>
          </p:cNvSpPr>
          <p:nvPr/>
        </p:nvSpPr>
        <p:spPr>
          <a:xfrm>
            <a:off x="227011" y="855748"/>
            <a:ext cx="5639861" cy="5621252"/>
          </a:xfrm>
          <a:prstGeom prst="rect">
            <a:avLst/>
          </a:prstGeom>
        </p:spPr>
        <p:txBody>
          <a:bodyPr vert="horz" lIns="91416" tIns="45708" rIns="91416" bIns="45708"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999" b="1" u="sng" dirty="0">
                <a:solidFill>
                  <a:srgbClr val="FF0000"/>
                </a:solidFill>
              </a:rPr>
              <a:t>Credit Analysis</a:t>
            </a:r>
          </a:p>
          <a:p>
            <a:pPr lvl="1"/>
            <a:r>
              <a:rPr lang="en-US" sz="1799" b="1" u="sng" dirty="0">
                <a:solidFill>
                  <a:schemeClr val="tx1"/>
                </a:solidFill>
              </a:rPr>
              <a:t>Risks that is pushing the Value Line Down:</a:t>
            </a:r>
          </a:p>
          <a:p>
            <a:pPr lvl="2"/>
            <a:r>
              <a:rPr lang="en-US" b="1" dirty="0">
                <a:solidFill>
                  <a:schemeClr val="tx1"/>
                </a:solidFill>
              </a:rPr>
              <a:t>Economy</a:t>
            </a:r>
          </a:p>
          <a:p>
            <a:pPr lvl="2"/>
            <a:r>
              <a:rPr lang="en-US" b="1" dirty="0">
                <a:solidFill>
                  <a:schemeClr val="tx1"/>
                </a:solidFill>
              </a:rPr>
              <a:t>Government</a:t>
            </a:r>
          </a:p>
          <a:p>
            <a:pPr lvl="2"/>
            <a:r>
              <a:rPr lang="en-US" b="1" dirty="0">
                <a:solidFill>
                  <a:schemeClr val="tx1"/>
                </a:solidFill>
              </a:rPr>
              <a:t>Other Systemic/Firm and Asset Class Specific Risks</a:t>
            </a:r>
          </a:p>
          <a:p>
            <a:pPr lvl="2"/>
            <a:endParaRPr lang="en-US" b="1" dirty="0">
              <a:solidFill>
                <a:schemeClr val="tx1"/>
              </a:solidFill>
            </a:endParaRPr>
          </a:p>
          <a:p>
            <a:pPr lvl="1"/>
            <a:r>
              <a:rPr lang="en-US" sz="1799" b="1" u="sng" dirty="0">
                <a:solidFill>
                  <a:schemeClr val="tx1"/>
                </a:solidFill>
              </a:rPr>
              <a:t>Strategies to Keep the Value Line Up</a:t>
            </a:r>
          </a:p>
          <a:p>
            <a:pPr lvl="2"/>
            <a:r>
              <a:rPr lang="en-US" b="1" dirty="0">
                <a:solidFill>
                  <a:schemeClr val="tx1"/>
                </a:solidFill>
              </a:rPr>
              <a:t>Loan / Bond Structure</a:t>
            </a:r>
          </a:p>
          <a:p>
            <a:pPr lvl="2"/>
            <a:r>
              <a:rPr lang="en-US" b="1" dirty="0">
                <a:solidFill>
                  <a:schemeClr val="tx1"/>
                </a:solidFill>
              </a:rPr>
              <a:t>Debt Capacity Analysis</a:t>
            </a:r>
          </a:p>
          <a:p>
            <a:pPr lvl="2"/>
            <a:r>
              <a:rPr lang="en-US" b="1" dirty="0">
                <a:solidFill>
                  <a:schemeClr val="tx1"/>
                </a:solidFill>
              </a:rPr>
              <a:t>Sound Credit Analysis – CAMEL Approach</a:t>
            </a:r>
          </a:p>
        </p:txBody>
      </p:sp>
      <p:pic>
        <p:nvPicPr>
          <p:cNvPr id="7" name="Picture 6">
            <a:extLst>
              <a:ext uri="{FF2B5EF4-FFF2-40B4-BE49-F238E27FC236}">
                <a16:creationId xmlns:a16="http://schemas.microsoft.com/office/drawing/2014/main" id="{44980ECF-430D-403E-88A6-BD010587AF16}"/>
              </a:ext>
            </a:extLst>
          </p:cNvPr>
          <p:cNvPicPr>
            <a:picLocks noChangeAspect="1"/>
          </p:cNvPicPr>
          <p:nvPr/>
        </p:nvPicPr>
        <p:blipFill>
          <a:blip r:embed="rId2"/>
          <a:stretch>
            <a:fillRect/>
          </a:stretch>
        </p:blipFill>
        <p:spPr>
          <a:xfrm>
            <a:off x="5878151" y="2133600"/>
            <a:ext cx="6094940" cy="3428404"/>
          </a:xfrm>
          <a:prstGeom prst="rect">
            <a:avLst/>
          </a:prstGeom>
          <a:noFill/>
          <a:ln w="53975">
            <a:solidFill>
              <a:schemeClr val="tx1"/>
            </a:solidFill>
          </a:ln>
        </p:spPr>
      </p:pic>
    </p:spTree>
    <p:extLst>
      <p:ext uri="{BB962C8B-B14F-4D97-AF65-F5344CB8AC3E}">
        <p14:creationId xmlns:p14="http://schemas.microsoft.com/office/powerpoint/2010/main" val="372650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887200" cy="4495800"/>
          </a:xfrm>
        </p:spPr>
        <p:txBody>
          <a:bodyPr>
            <a:normAutofit fontScale="92500" lnSpcReduction="20000"/>
          </a:bodyPr>
          <a:lstStyle/>
          <a:p>
            <a:pPr marR="0" algn="just">
              <a:spcBef>
                <a:spcPts val="0"/>
              </a:spcBef>
              <a:spcAft>
                <a:spcPts val="600"/>
              </a:spcAft>
              <a:buClr>
                <a:srgbClr val="C00000"/>
              </a:buClr>
              <a:buFont typeface="Wingdings" panose="05000000000000000000" pitchFamily="2" charset="2"/>
              <a:buChar char="Ø"/>
            </a:pPr>
            <a:r>
              <a:rPr lang="en-US" sz="21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L="0" marR="0" indent="0" algn="just">
              <a:spcBef>
                <a:spcPts val="0"/>
              </a:spcBef>
              <a:spcAft>
                <a:spcPts val="600"/>
              </a:spcAft>
              <a:buClr>
                <a:srgbClr val="C00000"/>
              </a:buClr>
              <a:buNone/>
            </a:pPr>
            <a:endParaRPr lang="en-US" sz="2100" dirty="0">
              <a:effectLst/>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C</a:t>
            </a:r>
            <a:r>
              <a:rPr lang="en-US" sz="2100" dirty="0">
                <a:effectLst/>
                <a:latin typeface="+mn-lt"/>
                <a:ea typeface="Calibri" panose="020F0502020204030204" pitchFamily="34" charset="0"/>
                <a:cs typeface="Times New Roman" panose="02020603050405020304" pitchFamily="18" charset="0"/>
              </a:rPr>
              <a:t>apital Adequacy.</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A</a:t>
            </a:r>
            <a:r>
              <a:rPr lang="en-US" sz="2100" dirty="0">
                <a:effectLst/>
                <a:latin typeface="+mn-lt"/>
                <a:ea typeface="Calibri" panose="020F0502020204030204" pitchFamily="34" charset="0"/>
                <a:cs typeface="Times New Roman" panose="02020603050405020304" pitchFamily="18" charset="0"/>
              </a:rPr>
              <a:t>sset Quality.</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M</a:t>
            </a:r>
            <a:r>
              <a:rPr lang="en-US" sz="2100" dirty="0">
                <a:effectLst/>
                <a:latin typeface="+mn-lt"/>
                <a:ea typeface="Calibri" panose="020F0502020204030204" pitchFamily="34" charset="0"/>
                <a:cs typeface="Times New Roman" panose="02020603050405020304" pitchFamily="18" charset="0"/>
              </a:rPr>
              <a:t>anagement</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E</a:t>
            </a:r>
            <a:r>
              <a:rPr lang="en-US" sz="2100" dirty="0">
                <a:effectLst/>
                <a:latin typeface="+mn-lt"/>
                <a:ea typeface="Calibri" panose="020F0502020204030204" pitchFamily="34" charset="0"/>
                <a:cs typeface="Times New Roman" panose="02020603050405020304" pitchFamily="18" charset="0"/>
              </a:rPr>
              <a:t>arnings and Cash Flow</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L</a:t>
            </a:r>
            <a:r>
              <a:rPr lang="en-US" sz="21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S</a:t>
            </a:r>
            <a:r>
              <a:rPr lang="en-US" sz="21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endParaRPr lang="en-US" sz="2100" dirty="0">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r>
              <a:rPr lang="en-US" sz="2100" dirty="0">
                <a:latin typeface="+mn-lt"/>
                <a:ea typeface="Calibri" panose="020F0502020204030204" pitchFamily="34" charset="0"/>
                <a:cs typeface="Times New Roman" panose="02020603050405020304" pitchFamily="18" charset="0"/>
              </a:rPr>
              <a:t>Any bank with a rating below 2 is considered troubled</a:t>
            </a:r>
            <a:endParaRPr lang="en-US" sz="21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3199</TotalTime>
  <Words>4697</Words>
  <Application>Microsoft Office PowerPoint</Application>
  <PresentationFormat>Custom</PresentationFormat>
  <Paragraphs>403</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Century Gothic</vt:lpstr>
      <vt:lpstr>Corbel</vt:lpstr>
      <vt:lpstr>Wingdings</vt:lpstr>
      <vt:lpstr>Wingdings 3</vt:lpstr>
      <vt:lpstr>Ion</vt:lpstr>
      <vt:lpstr>Re-Introducing Credit Basics</vt:lpstr>
      <vt:lpstr>PowerPoint Presentation</vt:lpstr>
      <vt:lpstr>PowerPoint Presentation</vt:lpstr>
      <vt:lpstr>PowerPoint Presentation</vt:lpstr>
      <vt:lpstr>PowerPoint Presentation</vt:lpstr>
      <vt:lpstr>PowerPoint Presentation</vt:lpstr>
      <vt:lpstr>From the Prospective of Mgmt/Equity</vt:lpstr>
      <vt:lpstr>From the Prospective of Lenders</vt:lpstr>
      <vt:lpstr>Corporate Banking: CAMELS Bank Ratings</vt:lpstr>
      <vt:lpstr>Corporate Banking – Quantitative Approach Bank Asset Rating Categories</vt:lpstr>
      <vt:lpstr>Bank Asset Rating Categories</vt:lpstr>
      <vt:lpstr>Corporate Banking – Qualitative Approach</vt:lpstr>
      <vt:lpstr>Client Qualification &amp; Credit Process</vt:lpstr>
      <vt:lpstr>Management Discussion &amp; Analysis (MD&amp;A)</vt:lpstr>
      <vt:lpstr>Historical Financial Statement Analysis</vt:lpstr>
      <vt:lpstr>Financial Performance Analysis Answering the 3 questions</vt:lpstr>
      <vt:lpstr>Cash Flow Analysis - Available</vt:lpstr>
      <vt:lpstr>Cash Flow Analysis Coverage &amp; Ratios</vt:lpstr>
      <vt:lpstr>Financial Forecasting – “Modeling”</vt:lpstr>
      <vt:lpstr>Financial Forecasting – “Modeling”</vt:lpstr>
      <vt:lpstr>Financial Forecasting – “Modeling”</vt:lpstr>
      <vt:lpstr>Financial Forecasting – “Modeling”</vt:lpstr>
      <vt:lpstr>Financial Forecasting – “Modeling”</vt:lpstr>
      <vt:lpstr>Structuring and Risk Mitigation</vt:lpstr>
      <vt:lpstr>Structuring and Risk Mitigation</vt:lpstr>
      <vt:lpstr>Structuring and Risk Mitigation</vt:lpstr>
      <vt:lpstr>Debt Covenants</vt:lpstr>
      <vt:lpstr>Risk-based Due Diligence</vt:lpstr>
      <vt:lpstr>Risk-based Due Diligence</vt:lpstr>
      <vt:lpstr>Pricing of Risk</vt:lpstr>
      <vt:lpstr>Corporate Banking: Basic Bank Loan Products</vt:lpstr>
      <vt:lpstr>Corporate Banking: Basic Bank Loan Products</vt:lpstr>
      <vt:lpstr>Corporate Banking: Basic Bank Loan Products</vt:lpstr>
      <vt:lpstr>Basic Bank Loan Products</vt:lpstr>
      <vt:lpstr>Corporate Banking: Commercial Finance – Equipment Finance</vt:lpstr>
      <vt:lpstr>Corporate Banking: Parties to a Credit Agreement</vt:lpstr>
      <vt:lpstr>Corporate Banking: Parties to a Credit Agreement</vt:lpstr>
      <vt:lpstr>Corporate Banking: Banking Units</vt:lpstr>
      <vt:lpstr>Corporate Banking: Credit Underwriting and Structuring </vt:lpstr>
      <vt:lpstr>Corporate Banking: Credit Underwriting and Structuring </vt:lpstr>
      <vt:lpstr>Corporate Banking: Loan Covenants</vt:lpstr>
      <vt:lpstr>Corporate Banking: Asset Management, Monitoring &amp; Reporting (AMMR)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34</cp:revision>
  <dcterms:created xsi:type="dcterms:W3CDTF">2020-05-26T21:09:41Z</dcterms:created>
  <dcterms:modified xsi:type="dcterms:W3CDTF">2023-03-20T16:45:41Z</dcterms:modified>
</cp:coreProperties>
</file>