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281" r:id="rId3"/>
    <p:sldId id="282" r:id="rId4"/>
    <p:sldId id="283" r:id="rId5"/>
    <p:sldId id="284" r:id="rId6"/>
    <p:sldId id="285" r:id="rId7"/>
    <p:sldId id="286" r:id="rId8"/>
    <p:sldId id="287" r:id="rId9"/>
    <p:sldId id="289" r:id="rId10"/>
    <p:sldId id="290" r:id="rId11"/>
    <p:sldId id="291" r:id="rId12"/>
    <p:sldId id="292" r:id="rId13"/>
    <p:sldId id="300" r:id="rId14"/>
    <p:sldId id="294" r:id="rId15"/>
    <p:sldId id="295" r:id="rId16"/>
    <p:sldId id="296" r:id="rId17"/>
    <p:sldId id="297" r:id="rId18"/>
    <p:sldId id="298" r:id="rId19"/>
    <p:sldId id="299" r:id="rId20"/>
    <p:sldId id="301" r:id="rId21"/>
    <p:sldId id="302" r:id="rId22"/>
    <p:sldId id="303" r:id="rId23"/>
    <p:sldId id="304" r:id="rId24"/>
    <p:sldId id="319" r:id="rId25"/>
    <p:sldId id="307" r:id="rId26"/>
    <p:sldId id="308" r:id="rId27"/>
    <p:sldId id="309" r:id="rId28"/>
    <p:sldId id="310" r:id="rId29"/>
    <p:sldId id="320" r:id="rId30"/>
    <p:sldId id="312" r:id="rId31"/>
    <p:sldId id="311" r:id="rId32"/>
    <p:sldId id="313" r:id="rId33"/>
    <p:sldId id="314" r:id="rId34"/>
    <p:sldId id="316" r:id="rId35"/>
    <p:sldId id="315" r:id="rId36"/>
    <p:sldId id="317" r:id="rId37"/>
    <p:sldId id="318" r:id="rId38"/>
    <p:sldId id="32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9E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81115" autoAdjust="0"/>
  </p:normalViewPr>
  <p:slideViewPr>
    <p:cSldViewPr>
      <p:cViewPr varScale="1">
        <p:scale>
          <a:sx n="93" d="100"/>
          <a:sy n="93" d="100"/>
        </p:scale>
        <p:origin x="1062"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5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A7179-6C33-4EE0-98F7-37B2BE7C7C11}" type="datetimeFigureOut">
              <a:rPr lang="en-US" smtClean="0"/>
              <a:t>7/31/2017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57E67B-A832-44C9-8242-702DE3640246}" type="slidenum">
              <a:rPr lang="en-US" smtClean="0"/>
              <a:t>‹#›</a:t>
            </a:fld>
            <a:endParaRPr lang="en-US"/>
          </a:p>
        </p:txBody>
      </p:sp>
    </p:spTree>
    <p:extLst>
      <p:ext uri="{BB962C8B-B14F-4D97-AF65-F5344CB8AC3E}">
        <p14:creationId xmlns:p14="http://schemas.microsoft.com/office/powerpoint/2010/main" val="1141429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i="1" dirty="0"/>
              <a:t>Face </a:t>
            </a:r>
            <a:r>
              <a:rPr lang="en-US" dirty="0"/>
              <a:t>or</a:t>
            </a:r>
            <a:r>
              <a:rPr lang="en-US" i="1" dirty="0"/>
              <a:t> par value </a:t>
            </a:r>
            <a:r>
              <a:rPr lang="en-US" dirty="0"/>
              <a:t>is the principal repaid at maturity</a:t>
            </a:r>
          </a:p>
          <a:p>
            <a:pPr lvl="1"/>
            <a:r>
              <a:rPr lang="en-US" dirty="0"/>
              <a:t>The </a:t>
            </a:r>
            <a:r>
              <a:rPr lang="en-US" i="1" dirty="0"/>
              <a:t>coupon</a:t>
            </a:r>
            <a:r>
              <a:rPr lang="en-US" dirty="0"/>
              <a:t> rate determines the interest payment (</a:t>
            </a:r>
            <a:r>
              <a:rPr lang="en-US" altLang="ja-JP" dirty="0">
                <a:latin typeface="Arial"/>
              </a:rPr>
              <a:t>“</a:t>
            </a:r>
            <a:r>
              <a:rPr lang="en-US" dirty="0"/>
              <a:t>coupon payments</a:t>
            </a:r>
            <a:r>
              <a:rPr lang="en-US" altLang="ja-JP" dirty="0">
                <a:latin typeface="Arial"/>
              </a:rPr>
              <a:t>”</a:t>
            </a:r>
            <a:r>
              <a:rPr lang="en-US" altLang="ja-JP" dirty="0"/>
              <a:t>) </a:t>
            </a:r>
            <a:r>
              <a:rPr lang="en-US" dirty="0"/>
              <a:t>paid semiannually</a:t>
            </a:r>
          </a:p>
          <a:p>
            <a:pPr lvl="1"/>
            <a:r>
              <a:rPr lang="en-US" dirty="0"/>
              <a:t>The </a:t>
            </a:r>
            <a:r>
              <a:rPr lang="en-US" i="1" dirty="0"/>
              <a:t>indenture</a:t>
            </a:r>
            <a:r>
              <a:rPr lang="en-US" dirty="0"/>
              <a:t> is the contract between the issuer and the bondholder that specifies the coupon rate, maturity date, and par value</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3</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12</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13</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14</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Yield to Maturity: Interest rate that makes the present value of the bond</a:t>
            </a:r>
            <a:r>
              <a:rPr lang="en-US" altLang="ja-JP" dirty="0">
                <a:latin typeface="Arial"/>
              </a:rPr>
              <a:t>’</a:t>
            </a:r>
            <a:r>
              <a:rPr lang="en-US" dirty="0"/>
              <a:t>s payments equal to its price.</a:t>
            </a:r>
          </a:p>
        </p:txBody>
      </p:sp>
      <p:sp>
        <p:nvSpPr>
          <p:cNvPr id="4" name="Slide Number Placeholder 3"/>
          <p:cNvSpPr>
            <a:spLocks noGrp="1"/>
          </p:cNvSpPr>
          <p:nvPr>
            <p:ph type="sldNum" sz="quarter" idx="10"/>
          </p:nvPr>
        </p:nvSpPr>
        <p:spPr/>
        <p:txBody>
          <a:bodyPr/>
          <a:lstStyle/>
          <a:p>
            <a:fld id="{D457E67B-A832-44C9-8242-702DE3640246}" type="slidenum">
              <a:rPr lang="en-US" smtClean="0"/>
              <a:t>15</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16</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dirty="0"/>
              <a:t>Yield to Maturity: </a:t>
            </a:r>
            <a:r>
              <a:rPr lang="en-US" dirty="0"/>
              <a:t>Bond</a:t>
            </a:r>
            <a:r>
              <a:rPr lang="en-US" altLang="ja-JP" dirty="0"/>
              <a:t>’</a:t>
            </a:r>
            <a:r>
              <a:rPr lang="en-US" dirty="0"/>
              <a:t>s internal rate of return</a:t>
            </a:r>
          </a:p>
          <a:p>
            <a:r>
              <a:rPr lang="en-US" sz="3000" dirty="0"/>
              <a:t>Current Yield:</a:t>
            </a:r>
            <a:r>
              <a:rPr lang="en-US" sz="3000" baseline="0" dirty="0"/>
              <a:t> </a:t>
            </a:r>
            <a:r>
              <a:rPr lang="en-US" dirty="0"/>
              <a:t>Bond</a:t>
            </a:r>
            <a:r>
              <a:rPr lang="en-US" altLang="ja-JP" dirty="0"/>
              <a:t>’</a:t>
            </a:r>
            <a:r>
              <a:rPr lang="en-US" dirty="0"/>
              <a:t>s annual coupon payment divided by the bond price</a:t>
            </a:r>
          </a:p>
        </p:txBody>
      </p:sp>
      <p:sp>
        <p:nvSpPr>
          <p:cNvPr id="4" name="Slide Number Placeholder 3"/>
          <p:cNvSpPr>
            <a:spLocks noGrp="1"/>
          </p:cNvSpPr>
          <p:nvPr>
            <p:ph type="sldNum" sz="quarter" idx="10"/>
          </p:nvPr>
        </p:nvSpPr>
        <p:spPr/>
        <p:txBody>
          <a:bodyPr/>
          <a:lstStyle/>
          <a:p>
            <a:fld id="{D457E67B-A832-44C9-8242-702DE3640246}" type="slidenum">
              <a:rPr lang="en-US" smtClean="0"/>
              <a:t>17</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18</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19</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20</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21</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4</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22</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23</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25</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26</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27</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28</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30</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31</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32</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33</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dirty="0"/>
              <a:t>Callable bonds: </a:t>
            </a:r>
            <a:r>
              <a:rPr lang="en-US" dirty="0"/>
              <a:t>Can be repurchased before the maturity date</a:t>
            </a:r>
          </a:p>
          <a:p>
            <a:r>
              <a:rPr lang="en-US" sz="3000" dirty="0"/>
              <a:t>Convertible bonds: </a:t>
            </a:r>
            <a:r>
              <a:rPr lang="en-US" dirty="0"/>
              <a:t>Can be exchanged for shares of the firm’s common stock</a:t>
            </a:r>
          </a:p>
          <a:p>
            <a:r>
              <a:rPr lang="en-US" sz="3000" dirty="0" err="1"/>
              <a:t>Puttable</a:t>
            </a:r>
            <a:r>
              <a:rPr lang="en-US" sz="3000" dirty="0"/>
              <a:t> Bonds: </a:t>
            </a:r>
            <a:r>
              <a:rPr lang="en-US" dirty="0"/>
              <a:t>Give the holder an option to retire or extend the bond</a:t>
            </a:r>
          </a:p>
          <a:p>
            <a:r>
              <a:rPr lang="en-US" sz="3000" dirty="0"/>
              <a:t>Floating-rate bonds: </a:t>
            </a:r>
            <a:r>
              <a:rPr lang="en-US" dirty="0"/>
              <a:t>Have adjustable coupon rate</a:t>
            </a:r>
          </a:p>
          <a:p>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5</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34</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35</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36</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37</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38</a:t>
            </a:fld>
            <a:endParaRPr lang="en-US"/>
          </a:p>
        </p:txBody>
      </p:sp>
    </p:spTree>
    <p:extLst>
      <p:ext uri="{BB962C8B-B14F-4D97-AF65-F5344CB8AC3E}">
        <p14:creationId xmlns:p14="http://schemas.microsoft.com/office/powerpoint/2010/main" val="2227962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6</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Foreign Bonds: Issued by a borrower from a country other than the one in which the bond is sold.</a:t>
            </a:r>
          </a:p>
          <a:p>
            <a:r>
              <a:rPr lang="en-US" sz="1200" dirty="0"/>
              <a:t>Eurobond:</a:t>
            </a:r>
            <a:r>
              <a:rPr lang="en-US" sz="1200" baseline="0" dirty="0"/>
              <a:t> Denominated in one currently, usually that of the issue, but sold in other national markets.</a:t>
            </a:r>
            <a:endParaRPr lang="en-US" dirty="0"/>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7</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8</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9</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10</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t>11</a:t>
            </a:fld>
            <a:endParaRPr lang="en-US"/>
          </a:p>
        </p:txBody>
      </p:sp>
    </p:spTree>
    <p:extLst>
      <p:ext uri="{BB962C8B-B14F-4D97-AF65-F5344CB8AC3E}">
        <p14:creationId xmlns:p14="http://schemas.microsoft.com/office/powerpoint/2010/main" val="4221360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sp>
        <p:nvSpPr>
          <p:cNvPr id="2" name="Title 1"/>
          <p:cNvSpPr>
            <a:spLocks noGrp="1"/>
          </p:cNvSpPr>
          <p:nvPr>
            <p:ph type="title"/>
          </p:nvPr>
        </p:nvSpPr>
        <p:spPr>
          <a:xfrm>
            <a:off x="155864" y="152400"/>
            <a:ext cx="8759536" cy="1143000"/>
          </a:xfrm>
        </p:spPr>
        <p:txBody>
          <a:bodyPr>
            <a:normAutofit/>
          </a:bodyPr>
          <a:lstStyle>
            <a:lvl1pPr>
              <a:defRPr sz="360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7" name="Content Placeholder 6"/>
          <p:cNvSpPr>
            <a:spLocks noGrp="1"/>
          </p:cNvSpPr>
          <p:nvPr>
            <p:ph sz="quarter" idx="10"/>
          </p:nvPr>
        </p:nvSpPr>
        <p:spPr>
          <a:xfrm>
            <a:off x="914400" y="1524000"/>
            <a:ext cx="7315200" cy="1143000"/>
          </a:xfrm>
        </p:spPr>
        <p:txBody>
          <a:bodyPr>
            <a:noAutofit/>
          </a:bodyPr>
          <a:lstStyle>
            <a:lvl1pPr>
              <a:defRPr sz="2600">
                <a:latin typeface="Verdana" panose="020B0604030504040204" pitchFamily="34" charset="0"/>
                <a:ea typeface="Verdana" panose="020B0604030504040204" pitchFamily="34" charset="0"/>
                <a:cs typeface="Verdana" panose="020B0604030504040204" pitchFamily="34" charset="0"/>
              </a:defRPr>
            </a:lvl1pPr>
            <a:lvl2pPr marL="806450" indent="-349250">
              <a:defRPr lang="en-US" sz="24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263650" indent="-349250">
              <a:buFont typeface="Wingdings" panose="05000000000000000000" pitchFamily="2" charset="2"/>
              <a:buChar char="§"/>
              <a:defRPr sz="2200">
                <a:latin typeface="Verdana" panose="020B0604030504040204" pitchFamily="34" charset="0"/>
                <a:ea typeface="Verdana" panose="020B0604030504040204" pitchFamily="34" charset="0"/>
                <a:cs typeface="Verdana" panose="020B0604030504040204" pitchFamily="34" charset="0"/>
              </a:defRPr>
            </a:lvl3pPr>
            <a:lvl4pPr marL="1720850" indent="-349250">
              <a:buFont typeface="Courier New" panose="02070309020205020404" pitchFamily="49" charset="0"/>
              <a:buChar char="o"/>
              <a:defRPr sz="2000">
                <a:latin typeface="Verdana" panose="020B0604030504040204" pitchFamily="34" charset="0"/>
                <a:ea typeface="Verdana" panose="020B0604030504040204" pitchFamily="34" charset="0"/>
                <a:cs typeface="Verdana" panose="020B0604030504040204" pitchFamily="34" charset="0"/>
              </a:defRPr>
            </a:lvl4pPr>
            <a:lvl5pPr marL="2178050" indent="-349250">
              <a:buFont typeface="Wingdings" panose="05000000000000000000" pitchFamily="2" charset="2"/>
              <a:buChar char="Ø"/>
              <a:defRPr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1"/>
          </p:nvPr>
        </p:nvSpPr>
        <p:spPr>
          <a:xfrm>
            <a:off x="914400" y="2971800"/>
            <a:ext cx="7315200" cy="1371600"/>
          </a:xfrm>
        </p:spPr>
        <p:txBody>
          <a:bodyPr vert="horz" lIns="91440" tIns="45720" rIns="91440" bIns="45720" rtlCol="0">
            <a:noAutofit/>
          </a:bodyPr>
          <a:lstStyle>
            <a:lvl1pPr>
              <a:defRPr lang="en-US" sz="2600" dirty="0" smtClean="0">
                <a:latin typeface="Verdana" panose="020B0604030504040204" pitchFamily="34" charset="0"/>
                <a:ea typeface="Verdana" panose="020B0604030504040204" pitchFamily="34" charset="0"/>
                <a:cs typeface="Verdana" panose="020B0604030504040204" pitchFamily="34" charset="0"/>
              </a:defRPr>
            </a:lvl1pPr>
            <a:lvl2pPr>
              <a:defRPr lang="en-US" sz="2400" dirty="0" smtClean="0">
                <a:latin typeface="Verdana" panose="020B0604030504040204" pitchFamily="34" charset="0"/>
                <a:ea typeface="Verdana" panose="020B0604030504040204" pitchFamily="34" charset="0"/>
                <a:cs typeface="Verdana" panose="020B0604030504040204" pitchFamily="34" charset="0"/>
              </a:defRPr>
            </a:lvl2pPr>
            <a:lvl3pPr>
              <a:defRPr lang="en-US" sz="2200" dirty="0" smtClean="0">
                <a:latin typeface="Verdana" panose="020B0604030504040204" pitchFamily="34" charset="0"/>
                <a:ea typeface="Verdana" panose="020B0604030504040204" pitchFamily="34" charset="0"/>
                <a:cs typeface="Verdana" panose="020B0604030504040204" pitchFamily="34" charset="0"/>
              </a:defRPr>
            </a:lvl3pPr>
            <a:lvl4pPr>
              <a:defRPr lang="en-US" dirty="0" smtClean="0">
                <a:latin typeface="Verdana" panose="020B0604030504040204" pitchFamily="34" charset="0"/>
                <a:ea typeface="Verdana" panose="020B0604030504040204" pitchFamily="34" charset="0"/>
                <a:cs typeface="Verdana" panose="020B0604030504040204" pitchFamily="34" charset="0"/>
              </a:defRPr>
            </a:lvl4pPr>
            <a:lvl5pPr>
              <a:defRPr lang="en-US" sz="1800" dirty="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0"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14-</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 Placeholder 3"/>
          <p:cNvSpPr txBox="1">
            <a:spLocks/>
          </p:cNvSpPr>
          <p:nvPr userDrawn="1"/>
        </p:nvSpPr>
        <p:spPr>
          <a:xfrm>
            <a:off x="863600" y="6400800"/>
            <a:ext cx="74041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a:t>
            </a:r>
          </a:p>
        </p:txBody>
      </p:sp>
      <p:sp>
        <p:nvSpPr>
          <p:cNvPr id="13" name="Content Placeholder 12"/>
          <p:cNvSpPr>
            <a:spLocks noGrp="1"/>
          </p:cNvSpPr>
          <p:nvPr>
            <p:ph sz="quarter" idx="12"/>
          </p:nvPr>
        </p:nvSpPr>
        <p:spPr>
          <a:xfrm>
            <a:off x="863600" y="4648200"/>
            <a:ext cx="7404100" cy="838200"/>
          </a:xfrm>
        </p:spPr>
        <p:txBody>
          <a:bodyPr vert="horz" lIns="91440" tIns="45720" rIns="91440" bIns="45720" rtlCol="0">
            <a:noAutofit/>
          </a:bodyPr>
          <a:lstStyle>
            <a:lvl1pPr>
              <a:defRPr lang="en-US" sz="2600" smtClean="0">
                <a:latin typeface="Verdana" panose="020B0604030504040204" pitchFamily="34" charset="0"/>
                <a:ea typeface="Verdana" panose="020B0604030504040204" pitchFamily="34" charset="0"/>
                <a:cs typeface="Verdana" panose="020B0604030504040204" pitchFamily="34" charset="0"/>
              </a:defRPr>
            </a:lvl1pPr>
            <a:lvl2pPr>
              <a:defRPr lang="en-US" sz="2400" smtClean="0">
                <a:latin typeface="Verdana" panose="020B0604030504040204" pitchFamily="34" charset="0"/>
                <a:ea typeface="Verdana" panose="020B0604030504040204" pitchFamily="34" charset="0"/>
                <a:cs typeface="Verdana" panose="020B0604030504040204" pitchFamily="34" charset="0"/>
              </a:defRPr>
            </a:lvl2pPr>
            <a:lvl3pPr>
              <a:defRPr lang="en-US" sz="2200" smtClean="0">
                <a:latin typeface="Verdana" panose="020B0604030504040204" pitchFamily="34" charset="0"/>
                <a:ea typeface="Verdana" panose="020B0604030504040204" pitchFamily="34" charset="0"/>
                <a:cs typeface="Verdana" panose="020B0604030504040204" pitchFamily="34" charset="0"/>
              </a:defRPr>
            </a:lvl3pPr>
            <a:lvl4pPr>
              <a:defRPr lang="en-US" smtClean="0">
                <a:latin typeface="Verdana" panose="020B0604030504040204" pitchFamily="34" charset="0"/>
                <a:ea typeface="Verdana" panose="020B0604030504040204" pitchFamily="34" charset="0"/>
                <a:cs typeface="Verdana" panose="020B0604030504040204" pitchFamily="34" charset="0"/>
              </a:defRPr>
            </a:lvl4pPr>
            <a:lvl5pPr>
              <a:defRPr lang="en-US"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2"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14" name="Text Placeholder 3"/>
          <p:cNvSpPr txBox="1">
            <a:spLocks/>
          </p:cNvSpPr>
          <p:nvPr userDrawn="1"/>
        </p:nvSpPr>
        <p:spPr>
          <a:xfrm>
            <a:off x="4094923" y="5943600"/>
            <a:ext cx="5049078"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4203928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igure + Caption">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914400" y="1524000"/>
            <a:ext cx="7315200" cy="1143000"/>
          </a:xfrm>
        </p:spPr>
        <p:txBody>
          <a:bodyPr>
            <a:noAutofit/>
          </a:bodyPr>
          <a:lstStyle>
            <a:lvl1pPr>
              <a:defRPr sz="2600">
                <a:latin typeface="Verdana" panose="020B0604030504040204" pitchFamily="34" charset="0"/>
                <a:ea typeface="Verdana" panose="020B0604030504040204" pitchFamily="34" charset="0"/>
                <a:cs typeface="Verdana" panose="020B0604030504040204" pitchFamily="34" charset="0"/>
              </a:defRPr>
            </a:lvl1pPr>
            <a:lvl2pPr marL="806450" indent="-349250">
              <a:defRPr sz="2400">
                <a:latin typeface="Verdana" panose="020B0604030504040204" pitchFamily="34" charset="0"/>
                <a:ea typeface="Verdana" panose="020B0604030504040204" pitchFamily="34" charset="0"/>
                <a:cs typeface="Verdana" panose="020B0604030504040204" pitchFamily="34" charset="0"/>
              </a:defRPr>
            </a:lvl2pPr>
            <a:lvl3pPr marL="1263650" indent="-349250">
              <a:buFont typeface="Wingdings" panose="05000000000000000000" pitchFamily="2" charset="2"/>
              <a:buChar char="§"/>
              <a:defRPr sz="2200">
                <a:latin typeface="Verdana" panose="020B0604030504040204" pitchFamily="34" charset="0"/>
                <a:ea typeface="Verdana" panose="020B0604030504040204" pitchFamily="34" charset="0"/>
                <a:cs typeface="Verdana" panose="020B0604030504040204" pitchFamily="34" charset="0"/>
              </a:defRPr>
            </a:lvl3pPr>
            <a:lvl4pPr marL="1720850" indent="-349250">
              <a:buFont typeface="Courier New" panose="02070309020205020404" pitchFamily="49" charset="0"/>
              <a:buChar char="o"/>
              <a:defRPr sz="2000">
                <a:latin typeface="Verdana" panose="020B0604030504040204" pitchFamily="34" charset="0"/>
                <a:ea typeface="Verdana" panose="020B0604030504040204" pitchFamily="34" charset="0"/>
                <a:cs typeface="Verdana" panose="020B0604030504040204" pitchFamily="34" charset="0"/>
              </a:defRPr>
            </a:lvl4pPr>
            <a:lvl5pPr marL="2178050" indent="-349250">
              <a:buFont typeface="Wingdings" panose="05000000000000000000" pitchFamily="2" charset="2"/>
              <a:buChar char="Ø"/>
              <a:defRPr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8189323" y="6439989"/>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14-</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 Placeholder 3"/>
          <p:cNvSpPr txBox="1">
            <a:spLocks/>
          </p:cNvSpPr>
          <p:nvPr userDrawn="1"/>
        </p:nvSpPr>
        <p:spPr>
          <a:xfrm>
            <a:off x="863600" y="6400800"/>
            <a:ext cx="74041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a:t>
            </a:r>
          </a:p>
        </p:txBody>
      </p:sp>
      <p:sp>
        <p:nvSpPr>
          <p:cNvPr id="9" name="Title 1"/>
          <p:cNvSpPr>
            <a:spLocks noGrp="1"/>
          </p:cNvSpPr>
          <p:nvPr>
            <p:ph type="title"/>
          </p:nvPr>
        </p:nvSpPr>
        <p:spPr>
          <a:xfrm>
            <a:off x="155864" y="152400"/>
            <a:ext cx="8759536" cy="1143000"/>
          </a:xfrm>
        </p:spPr>
        <p:txBody>
          <a:bodyPr>
            <a:normAutofit/>
          </a:bodyPr>
          <a:lstStyle>
            <a:lvl1pPr>
              <a:defRPr sz="360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3" name="Content Placeholder 12"/>
          <p:cNvSpPr>
            <a:spLocks noGrp="1"/>
          </p:cNvSpPr>
          <p:nvPr>
            <p:ph sz="quarter" idx="12"/>
          </p:nvPr>
        </p:nvSpPr>
        <p:spPr>
          <a:xfrm>
            <a:off x="863600" y="4648200"/>
            <a:ext cx="7404100" cy="990600"/>
          </a:xfrm>
        </p:spPr>
        <p:txBody>
          <a:bodyPr vert="horz" lIns="91440" tIns="45720" rIns="91440" bIns="45720" rtlCol="0">
            <a:noAutofit/>
          </a:bodyPr>
          <a:lstStyle>
            <a:lvl1pPr>
              <a:defRPr lang="en-US" sz="2600" smtClean="0">
                <a:latin typeface="Verdana" panose="020B0604030504040204" pitchFamily="34" charset="0"/>
                <a:ea typeface="Verdana" panose="020B0604030504040204" pitchFamily="34" charset="0"/>
                <a:cs typeface="Verdana" panose="020B0604030504040204" pitchFamily="34" charset="0"/>
              </a:defRPr>
            </a:lvl1pPr>
            <a:lvl2pPr>
              <a:defRPr lang="en-US" sz="2400" smtClean="0">
                <a:latin typeface="Verdana" panose="020B0604030504040204" pitchFamily="34" charset="0"/>
                <a:ea typeface="Verdana" panose="020B0604030504040204" pitchFamily="34" charset="0"/>
                <a:cs typeface="Verdana" panose="020B0604030504040204" pitchFamily="34" charset="0"/>
              </a:defRPr>
            </a:lvl2pPr>
            <a:lvl3pPr>
              <a:defRPr lang="en-US" sz="2200" smtClean="0">
                <a:latin typeface="Verdana" panose="020B0604030504040204" pitchFamily="34" charset="0"/>
                <a:ea typeface="Verdana" panose="020B0604030504040204" pitchFamily="34" charset="0"/>
                <a:cs typeface="Verdana" panose="020B0604030504040204" pitchFamily="34" charset="0"/>
              </a:defRPr>
            </a:lvl3pPr>
            <a:lvl4pPr>
              <a:defRPr lang="en-US" smtClean="0">
                <a:latin typeface="Verdana" panose="020B0604030504040204" pitchFamily="34" charset="0"/>
                <a:ea typeface="Verdana" panose="020B0604030504040204" pitchFamily="34" charset="0"/>
                <a:cs typeface="Verdana" panose="020B0604030504040204" pitchFamily="34" charset="0"/>
              </a:defRPr>
            </a:lvl4pPr>
            <a:lvl5pPr>
              <a:defRPr lang="en-US"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4" name="Picture Placeholder 7"/>
          <p:cNvSpPr>
            <a:spLocks noGrp="1"/>
          </p:cNvSpPr>
          <p:nvPr>
            <p:ph type="pic" sz="quarter" idx="13"/>
          </p:nvPr>
        </p:nvSpPr>
        <p:spPr>
          <a:xfrm>
            <a:off x="863600" y="2971800"/>
            <a:ext cx="2413000" cy="1371600"/>
          </a:xfrm>
        </p:spPr>
        <p:txBody>
          <a:bodyPr/>
          <a:lstStyle/>
          <a:p>
            <a:endParaRPr lang="en-US"/>
          </a:p>
        </p:txBody>
      </p:sp>
      <p:sp>
        <p:nvSpPr>
          <p:cNvPr id="15" name="Picture Placeholder 13"/>
          <p:cNvSpPr>
            <a:spLocks noGrp="1"/>
          </p:cNvSpPr>
          <p:nvPr>
            <p:ph type="pic" sz="quarter" idx="14"/>
          </p:nvPr>
        </p:nvSpPr>
        <p:spPr>
          <a:xfrm>
            <a:off x="5562600" y="2971800"/>
            <a:ext cx="2438400" cy="1371600"/>
          </a:xfrm>
        </p:spPr>
        <p:txBody>
          <a:bodyPr/>
          <a:lstStyle/>
          <a:p>
            <a:endParaRPr lang="en-US"/>
          </a:p>
        </p:txBody>
      </p:sp>
      <p:sp>
        <p:nvSpPr>
          <p:cNvPr id="12"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16" name="Text Placeholder 3"/>
          <p:cNvSpPr txBox="1">
            <a:spLocks/>
          </p:cNvSpPr>
          <p:nvPr userDrawn="1"/>
        </p:nvSpPr>
        <p:spPr>
          <a:xfrm>
            <a:off x="4095575" y="5943600"/>
            <a:ext cx="5048425"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2269403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1219199"/>
            <a:ext cx="9144000" cy="1524000"/>
          </a:xfrm>
          <a:prstGeom prst="rect">
            <a:avLst/>
          </a:prstGeom>
          <a:solidFill>
            <a:schemeClr val="tx2">
              <a:lumMod val="75000"/>
            </a:schemeClr>
          </a:solidFill>
          <a:ln w="9525">
            <a:solidFill>
              <a:schemeClr val="tx2"/>
            </a:solidFill>
            <a:miter lim="800000"/>
            <a:headEnd/>
            <a:tailEnd/>
          </a:ln>
          <a:effectLst/>
        </p:spPr>
        <p:txBody>
          <a:bodyPr wrap="none" anchor="ctr"/>
          <a:lstStyle/>
          <a:p>
            <a:endParaRPr lang="en-US" dirty="0"/>
          </a:p>
        </p:txBody>
      </p:sp>
      <p:sp>
        <p:nvSpPr>
          <p:cNvPr id="5"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2" name="Title 1"/>
          <p:cNvSpPr>
            <a:spLocks noGrp="1"/>
          </p:cNvSpPr>
          <p:nvPr>
            <p:ph type="ctrTitle"/>
          </p:nvPr>
        </p:nvSpPr>
        <p:spPr>
          <a:xfrm>
            <a:off x="914400" y="1447800"/>
            <a:ext cx="7315200" cy="990600"/>
          </a:xfrm>
        </p:spPr>
        <p:txBody>
          <a:bodyPr>
            <a:noAutofit/>
          </a:bodyPr>
          <a:lstStyle>
            <a:lvl1pPr>
              <a:defRPr sz="4400" b="1">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14400" y="3124200"/>
            <a:ext cx="7315200" cy="1905000"/>
          </a:xfrm>
        </p:spPr>
        <p:txBody>
          <a:bodyPr anchor="ctr"/>
          <a:lstStyle>
            <a:lvl1pPr marL="0" indent="0" algn="ctr">
              <a:buNone/>
              <a:defRPr sz="4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2"/>
          </p:nvPr>
        </p:nvSpPr>
        <p:spPr>
          <a:xfrm>
            <a:off x="4114800" y="5916613"/>
            <a:ext cx="5029200" cy="4079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p:cNvSpPr>
            <a:spLocks noGrp="1"/>
          </p:cNvSpPr>
          <p:nvPr>
            <p:ph type="body" sz="quarter" idx="11"/>
          </p:nvPr>
        </p:nvSpPr>
        <p:spPr>
          <a:xfrm>
            <a:off x="0" y="6629400"/>
            <a:ext cx="9144000" cy="22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015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_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971800"/>
            <a:ext cx="7315200" cy="990600"/>
          </a:xfrm>
        </p:spPr>
        <p:txBody>
          <a:bodyPr>
            <a:normAutofit/>
          </a:bodyPr>
          <a:lstStyle>
            <a:lvl1pPr>
              <a:defRPr sz="4000" b="0"/>
            </a:lvl1pPr>
          </a:lstStyle>
          <a:p>
            <a:r>
              <a:rPr lang="en-US" dirty="0"/>
              <a:t>Click to edit Master title style</a:t>
            </a:r>
          </a:p>
        </p:txBody>
      </p:sp>
      <p:sp>
        <p:nvSpPr>
          <p:cNvPr id="6" name="Text Placeholder 3"/>
          <p:cNvSpPr txBox="1">
            <a:spLocks/>
          </p:cNvSpPr>
          <p:nvPr userDrawn="1"/>
        </p:nvSpPr>
        <p:spPr>
          <a:xfrm>
            <a:off x="0" y="6400800"/>
            <a:ext cx="82804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 All rights reserved. Authorized only for instructor use in the classroom. No reproduction or further distribution permitted without the prior written consent of McGraw-Hill Education.</a:t>
            </a:r>
          </a:p>
        </p:txBody>
      </p:sp>
      <p:sp>
        <p:nvSpPr>
          <p:cNvPr id="4"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14-</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7" name="Text Placeholder 3"/>
          <p:cNvSpPr txBox="1">
            <a:spLocks/>
          </p:cNvSpPr>
          <p:nvPr userDrawn="1"/>
        </p:nvSpPr>
        <p:spPr>
          <a:xfrm>
            <a:off x="4095575" y="5943600"/>
            <a:ext cx="5048425"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25596082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Tree>
    <p:extLst>
      <p:ext uri="{BB962C8B-B14F-4D97-AF65-F5344CB8AC3E}">
        <p14:creationId xmlns:p14="http://schemas.microsoft.com/office/powerpoint/2010/main" val="1910662630"/>
      </p:ext>
    </p:extLst>
  </p:cSld>
  <p:clrMap bg1="lt1" tx1="dk1" bg2="lt2" tx2="dk2" accent1="accent1" accent2="accent2" accent3="accent3" accent4="accent4" accent5="accent5" accent6="accent6" hlink="hlink" folHlink="folHlink"/>
  <p:sldLayoutIdLst>
    <p:sldLayoutId id="2147483650" r:id="rId1"/>
    <p:sldLayoutId id="2147483654" r:id="rId2"/>
    <p:sldLayoutId id="2147483659" r:id="rId3"/>
    <p:sldLayoutId id="2147483660" r:id="rId4"/>
  </p:sldLayoutIdLst>
  <p:txStyles>
    <p:titleStyle>
      <a:lvl1pPr algn="ctr" defTabSz="914400" rtl="0" eaLnBrk="1" latinLnBrk="0" hangingPunct="1">
        <a:spcBef>
          <a:spcPct val="0"/>
        </a:spcBef>
        <a:buNone/>
        <a:defRPr sz="36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Clr>
          <a:schemeClr val="tx1"/>
        </a:buClr>
        <a:buFont typeface="Arial" panose="020B0604020202020204" pitchFamily="34" charset="0"/>
        <a:buChar char="•"/>
        <a:defRPr lang="en-US" sz="26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Clr>
          <a:schemeClr val="tx1"/>
        </a:buClr>
        <a:buFont typeface="Arial" panose="020B0604020202020204" pitchFamily="34" charset="0"/>
        <a:buChar char="–"/>
        <a:defRPr lang="en-US" sz="24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Clr>
          <a:schemeClr val="tx1"/>
        </a:buClr>
        <a:buFont typeface="Arial" panose="020B0604020202020204" pitchFamily="34" charset="0"/>
        <a:buChar char="•"/>
        <a:defRPr lang="en-US" sz="22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Clr>
          <a:schemeClr val="tx1"/>
        </a:buClr>
        <a:buFont typeface="Arial" panose="020B0604020202020204" pitchFamily="34" charset="0"/>
        <a:buChar char="–"/>
        <a:defRPr lang="en-US" sz="20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Clr>
          <a:schemeClr val="tx1"/>
        </a:buClr>
        <a:buFont typeface="Arial" panose="020B0604020202020204" pitchFamily="34" charset="0"/>
        <a:buChar char="»"/>
        <a:defRPr lang="en-US"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11.wmf"/><Relationship Id="rId4" Type="http://schemas.openxmlformats.org/officeDocument/2006/relationships/oleObject" Target="../embeddings/oleObject5.bin"/></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ctrTitle"/>
          </p:nvPr>
        </p:nvSpPr>
        <p:spPr/>
        <p:txBody>
          <a:bodyPr/>
          <a:lstStyle/>
          <a:p>
            <a:r>
              <a:rPr lang="en-US" sz="4000" dirty="0"/>
              <a:t>Chapter 14</a:t>
            </a:r>
          </a:p>
        </p:txBody>
      </p:sp>
      <p:sp>
        <p:nvSpPr>
          <p:cNvPr id="20" name="Subtitle 19"/>
          <p:cNvSpPr>
            <a:spLocks noGrp="1"/>
          </p:cNvSpPr>
          <p:nvPr>
            <p:ph type="subTitle" idx="1"/>
          </p:nvPr>
        </p:nvSpPr>
        <p:spPr>
          <a:xfrm>
            <a:off x="213359" y="3200400"/>
            <a:ext cx="8717281" cy="1371600"/>
          </a:xfrm>
        </p:spPr>
        <p:txBody>
          <a:bodyPr/>
          <a:lstStyle/>
          <a:p>
            <a:r>
              <a:rPr lang="en-US" sz="3600" dirty="0"/>
              <a:t>Bond Prices and Yields</a:t>
            </a:r>
          </a:p>
        </p:txBody>
      </p:sp>
      <p:sp>
        <p:nvSpPr>
          <p:cNvPr id="2" name="Text Placeholder 1"/>
          <p:cNvSpPr>
            <a:spLocks noGrp="1"/>
          </p:cNvSpPr>
          <p:nvPr>
            <p:ph type="body" sz="quarter" idx="12"/>
          </p:nvPr>
        </p:nvSpPr>
        <p:spPr>
          <a:xfrm>
            <a:off x="4267200" y="5916613"/>
            <a:ext cx="4876800" cy="407987"/>
          </a:xfrm>
        </p:spPr>
        <p:txBody>
          <a:bodyPr anchor="ctr"/>
          <a:lstStyle/>
          <a:p>
            <a:pPr marL="0" indent="0">
              <a:buNone/>
            </a:pPr>
            <a:r>
              <a:rPr lang="en-US" sz="1600" b="1" dirty="0">
                <a:solidFill>
                  <a:schemeClr val="bg1"/>
                </a:solidFill>
              </a:rPr>
              <a:t>INVESTMENTS | BODIE, KANE, MARCUS</a:t>
            </a:r>
          </a:p>
        </p:txBody>
      </p:sp>
      <p:sp>
        <p:nvSpPr>
          <p:cNvPr id="22" name="Text Placeholder 21"/>
          <p:cNvSpPr>
            <a:spLocks noGrp="1"/>
          </p:cNvSpPr>
          <p:nvPr>
            <p:ph type="body" sz="quarter" idx="11"/>
          </p:nvPr>
        </p:nvSpPr>
        <p:spPr>
          <a:xfrm>
            <a:off x="381000" y="6400800"/>
            <a:ext cx="8312727" cy="457200"/>
          </a:xfrm>
        </p:spPr>
        <p:txBody>
          <a:bodyPr anchor="ctr"/>
          <a:lstStyle/>
          <a:p>
            <a:pPr marL="0" indent="0" algn="ctr">
              <a:buNone/>
            </a:pPr>
            <a:r>
              <a:rPr lang="en-US" sz="1200" dirty="0">
                <a:solidFill>
                  <a:prstClr val="black"/>
                </a:solidFill>
              </a:rPr>
              <a:t>©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2103298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22" y="152400"/>
            <a:ext cx="8759536" cy="1143000"/>
          </a:xfrm>
        </p:spPr>
        <p:txBody>
          <a:bodyPr>
            <a:normAutofit/>
          </a:bodyPr>
          <a:lstStyle/>
          <a:p>
            <a:r>
              <a:rPr lang="en-US" dirty="0"/>
              <a:t>Bond Pricing (1 of 2)</a:t>
            </a:r>
          </a:p>
        </p:txBody>
      </p:sp>
      <p:graphicFrame>
        <p:nvGraphicFramePr>
          <p:cNvPr id="5" name="Object 4"/>
          <p:cNvGraphicFramePr>
            <a:graphicFrameLocks noChangeAspect="1"/>
          </p:cNvGraphicFramePr>
          <p:nvPr>
            <p:extLst>
              <p:ext uri="{D42A27DB-BD31-4B8C-83A1-F6EECF244321}">
                <p14:modId xmlns:p14="http://schemas.microsoft.com/office/powerpoint/2010/main" val="2208369051"/>
              </p:ext>
            </p:extLst>
          </p:nvPr>
        </p:nvGraphicFramePr>
        <p:xfrm>
          <a:off x="762000" y="1676400"/>
          <a:ext cx="4671567" cy="1078054"/>
        </p:xfrm>
        <a:graphic>
          <a:graphicData uri="http://schemas.openxmlformats.org/presentationml/2006/ole">
            <mc:AlternateContent xmlns:mc="http://schemas.openxmlformats.org/markup-compatibility/2006">
              <mc:Choice xmlns:v="urn:schemas-microsoft-com:vml" Requires="v">
                <p:oleObj spid="_x0000_s1094" name="Equation" r:id="rId4" imgW="1981080" imgH="457200" progId="Equation.3">
                  <p:embed/>
                </p:oleObj>
              </mc:Choice>
              <mc:Fallback>
                <p:oleObj name="Equation" r:id="rId4" imgW="1981080" imgH="457200" progId="Equation.3">
                  <p:embed/>
                  <p:pic>
                    <p:nvPicPr>
                      <p:cNvPr id="0" name=""/>
                      <p:cNvPicPr/>
                      <p:nvPr/>
                    </p:nvPicPr>
                    <p:blipFill>
                      <a:blip r:embed="rId5"/>
                      <a:stretch>
                        <a:fillRect/>
                      </a:stretch>
                    </p:blipFill>
                    <p:spPr>
                      <a:xfrm>
                        <a:off x="762000" y="1676400"/>
                        <a:ext cx="4671567" cy="1078054"/>
                      </a:xfrm>
                      <a:prstGeom prst="rect">
                        <a:avLst/>
                      </a:prstGeom>
                    </p:spPr>
                  </p:pic>
                </p:oleObj>
              </mc:Fallback>
            </mc:AlternateContent>
          </a:graphicData>
        </a:graphic>
      </p:graphicFrame>
      <p:sp>
        <p:nvSpPr>
          <p:cNvPr id="3" name="Content Placeholder 2"/>
          <p:cNvSpPr>
            <a:spLocks noGrp="1"/>
          </p:cNvSpPr>
          <p:nvPr>
            <p:ph sz="quarter" idx="10"/>
          </p:nvPr>
        </p:nvSpPr>
        <p:spPr>
          <a:xfrm>
            <a:off x="381000" y="3124200"/>
            <a:ext cx="8534400" cy="2667000"/>
          </a:xfrm>
        </p:spPr>
        <p:txBody>
          <a:bodyPr/>
          <a:lstStyle/>
          <a:p>
            <a:pPr>
              <a:spcBef>
                <a:spcPts val="600"/>
              </a:spcBef>
            </a:pPr>
            <a:r>
              <a:rPr lang="en-US" i="1" dirty="0"/>
              <a:t>P</a:t>
            </a:r>
            <a:r>
              <a:rPr lang="en-US" i="1" baseline="-25000" dirty="0"/>
              <a:t>B</a:t>
            </a:r>
            <a:r>
              <a:rPr lang="en-US" dirty="0"/>
              <a:t> = Price of the bond  </a:t>
            </a:r>
          </a:p>
          <a:p>
            <a:pPr>
              <a:spcBef>
                <a:spcPts val="600"/>
              </a:spcBef>
            </a:pPr>
            <a:r>
              <a:rPr lang="en-US" i="1" dirty="0"/>
              <a:t>C</a:t>
            </a:r>
            <a:r>
              <a:rPr lang="en-US" i="1" baseline="-25000" dirty="0"/>
              <a:t>t</a:t>
            </a:r>
            <a:r>
              <a:rPr lang="en-US" dirty="0"/>
              <a:t> = Interest or coupon payments</a:t>
            </a:r>
          </a:p>
          <a:p>
            <a:pPr>
              <a:spcBef>
                <a:spcPts val="600"/>
              </a:spcBef>
            </a:pPr>
            <a:r>
              <a:rPr lang="en-US" i="1" dirty="0"/>
              <a:t>T</a:t>
            </a:r>
            <a:r>
              <a:rPr lang="en-US" dirty="0"/>
              <a:t> = Number of periods to maturity</a:t>
            </a:r>
          </a:p>
          <a:p>
            <a:pPr>
              <a:spcBef>
                <a:spcPts val="600"/>
              </a:spcBef>
            </a:pPr>
            <a:r>
              <a:rPr lang="en-US" i="1" dirty="0"/>
              <a:t>r</a:t>
            </a:r>
            <a:r>
              <a:rPr lang="en-US" dirty="0"/>
              <a:t> = Semi-annual discount rate or the semi-annual yield to maturity</a:t>
            </a:r>
          </a:p>
        </p:txBody>
      </p:sp>
    </p:spTree>
    <p:extLst>
      <p:ext uri="{BB962C8B-B14F-4D97-AF65-F5344CB8AC3E}">
        <p14:creationId xmlns:p14="http://schemas.microsoft.com/office/powerpoint/2010/main" val="778091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22" y="152400"/>
            <a:ext cx="8759536" cy="1143000"/>
          </a:xfrm>
        </p:spPr>
        <p:txBody>
          <a:bodyPr>
            <a:normAutofit/>
          </a:bodyPr>
          <a:lstStyle/>
          <a:p>
            <a:r>
              <a:rPr lang="en-US" dirty="0"/>
              <a:t>Bond Pricing (2 of 2)</a:t>
            </a:r>
          </a:p>
        </p:txBody>
      </p:sp>
      <p:sp>
        <p:nvSpPr>
          <p:cNvPr id="3" name="Content Placeholder 2"/>
          <p:cNvSpPr>
            <a:spLocks noGrp="1"/>
          </p:cNvSpPr>
          <p:nvPr>
            <p:ph sz="quarter" idx="10"/>
          </p:nvPr>
        </p:nvSpPr>
        <p:spPr>
          <a:xfrm>
            <a:off x="457200" y="1600200"/>
            <a:ext cx="8229600" cy="990600"/>
          </a:xfrm>
        </p:spPr>
        <p:txBody>
          <a:bodyPr/>
          <a:lstStyle/>
          <a:p>
            <a:r>
              <a:rPr lang="en-US" dirty="0"/>
              <a:t>Price of a 30 year, 8% coupon bond. Market rate of interest is 10%</a:t>
            </a:r>
          </a:p>
        </p:txBody>
      </p:sp>
      <p:graphicFrame>
        <p:nvGraphicFramePr>
          <p:cNvPr id="4" name="Object 3"/>
          <p:cNvGraphicFramePr>
            <a:graphicFrameLocks noChangeAspect="1"/>
          </p:cNvGraphicFramePr>
          <p:nvPr>
            <p:extLst>
              <p:ext uri="{D42A27DB-BD31-4B8C-83A1-F6EECF244321}">
                <p14:modId xmlns:p14="http://schemas.microsoft.com/office/powerpoint/2010/main" val="1103264658"/>
              </p:ext>
            </p:extLst>
          </p:nvPr>
        </p:nvGraphicFramePr>
        <p:xfrm>
          <a:off x="990600" y="2819400"/>
          <a:ext cx="4328548" cy="1470074"/>
        </p:xfrm>
        <a:graphic>
          <a:graphicData uri="http://schemas.openxmlformats.org/presentationml/2006/ole">
            <mc:AlternateContent xmlns:mc="http://schemas.openxmlformats.org/markup-compatibility/2006">
              <mc:Choice xmlns:v="urn:schemas-microsoft-com:vml" Requires="v">
                <p:oleObj spid="_x0000_s2119" name="Equation" r:id="rId4" imgW="2019240" imgH="685800" progId="Equation.3">
                  <p:embed/>
                </p:oleObj>
              </mc:Choice>
              <mc:Fallback>
                <p:oleObj name="Equation" r:id="rId4" imgW="2019240" imgH="685800" progId="Equation.3">
                  <p:embed/>
                  <p:pic>
                    <p:nvPicPr>
                      <p:cNvPr id="0" name=""/>
                      <p:cNvPicPr/>
                      <p:nvPr/>
                    </p:nvPicPr>
                    <p:blipFill>
                      <a:blip r:embed="rId5"/>
                      <a:stretch>
                        <a:fillRect/>
                      </a:stretch>
                    </p:blipFill>
                    <p:spPr>
                      <a:xfrm>
                        <a:off x="990600" y="2819400"/>
                        <a:ext cx="4328548" cy="1470074"/>
                      </a:xfrm>
                      <a:prstGeom prst="rect">
                        <a:avLst/>
                      </a:prstGeom>
                    </p:spPr>
                  </p:pic>
                </p:oleObj>
              </mc:Fallback>
            </mc:AlternateContent>
          </a:graphicData>
        </a:graphic>
      </p:graphicFrame>
    </p:spTree>
    <p:extLst>
      <p:ext uri="{BB962C8B-B14F-4D97-AF65-F5344CB8AC3E}">
        <p14:creationId xmlns:p14="http://schemas.microsoft.com/office/powerpoint/2010/main" val="1216426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22" y="152400"/>
            <a:ext cx="8759536" cy="1143000"/>
          </a:xfrm>
        </p:spPr>
        <p:txBody>
          <a:bodyPr>
            <a:normAutofit/>
          </a:bodyPr>
          <a:lstStyle/>
          <a:p>
            <a:r>
              <a:rPr lang="en-US" dirty="0"/>
              <a:t>Bond Prices and Yields</a:t>
            </a:r>
          </a:p>
        </p:txBody>
      </p:sp>
      <p:sp>
        <p:nvSpPr>
          <p:cNvPr id="3" name="Content Placeholder 2"/>
          <p:cNvSpPr>
            <a:spLocks noGrp="1"/>
          </p:cNvSpPr>
          <p:nvPr>
            <p:ph sz="quarter" idx="10"/>
          </p:nvPr>
        </p:nvSpPr>
        <p:spPr>
          <a:xfrm>
            <a:off x="457200" y="1600200"/>
            <a:ext cx="8305800" cy="4038600"/>
          </a:xfrm>
        </p:spPr>
        <p:txBody>
          <a:bodyPr/>
          <a:lstStyle/>
          <a:p>
            <a:pPr>
              <a:spcBef>
                <a:spcPts val="600"/>
              </a:spcBef>
            </a:pPr>
            <a:r>
              <a:rPr lang="en-US" dirty="0"/>
              <a:t>Prices and yields have an inverse relationship</a:t>
            </a:r>
          </a:p>
          <a:p>
            <a:pPr>
              <a:spcBef>
                <a:spcPts val="600"/>
              </a:spcBef>
            </a:pPr>
            <a:r>
              <a:rPr lang="en-US" dirty="0"/>
              <a:t>The bond price curve is convex</a:t>
            </a:r>
          </a:p>
          <a:p>
            <a:pPr>
              <a:spcBef>
                <a:spcPts val="600"/>
              </a:spcBef>
            </a:pPr>
            <a:r>
              <a:rPr lang="en-US" dirty="0"/>
              <a:t>The longer the maturity </a:t>
            </a:r>
            <a:r>
              <a:rPr lang="en-US" dirty="0">
                <a:sym typeface="Wingdings" panose="05000000000000000000" pitchFamily="2" charset="2"/>
              </a:rPr>
              <a:t></a:t>
            </a:r>
            <a:r>
              <a:rPr lang="en-US" dirty="0"/>
              <a:t> the more sensitive the bond</a:t>
            </a:r>
            <a:r>
              <a:rPr lang="en-US" altLang="ja-JP" dirty="0"/>
              <a:t>’</a:t>
            </a:r>
            <a:r>
              <a:rPr lang="en-US" dirty="0"/>
              <a:t>s price to changes in market interest rates</a:t>
            </a:r>
          </a:p>
        </p:txBody>
      </p:sp>
    </p:spTree>
    <p:extLst>
      <p:ext uri="{BB962C8B-B14F-4D97-AF65-F5344CB8AC3E}">
        <p14:creationId xmlns:p14="http://schemas.microsoft.com/office/powerpoint/2010/main" val="1845625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The Inverse Relationship Between Bond Prices and Yields</a:t>
            </a:r>
          </a:p>
        </p:txBody>
      </p:sp>
      <p:pic>
        <p:nvPicPr>
          <p:cNvPr id="5122" name="Picture 2" descr="Bond Price ($) is on the vertical axis and interest rate (percent) is on the horizontal. Curve slopes down from (0, 3,500) through (8, 1,000) and (10, 810.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8943" y="1524000"/>
            <a:ext cx="4786115" cy="3109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Content Placeholder 10"/>
          <p:cNvSpPr>
            <a:spLocks noGrp="1"/>
          </p:cNvSpPr>
          <p:nvPr>
            <p:ph sz="quarter" idx="10"/>
          </p:nvPr>
        </p:nvSpPr>
        <p:spPr>
          <a:xfrm>
            <a:off x="457200" y="4800600"/>
            <a:ext cx="8305800" cy="990600"/>
          </a:xfrm>
        </p:spPr>
        <p:txBody>
          <a:bodyPr/>
          <a:lstStyle/>
          <a:p>
            <a:pPr marL="0" indent="0">
              <a:buNone/>
            </a:pPr>
            <a:r>
              <a:rPr lang="en-US" sz="2000" b="1" dirty="0"/>
              <a:t>Figure 14.3 </a:t>
            </a:r>
            <a:r>
              <a:rPr lang="en-US" sz="2000" dirty="0"/>
              <a:t>The inverse relationship bond prices and yields. Price of an 8% coupon bond with 30-year maturity making semiannual payments</a:t>
            </a:r>
          </a:p>
        </p:txBody>
      </p:sp>
    </p:spTree>
    <p:extLst>
      <p:ext uri="{BB962C8B-B14F-4D97-AF65-F5344CB8AC3E}">
        <p14:creationId xmlns:p14="http://schemas.microsoft.com/office/powerpoint/2010/main" val="1229854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219200"/>
          </a:xfrm>
        </p:spPr>
        <p:txBody>
          <a:bodyPr>
            <a:normAutofit/>
          </a:bodyPr>
          <a:lstStyle/>
          <a:p>
            <a:r>
              <a:rPr lang="en-US" dirty="0"/>
              <a:t>Table 14.2 Bond Prices at Different Interest Rates</a:t>
            </a:r>
          </a:p>
        </p:txBody>
      </p:sp>
      <p:graphicFrame>
        <p:nvGraphicFramePr>
          <p:cNvPr id="14" name="Table 13"/>
          <p:cNvGraphicFramePr>
            <a:graphicFrameLocks noGrp="1"/>
          </p:cNvGraphicFramePr>
          <p:nvPr>
            <p:extLst>
              <p:ext uri="{D42A27DB-BD31-4B8C-83A1-F6EECF244321}">
                <p14:modId xmlns:p14="http://schemas.microsoft.com/office/powerpoint/2010/main" val="445798186"/>
              </p:ext>
            </p:extLst>
          </p:nvPr>
        </p:nvGraphicFramePr>
        <p:xfrm>
          <a:off x="381000" y="2037718"/>
          <a:ext cx="8534399" cy="2458082"/>
        </p:xfrm>
        <a:graphic>
          <a:graphicData uri="http://schemas.openxmlformats.org/drawingml/2006/table">
            <a:tbl>
              <a:tblPr firstRow="1" bandRow="1">
                <a:tableStyleId>{5940675A-B579-460E-94D1-54222C63F5DA}</a:tableStyleId>
              </a:tblPr>
              <a:tblGrid>
                <a:gridCol w="1465503">
                  <a:extLst>
                    <a:ext uri="{9D8B030D-6E8A-4147-A177-3AD203B41FA5}">
                      <a16:colId xmlns:a16="http://schemas.microsoft.com/office/drawing/2014/main" val="20000"/>
                    </a:ext>
                  </a:extLst>
                </a:gridCol>
                <a:gridCol w="1465503">
                  <a:extLst>
                    <a:ext uri="{9D8B030D-6E8A-4147-A177-3AD203B41FA5}">
                      <a16:colId xmlns:a16="http://schemas.microsoft.com/office/drawing/2014/main" val="20001"/>
                    </a:ext>
                  </a:extLst>
                </a:gridCol>
                <a:gridCol w="1379296">
                  <a:extLst>
                    <a:ext uri="{9D8B030D-6E8A-4147-A177-3AD203B41FA5}">
                      <a16:colId xmlns:a16="http://schemas.microsoft.com/office/drawing/2014/main" val="20002"/>
                    </a:ext>
                  </a:extLst>
                </a:gridCol>
                <a:gridCol w="1379296">
                  <a:extLst>
                    <a:ext uri="{9D8B030D-6E8A-4147-A177-3AD203B41FA5}">
                      <a16:colId xmlns:a16="http://schemas.microsoft.com/office/drawing/2014/main" val="20003"/>
                    </a:ext>
                  </a:extLst>
                </a:gridCol>
                <a:gridCol w="1551709">
                  <a:extLst>
                    <a:ext uri="{9D8B030D-6E8A-4147-A177-3AD203B41FA5}">
                      <a16:colId xmlns:a16="http://schemas.microsoft.com/office/drawing/2014/main" val="20004"/>
                    </a:ext>
                  </a:extLst>
                </a:gridCol>
                <a:gridCol w="1293092">
                  <a:extLst>
                    <a:ext uri="{9D8B030D-6E8A-4147-A177-3AD203B41FA5}">
                      <a16:colId xmlns:a16="http://schemas.microsoft.com/office/drawing/2014/main" val="20005"/>
                    </a:ext>
                  </a:extLst>
                </a:gridCol>
              </a:tblGrid>
              <a:tr h="1238882">
                <a:tc>
                  <a:txBody>
                    <a:bodyPr/>
                    <a:lstStyle/>
                    <a:p>
                      <a:pPr algn="ctr" fontAlgn="t"/>
                      <a:r>
                        <a:rPr lang="en-US" sz="1400" b="1" i="0" u="none" strike="noStrike" dirty="0">
                          <a:solidFill>
                            <a:srgbClr val="000000"/>
                          </a:solidFill>
                          <a:effectLst/>
                          <a:latin typeface="Verdana" pitchFamily="34" charset="0"/>
                          <a:ea typeface="Verdana" pitchFamily="34" charset="0"/>
                          <a:cs typeface="Verdana" pitchFamily="34" charset="0"/>
                        </a:rPr>
                        <a:t>Time to Maturity</a:t>
                      </a:r>
                    </a:p>
                  </a:txBody>
                  <a:tcPr anchor="ctr"/>
                </a:tc>
                <a:tc>
                  <a:txBody>
                    <a:bodyPr/>
                    <a:lstStyle/>
                    <a:p>
                      <a:pPr algn="ctr" fontAlgn="t"/>
                      <a:r>
                        <a:rPr lang="en-US" sz="1400" b="1" dirty="0">
                          <a:latin typeface="Verdana" pitchFamily="34" charset="0"/>
                          <a:ea typeface="Verdana" pitchFamily="34" charset="0"/>
                          <a:cs typeface="Verdana" pitchFamily="34" charset="0"/>
                        </a:rPr>
                        <a:t>Bond Price at Given Market Interest Rate: </a:t>
                      </a:r>
                      <a:r>
                        <a:rPr lang="en-US" sz="1400" b="1" i="0" u="none" strike="noStrike" dirty="0">
                          <a:solidFill>
                            <a:srgbClr val="000000"/>
                          </a:solidFill>
                          <a:effectLst/>
                          <a:latin typeface="Verdana" pitchFamily="34" charset="0"/>
                          <a:ea typeface="Verdana" pitchFamily="34" charset="0"/>
                          <a:cs typeface="Verdana" pitchFamily="34" charset="0"/>
                        </a:rPr>
                        <a:t>2%</a:t>
                      </a:r>
                    </a:p>
                  </a:txBody>
                  <a:tcPr anchor="ctr"/>
                </a:tc>
                <a:tc>
                  <a:txBody>
                    <a:bodyPr/>
                    <a:lstStyle/>
                    <a:p>
                      <a:pPr algn="ctr" fontAlgn="t"/>
                      <a:r>
                        <a:rPr lang="en-US" sz="1400" b="1" dirty="0">
                          <a:latin typeface="Verdana" pitchFamily="34" charset="0"/>
                          <a:ea typeface="Verdana" pitchFamily="34" charset="0"/>
                          <a:cs typeface="Verdana" pitchFamily="34" charset="0"/>
                        </a:rPr>
                        <a:t>Bond Price at Given Market Interest Rate: </a:t>
                      </a:r>
                      <a:r>
                        <a:rPr lang="en-US" sz="1400" b="1" i="0" u="none" strike="noStrike" dirty="0">
                          <a:solidFill>
                            <a:srgbClr val="000000"/>
                          </a:solidFill>
                          <a:effectLst/>
                          <a:latin typeface="Verdana" pitchFamily="34" charset="0"/>
                          <a:ea typeface="Verdana" pitchFamily="34" charset="0"/>
                          <a:cs typeface="Verdana" pitchFamily="34" charset="0"/>
                        </a:rPr>
                        <a:t>4%</a:t>
                      </a:r>
                    </a:p>
                  </a:txBody>
                  <a:tcPr anchor="ctr"/>
                </a:tc>
                <a:tc>
                  <a:txBody>
                    <a:bodyPr/>
                    <a:lstStyle/>
                    <a:p>
                      <a:pPr algn="ctr" fontAlgn="t"/>
                      <a:r>
                        <a:rPr lang="en-US" sz="1400" b="1" dirty="0">
                          <a:latin typeface="Verdana" pitchFamily="34" charset="0"/>
                          <a:ea typeface="Verdana" pitchFamily="34" charset="0"/>
                          <a:cs typeface="Verdana" pitchFamily="34" charset="0"/>
                        </a:rPr>
                        <a:t>Bond Price at Given Market Interest Rate: </a:t>
                      </a:r>
                      <a:r>
                        <a:rPr lang="en-US" sz="1400" b="1" i="0" u="none" strike="noStrike" dirty="0">
                          <a:solidFill>
                            <a:srgbClr val="000000"/>
                          </a:solidFill>
                          <a:effectLst/>
                          <a:latin typeface="Verdana" pitchFamily="34" charset="0"/>
                          <a:ea typeface="Verdana" pitchFamily="34" charset="0"/>
                          <a:cs typeface="Verdana" pitchFamily="34" charset="0"/>
                        </a:rPr>
                        <a:t>6%</a:t>
                      </a:r>
                    </a:p>
                  </a:txBody>
                  <a:tcPr anchor="ctr"/>
                </a:tc>
                <a:tc>
                  <a:txBody>
                    <a:bodyPr/>
                    <a:lstStyle/>
                    <a:p>
                      <a:pPr algn="ctr" fontAlgn="t"/>
                      <a:r>
                        <a:rPr lang="en-US" sz="1400" b="1" dirty="0">
                          <a:latin typeface="Verdana" pitchFamily="34" charset="0"/>
                          <a:ea typeface="Verdana" pitchFamily="34" charset="0"/>
                          <a:cs typeface="Verdana" pitchFamily="34" charset="0"/>
                        </a:rPr>
                        <a:t>Bond Price at Given Market Interest Rate: </a:t>
                      </a:r>
                      <a:r>
                        <a:rPr lang="en-US" sz="1400" b="1" i="0" u="none" strike="noStrike" dirty="0">
                          <a:solidFill>
                            <a:srgbClr val="000000"/>
                          </a:solidFill>
                          <a:effectLst/>
                          <a:latin typeface="Verdana" pitchFamily="34" charset="0"/>
                          <a:ea typeface="Verdana" pitchFamily="34" charset="0"/>
                          <a:cs typeface="Verdana" pitchFamily="34" charset="0"/>
                        </a:rPr>
                        <a:t>8%</a:t>
                      </a:r>
                    </a:p>
                  </a:txBody>
                  <a:tcPr anchor="ctr"/>
                </a:tc>
                <a:tc>
                  <a:txBody>
                    <a:bodyPr/>
                    <a:lstStyle/>
                    <a:p>
                      <a:pPr algn="ctr" fontAlgn="t"/>
                      <a:r>
                        <a:rPr lang="en-US" sz="1400" b="1" dirty="0">
                          <a:latin typeface="Verdana" pitchFamily="34" charset="0"/>
                          <a:ea typeface="Verdana" pitchFamily="34" charset="0"/>
                          <a:cs typeface="Verdana" pitchFamily="34" charset="0"/>
                        </a:rPr>
                        <a:t>Bond Price at Given Market Interest Rate: </a:t>
                      </a:r>
                      <a:r>
                        <a:rPr lang="en-US" sz="1400" b="1" i="0" u="none" strike="noStrike" dirty="0">
                          <a:solidFill>
                            <a:srgbClr val="000000"/>
                          </a:solidFill>
                          <a:effectLst/>
                          <a:latin typeface="Verdana" pitchFamily="34" charset="0"/>
                          <a:ea typeface="Verdana" pitchFamily="34" charset="0"/>
                          <a:cs typeface="Verdana" pitchFamily="34" charset="0"/>
                        </a:rPr>
                        <a:t>10%</a:t>
                      </a:r>
                    </a:p>
                  </a:txBody>
                  <a:tcPr anchor="ctr"/>
                </a:tc>
                <a:extLst>
                  <a:ext uri="{0D108BD9-81ED-4DB2-BD59-A6C34878D82A}">
                    <a16:rowId xmlns:a16="http://schemas.microsoft.com/office/drawing/2014/main" val="10000"/>
                  </a:ext>
                </a:extLst>
              </a:tr>
              <a:tr h="280830">
                <a:tc>
                  <a:txBody>
                    <a:bodyPr/>
                    <a:lstStyle/>
                    <a:p>
                      <a:pPr algn="l" fontAlgn="t"/>
                      <a:r>
                        <a:rPr lang="en-US" sz="1400" b="0" i="0" u="none" strike="noStrike" dirty="0">
                          <a:solidFill>
                            <a:srgbClr val="000000"/>
                          </a:solidFill>
                          <a:effectLst/>
                          <a:latin typeface="Verdana" pitchFamily="34" charset="0"/>
                          <a:ea typeface="Verdana" pitchFamily="34" charset="0"/>
                          <a:cs typeface="Verdana" pitchFamily="34" charset="0"/>
                        </a:rPr>
                        <a:t>1 year</a:t>
                      </a:r>
                    </a:p>
                  </a:txBody>
                  <a:tcPr anchor="ctr"/>
                </a:tc>
                <a:tc>
                  <a:txBody>
                    <a:bodyPr/>
                    <a:lstStyle/>
                    <a:p>
                      <a:pPr algn="r" fontAlgn="t"/>
                      <a:r>
                        <a:rPr lang="en-US" sz="1400" b="0" i="0" u="none" strike="noStrike" dirty="0">
                          <a:solidFill>
                            <a:srgbClr val="000000"/>
                          </a:solidFill>
                          <a:effectLst/>
                          <a:latin typeface="Verdana" pitchFamily="34" charset="0"/>
                          <a:ea typeface="Verdana" pitchFamily="34" charset="0"/>
                          <a:cs typeface="Verdana" pitchFamily="34" charset="0"/>
                        </a:rPr>
                        <a:t>1,059.11</a:t>
                      </a:r>
                    </a:p>
                  </a:txBody>
                  <a:tcPr anchor="ctr"/>
                </a:tc>
                <a:tc>
                  <a:txBody>
                    <a:bodyPr/>
                    <a:lstStyle/>
                    <a:p>
                      <a:pPr algn="r" fontAlgn="t"/>
                      <a:r>
                        <a:rPr lang="en-US" sz="1400" b="0" i="0" u="none" strike="noStrike" dirty="0">
                          <a:solidFill>
                            <a:srgbClr val="000000"/>
                          </a:solidFill>
                          <a:effectLst/>
                          <a:latin typeface="Verdana" pitchFamily="34" charset="0"/>
                          <a:ea typeface="Verdana" pitchFamily="34" charset="0"/>
                          <a:cs typeface="Verdana" pitchFamily="34" charset="0"/>
                        </a:rPr>
                        <a:t>1,038.83</a:t>
                      </a:r>
                    </a:p>
                  </a:txBody>
                  <a:tcPr anchor="ctr"/>
                </a:tc>
                <a:tc>
                  <a:txBody>
                    <a:bodyPr/>
                    <a:lstStyle/>
                    <a:p>
                      <a:pPr algn="r" fontAlgn="t"/>
                      <a:r>
                        <a:rPr lang="en-US" sz="1400" b="0" i="0" u="none" strike="noStrike" dirty="0">
                          <a:solidFill>
                            <a:srgbClr val="000000"/>
                          </a:solidFill>
                          <a:effectLst/>
                          <a:latin typeface="Verdana" pitchFamily="34" charset="0"/>
                          <a:ea typeface="Verdana" pitchFamily="34" charset="0"/>
                          <a:cs typeface="Verdana" pitchFamily="34" charset="0"/>
                        </a:rPr>
                        <a:t>1,019.13</a:t>
                      </a:r>
                    </a:p>
                  </a:txBody>
                  <a:tcPr anchor="ctr"/>
                </a:tc>
                <a:tc>
                  <a:txBody>
                    <a:bodyPr/>
                    <a:lstStyle/>
                    <a:p>
                      <a:pPr algn="r" fontAlgn="t"/>
                      <a:r>
                        <a:rPr lang="en-US" sz="1400" b="0" i="0" u="none" strike="noStrike" dirty="0">
                          <a:solidFill>
                            <a:srgbClr val="000000"/>
                          </a:solidFill>
                          <a:effectLst/>
                          <a:latin typeface="Verdana" pitchFamily="34" charset="0"/>
                          <a:ea typeface="Verdana" pitchFamily="34" charset="0"/>
                          <a:cs typeface="Verdana" pitchFamily="34" charset="0"/>
                        </a:rPr>
                        <a:t>1,000.00</a:t>
                      </a:r>
                    </a:p>
                  </a:txBody>
                  <a:tcPr anchor="ctr"/>
                </a:tc>
                <a:tc>
                  <a:txBody>
                    <a:bodyPr/>
                    <a:lstStyle/>
                    <a:p>
                      <a:pPr algn="r" fontAlgn="t"/>
                      <a:r>
                        <a:rPr lang="en-US" sz="1400" b="0" i="0" u="none" strike="noStrike" dirty="0">
                          <a:solidFill>
                            <a:srgbClr val="000000"/>
                          </a:solidFill>
                          <a:effectLst/>
                          <a:latin typeface="Verdana" pitchFamily="34" charset="0"/>
                          <a:ea typeface="Verdana" pitchFamily="34" charset="0"/>
                          <a:cs typeface="Verdana" pitchFamily="34" charset="0"/>
                        </a:rPr>
                        <a:t>981.41</a:t>
                      </a:r>
                    </a:p>
                  </a:txBody>
                  <a:tcPr anchor="ctr"/>
                </a:tc>
                <a:extLst>
                  <a:ext uri="{0D108BD9-81ED-4DB2-BD59-A6C34878D82A}">
                    <a16:rowId xmlns:a16="http://schemas.microsoft.com/office/drawing/2014/main" val="10001"/>
                  </a:ext>
                </a:extLst>
              </a:tr>
              <a:tr h="280830">
                <a:tc>
                  <a:txBody>
                    <a:bodyPr/>
                    <a:lstStyle/>
                    <a:p>
                      <a:pPr algn="l" fontAlgn="t"/>
                      <a:r>
                        <a:rPr lang="en-US" sz="1400" b="0" i="0" u="none" strike="noStrike" dirty="0">
                          <a:solidFill>
                            <a:srgbClr val="000000"/>
                          </a:solidFill>
                          <a:effectLst/>
                          <a:latin typeface="Verdana" pitchFamily="34" charset="0"/>
                          <a:ea typeface="Verdana" pitchFamily="34" charset="0"/>
                          <a:cs typeface="Verdana" pitchFamily="34" charset="0"/>
                        </a:rPr>
                        <a:t>10 years</a:t>
                      </a:r>
                    </a:p>
                  </a:txBody>
                  <a:tcPr anchor="ctr"/>
                </a:tc>
                <a:tc>
                  <a:txBody>
                    <a:bodyPr/>
                    <a:lstStyle/>
                    <a:p>
                      <a:pPr algn="r" fontAlgn="t"/>
                      <a:r>
                        <a:rPr lang="en-US" sz="1400" b="0" i="0" u="none" strike="noStrike" dirty="0">
                          <a:solidFill>
                            <a:srgbClr val="000000"/>
                          </a:solidFill>
                          <a:effectLst/>
                          <a:latin typeface="Verdana" pitchFamily="34" charset="0"/>
                          <a:ea typeface="Verdana" pitchFamily="34" charset="0"/>
                          <a:cs typeface="Verdana" pitchFamily="34" charset="0"/>
                        </a:rPr>
                        <a:t>1,541.37</a:t>
                      </a:r>
                    </a:p>
                  </a:txBody>
                  <a:tcPr anchor="ctr"/>
                </a:tc>
                <a:tc>
                  <a:txBody>
                    <a:bodyPr/>
                    <a:lstStyle/>
                    <a:p>
                      <a:pPr algn="r" fontAlgn="t"/>
                      <a:r>
                        <a:rPr lang="en-US" sz="1400" b="0" i="0" u="none" strike="noStrike" dirty="0">
                          <a:solidFill>
                            <a:srgbClr val="000000"/>
                          </a:solidFill>
                          <a:effectLst/>
                          <a:latin typeface="Verdana" pitchFamily="34" charset="0"/>
                          <a:ea typeface="Verdana" pitchFamily="34" charset="0"/>
                          <a:cs typeface="Verdana" pitchFamily="34" charset="0"/>
                        </a:rPr>
                        <a:t>1,327.03</a:t>
                      </a:r>
                    </a:p>
                  </a:txBody>
                  <a:tcPr anchor="ctr"/>
                </a:tc>
                <a:tc>
                  <a:txBody>
                    <a:bodyPr/>
                    <a:lstStyle/>
                    <a:p>
                      <a:pPr algn="r" fontAlgn="t"/>
                      <a:r>
                        <a:rPr lang="en-US" sz="1400" b="0" i="0" u="none" strike="noStrike" dirty="0">
                          <a:solidFill>
                            <a:srgbClr val="000000"/>
                          </a:solidFill>
                          <a:effectLst/>
                          <a:latin typeface="Verdana" pitchFamily="34" charset="0"/>
                          <a:ea typeface="Verdana" pitchFamily="34" charset="0"/>
                          <a:cs typeface="Verdana" pitchFamily="34" charset="0"/>
                        </a:rPr>
                        <a:t>1,148.77</a:t>
                      </a:r>
                    </a:p>
                  </a:txBody>
                  <a:tcPr anchor="ct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Verdana" pitchFamily="34" charset="0"/>
                          <a:ea typeface="Verdana" pitchFamily="34" charset="0"/>
                          <a:cs typeface="Verdana" pitchFamily="34" charset="0"/>
                        </a:rPr>
                        <a:t>1,000.00</a:t>
                      </a:r>
                    </a:p>
                  </a:txBody>
                  <a:tcPr anchor="ctr"/>
                </a:tc>
                <a:tc>
                  <a:txBody>
                    <a:bodyPr/>
                    <a:lstStyle/>
                    <a:p>
                      <a:pPr algn="r" fontAlgn="t"/>
                      <a:r>
                        <a:rPr lang="en-US" sz="1400" b="0" i="0" u="none" strike="noStrike" dirty="0">
                          <a:solidFill>
                            <a:srgbClr val="000000"/>
                          </a:solidFill>
                          <a:effectLst/>
                          <a:latin typeface="Verdana" pitchFamily="34" charset="0"/>
                          <a:ea typeface="Verdana" pitchFamily="34" charset="0"/>
                          <a:cs typeface="Verdana" pitchFamily="34" charset="0"/>
                        </a:rPr>
                        <a:t>875.35</a:t>
                      </a:r>
                    </a:p>
                  </a:txBody>
                  <a:tcPr anchor="ctr"/>
                </a:tc>
                <a:extLst>
                  <a:ext uri="{0D108BD9-81ED-4DB2-BD59-A6C34878D82A}">
                    <a16:rowId xmlns:a16="http://schemas.microsoft.com/office/drawing/2014/main" val="10002"/>
                  </a:ext>
                </a:extLst>
              </a:tr>
              <a:tr h="280830">
                <a:tc>
                  <a:txBody>
                    <a:bodyPr/>
                    <a:lstStyle/>
                    <a:p>
                      <a:pPr algn="l" fontAlgn="t"/>
                      <a:r>
                        <a:rPr lang="en-US" sz="1400" b="0" i="0" u="none" strike="noStrike" dirty="0">
                          <a:solidFill>
                            <a:srgbClr val="000000"/>
                          </a:solidFill>
                          <a:effectLst/>
                          <a:latin typeface="Verdana" pitchFamily="34" charset="0"/>
                          <a:ea typeface="Verdana" pitchFamily="34" charset="0"/>
                          <a:cs typeface="Verdana" pitchFamily="34" charset="0"/>
                        </a:rPr>
                        <a:t>20 years</a:t>
                      </a:r>
                    </a:p>
                  </a:txBody>
                  <a:tcPr anchor="ctr"/>
                </a:tc>
                <a:tc>
                  <a:txBody>
                    <a:bodyPr/>
                    <a:lstStyle/>
                    <a:p>
                      <a:pPr algn="r" fontAlgn="t"/>
                      <a:r>
                        <a:rPr lang="en-US" sz="1400" b="0" i="0" u="none" strike="noStrike" dirty="0">
                          <a:solidFill>
                            <a:srgbClr val="000000"/>
                          </a:solidFill>
                          <a:effectLst/>
                          <a:latin typeface="Verdana" pitchFamily="34" charset="0"/>
                          <a:ea typeface="Verdana" pitchFamily="34" charset="0"/>
                          <a:cs typeface="Verdana" pitchFamily="34" charset="0"/>
                        </a:rPr>
                        <a:t>1,985.04</a:t>
                      </a:r>
                    </a:p>
                  </a:txBody>
                  <a:tcPr anchor="ctr"/>
                </a:tc>
                <a:tc>
                  <a:txBody>
                    <a:bodyPr/>
                    <a:lstStyle/>
                    <a:p>
                      <a:pPr algn="r" fontAlgn="t"/>
                      <a:r>
                        <a:rPr lang="en-US" sz="1400" b="0" i="0" u="none" strike="noStrike" dirty="0">
                          <a:solidFill>
                            <a:srgbClr val="000000"/>
                          </a:solidFill>
                          <a:effectLst/>
                          <a:latin typeface="Verdana" pitchFamily="34" charset="0"/>
                          <a:ea typeface="Verdana" pitchFamily="34" charset="0"/>
                          <a:cs typeface="Verdana" pitchFamily="34" charset="0"/>
                        </a:rPr>
                        <a:t>1,547.11</a:t>
                      </a:r>
                    </a:p>
                  </a:txBody>
                  <a:tcPr anchor="ctr"/>
                </a:tc>
                <a:tc>
                  <a:txBody>
                    <a:bodyPr/>
                    <a:lstStyle/>
                    <a:p>
                      <a:pPr algn="r" fontAlgn="t"/>
                      <a:r>
                        <a:rPr lang="en-US" sz="1400" b="0" i="0" u="none" strike="noStrike" dirty="0">
                          <a:solidFill>
                            <a:srgbClr val="000000"/>
                          </a:solidFill>
                          <a:effectLst/>
                          <a:latin typeface="Verdana" pitchFamily="34" charset="0"/>
                          <a:ea typeface="Verdana" pitchFamily="34" charset="0"/>
                          <a:cs typeface="Verdana" pitchFamily="34" charset="0"/>
                        </a:rPr>
                        <a:t>1,231.15</a:t>
                      </a:r>
                    </a:p>
                  </a:txBody>
                  <a:tcPr anchor="ct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Verdana" pitchFamily="34" charset="0"/>
                          <a:ea typeface="Verdana" pitchFamily="34" charset="0"/>
                          <a:cs typeface="Verdana" pitchFamily="34" charset="0"/>
                        </a:rPr>
                        <a:t>1,000.00</a:t>
                      </a:r>
                    </a:p>
                  </a:txBody>
                  <a:tcPr anchor="ctr"/>
                </a:tc>
                <a:tc>
                  <a:txBody>
                    <a:bodyPr/>
                    <a:lstStyle/>
                    <a:p>
                      <a:pPr algn="r" fontAlgn="t"/>
                      <a:r>
                        <a:rPr lang="en-US" sz="1400" b="0" i="0" u="none" strike="noStrike" dirty="0">
                          <a:solidFill>
                            <a:srgbClr val="000000"/>
                          </a:solidFill>
                          <a:effectLst/>
                          <a:latin typeface="Verdana" pitchFamily="34" charset="0"/>
                          <a:ea typeface="Verdana" pitchFamily="34" charset="0"/>
                          <a:cs typeface="Verdana" pitchFamily="34" charset="0"/>
                        </a:rPr>
                        <a:t>828.41</a:t>
                      </a:r>
                    </a:p>
                  </a:txBody>
                  <a:tcPr anchor="ctr"/>
                </a:tc>
                <a:extLst>
                  <a:ext uri="{0D108BD9-81ED-4DB2-BD59-A6C34878D82A}">
                    <a16:rowId xmlns:a16="http://schemas.microsoft.com/office/drawing/2014/main" val="10003"/>
                  </a:ext>
                </a:extLst>
              </a:tr>
              <a:tr h="280830">
                <a:tc>
                  <a:txBody>
                    <a:bodyPr/>
                    <a:lstStyle/>
                    <a:p>
                      <a:pPr algn="l" fontAlgn="t"/>
                      <a:r>
                        <a:rPr lang="en-US" sz="1400" b="0" i="0" u="none" strike="noStrike" dirty="0">
                          <a:solidFill>
                            <a:srgbClr val="000000"/>
                          </a:solidFill>
                          <a:effectLst/>
                          <a:latin typeface="Verdana" pitchFamily="34" charset="0"/>
                          <a:ea typeface="Verdana" pitchFamily="34" charset="0"/>
                          <a:cs typeface="Verdana" pitchFamily="34" charset="0"/>
                        </a:rPr>
                        <a:t>30 years</a:t>
                      </a:r>
                    </a:p>
                  </a:txBody>
                  <a:tcPr anchor="ctr"/>
                </a:tc>
                <a:tc>
                  <a:txBody>
                    <a:bodyPr/>
                    <a:lstStyle/>
                    <a:p>
                      <a:pPr algn="r" fontAlgn="t"/>
                      <a:r>
                        <a:rPr lang="en-US" sz="1400" b="0" i="0" u="none" strike="noStrike" dirty="0">
                          <a:solidFill>
                            <a:srgbClr val="000000"/>
                          </a:solidFill>
                          <a:effectLst/>
                          <a:latin typeface="Verdana" pitchFamily="34" charset="0"/>
                          <a:ea typeface="Verdana" pitchFamily="34" charset="0"/>
                          <a:cs typeface="Verdana" pitchFamily="34" charset="0"/>
                        </a:rPr>
                        <a:t>2,348.65</a:t>
                      </a:r>
                    </a:p>
                  </a:txBody>
                  <a:tcPr anchor="ctr"/>
                </a:tc>
                <a:tc>
                  <a:txBody>
                    <a:bodyPr/>
                    <a:lstStyle/>
                    <a:p>
                      <a:pPr algn="r" fontAlgn="t"/>
                      <a:r>
                        <a:rPr lang="en-US" sz="1400" b="0" i="0" u="none" strike="noStrike" dirty="0">
                          <a:solidFill>
                            <a:srgbClr val="000000"/>
                          </a:solidFill>
                          <a:effectLst/>
                          <a:latin typeface="Verdana" pitchFamily="34" charset="0"/>
                          <a:ea typeface="Verdana" pitchFamily="34" charset="0"/>
                          <a:cs typeface="Verdana" pitchFamily="34" charset="0"/>
                        </a:rPr>
                        <a:t>1,695.22</a:t>
                      </a:r>
                    </a:p>
                  </a:txBody>
                  <a:tcPr anchor="ctr"/>
                </a:tc>
                <a:tc>
                  <a:txBody>
                    <a:bodyPr/>
                    <a:lstStyle/>
                    <a:p>
                      <a:pPr algn="r" fontAlgn="t"/>
                      <a:r>
                        <a:rPr lang="en-US" sz="1400" b="0" i="0" u="none" strike="noStrike" dirty="0">
                          <a:solidFill>
                            <a:srgbClr val="000000"/>
                          </a:solidFill>
                          <a:effectLst/>
                          <a:latin typeface="Verdana" pitchFamily="34" charset="0"/>
                          <a:ea typeface="Verdana" pitchFamily="34" charset="0"/>
                          <a:cs typeface="Verdana" pitchFamily="34" charset="0"/>
                        </a:rPr>
                        <a:t>1,276.76</a:t>
                      </a:r>
                    </a:p>
                  </a:txBody>
                  <a:tcPr anchor="ct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Verdana" pitchFamily="34" charset="0"/>
                          <a:ea typeface="Verdana" pitchFamily="34" charset="0"/>
                          <a:cs typeface="Verdana" pitchFamily="34" charset="0"/>
                        </a:rPr>
                        <a:t>1,000.00</a:t>
                      </a:r>
                    </a:p>
                  </a:txBody>
                  <a:tcPr anchor="ctr"/>
                </a:tc>
                <a:tc>
                  <a:txBody>
                    <a:bodyPr/>
                    <a:lstStyle/>
                    <a:p>
                      <a:pPr algn="r" fontAlgn="t"/>
                      <a:r>
                        <a:rPr lang="en-US" sz="1400" b="0" i="0" u="none" strike="noStrike" dirty="0">
                          <a:solidFill>
                            <a:srgbClr val="000000"/>
                          </a:solidFill>
                          <a:effectLst/>
                          <a:latin typeface="Verdana" pitchFamily="34" charset="0"/>
                          <a:ea typeface="Verdana" pitchFamily="34" charset="0"/>
                          <a:cs typeface="Verdana" pitchFamily="34" charset="0"/>
                        </a:rPr>
                        <a:t>810.71</a:t>
                      </a:r>
                    </a:p>
                  </a:txBody>
                  <a:tcPr anchor="ctr"/>
                </a:tc>
                <a:extLst>
                  <a:ext uri="{0D108BD9-81ED-4DB2-BD59-A6C34878D82A}">
                    <a16:rowId xmlns:a16="http://schemas.microsoft.com/office/drawing/2014/main" val="10004"/>
                  </a:ext>
                </a:extLst>
              </a:tr>
            </a:tbl>
          </a:graphicData>
        </a:graphic>
      </p:graphicFrame>
      <p:sp>
        <p:nvSpPr>
          <p:cNvPr id="13" name="Content Placeholder 12"/>
          <p:cNvSpPr>
            <a:spLocks noGrp="1"/>
          </p:cNvSpPr>
          <p:nvPr>
            <p:ph sz="quarter" idx="12"/>
          </p:nvPr>
        </p:nvSpPr>
        <p:spPr>
          <a:xfrm>
            <a:off x="609600" y="4724400"/>
            <a:ext cx="8356600" cy="685800"/>
          </a:xfrm>
        </p:spPr>
        <p:txBody>
          <a:bodyPr/>
          <a:lstStyle/>
          <a:p>
            <a:pPr marL="0" indent="0">
              <a:buNone/>
            </a:pPr>
            <a:r>
              <a:rPr lang="en-US" sz="2000" dirty="0"/>
              <a:t>Bond prices at different interest rates (8 % coupon bond, Coupon paid semiannually)</a:t>
            </a:r>
          </a:p>
        </p:txBody>
      </p:sp>
    </p:spTree>
    <p:extLst>
      <p:ext uri="{BB962C8B-B14F-4D97-AF65-F5344CB8AC3E}">
        <p14:creationId xmlns:p14="http://schemas.microsoft.com/office/powerpoint/2010/main" val="286118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Bond Yields: Yield to Maturity</a:t>
            </a:r>
          </a:p>
        </p:txBody>
      </p:sp>
      <p:sp>
        <p:nvSpPr>
          <p:cNvPr id="11" name="Content Placeholder 10"/>
          <p:cNvSpPr>
            <a:spLocks noGrp="1"/>
          </p:cNvSpPr>
          <p:nvPr>
            <p:ph sz="quarter" idx="10"/>
          </p:nvPr>
        </p:nvSpPr>
        <p:spPr>
          <a:xfrm>
            <a:off x="381000" y="1676400"/>
            <a:ext cx="8534400" cy="1219200"/>
          </a:xfrm>
        </p:spPr>
        <p:txBody>
          <a:bodyPr/>
          <a:lstStyle/>
          <a:p>
            <a:r>
              <a:rPr lang="en-US" dirty="0"/>
              <a:t>Yield To Maturity:</a:t>
            </a:r>
          </a:p>
          <a:p>
            <a:r>
              <a:rPr lang="en-US" dirty="0"/>
              <a:t>Solve the bond formula for </a:t>
            </a:r>
            <a:r>
              <a:rPr lang="en-US" i="1" dirty="0"/>
              <a:t>r</a:t>
            </a:r>
            <a:r>
              <a:rPr lang="en-US" dirty="0"/>
              <a:t>:</a:t>
            </a:r>
          </a:p>
        </p:txBody>
      </p:sp>
      <p:graphicFrame>
        <p:nvGraphicFramePr>
          <p:cNvPr id="3" name="Object 2"/>
          <p:cNvGraphicFramePr>
            <a:graphicFrameLocks noChangeAspect="1"/>
          </p:cNvGraphicFramePr>
          <p:nvPr>
            <p:extLst>
              <p:ext uri="{D42A27DB-BD31-4B8C-83A1-F6EECF244321}">
                <p14:modId xmlns:p14="http://schemas.microsoft.com/office/powerpoint/2010/main" val="2963888291"/>
              </p:ext>
            </p:extLst>
          </p:nvPr>
        </p:nvGraphicFramePr>
        <p:xfrm>
          <a:off x="814387" y="2971800"/>
          <a:ext cx="4672013" cy="1077913"/>
        </p:xfrm>
        <a:graphic>
          <a:graphicData uri="http://schemas.openxmlformats.org/presentationml/2006/ole">
            <mc:AlternateContent xmlns:mc="http://schemas.openxmlformats.org/markup-compatibility/2006">
              <mc:Choice xmlns:v="urn:schemas-microsoft-com:vml" Requires="v">
                <p:oleObj spid="_x0000_s3142" name="Equation" r:id="rId4" imgW="1981080" imgH="457200" progId="Equation.3">
                  <p:embed/>
                </p:oleObj>
              </mc:Choice>
              <mc:Fallback>
                <p:oleObj name="Equation" r:id="rId4" imgW="1981080" imgH="457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4387" y="2971800"/>
                        <a:ext cx="4672013"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62361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Yield to Maturity Example</a:t>
            </a:r>
          </a:p>
        </p:txBody>
      </p:sp>
      <p:sp>
        <p:nvSpPr>
          <p:cNvPr id="11" name="Content Placeholder 10"/>
          <p:cNvSpPr>
            <a:spLocks noGrp="1"/>
          </p:cNvSpPr>
          <p:nvPr>
            <p:ph sz="quarter" idx="10"/>
          </p:nvPr>
        </p:nvSpPr>
        <p:spPr>
          <a:xfrm>
            <a:off x="381000" y="1524000"/>
            <a:ext cx="8458200" cy="1295400"/>
          </a:xfrm>
        </p:spPr>
        <p:txBody>
          <a:bodyPr/>
          <a:lstStyle/>
          <a:p>
            <a:r>
              <a:rPr lang="en-US" dirty="0"/>
              <a:t>Suppose an 8% coupon, 30 year bond is selling for $1276.76. What is its average rate of return?</a:t>
            </a:r>
            <a:endParaRPr lang="en-US" sz="2600" i="1" dirty="0"/>
          </a:p>
        </p:txBody>
      </p:sp>
      <p:graphicFrame>
        <p:nvGraphicFramePr>
          <p:cNvPr id="3" name="Object 2"/>
          <p:cNvGraphicFramePr>
            <a:graphicFrameLocks noChangeAspect="1"/>
          </p:cNvGraphicFramePr>
          <p:nvPr>
            <p:extLst>
              <p:ext uri="{D42A27DB-BD31-4B8C-83A1-F6EECF244321}">
                <p14:modId xmlns:p14="http://schemas.microsoft.com/office/powerpoint/2010/main" val="990733658"/>
              </p:ext>
            </p:extLst>
          </p:nvPr>
        </p:nvGraphicFramePr>
        <p:xfrm>
          <a:off x="928688" y="3054350"/>
          <a:ext cx="5629275" cy="1077913"/>
        </p:xfrm>
        <a:graphic>
          <a:graphicData uri="http://schemas.openxmlformats.org/presentationml/2006/ole">
            <mc:AlternateContent xmlns:mc="http://schemas.openxmlformats.org/markup-compatibility/2006">
              <mc:Choice xmlns:v="urn:schemas-microsoft-com:vml" Requires="v">
                <p:oleObj spid="_x0000_s4156" name="Equation" r:id="rId4" imgW="2387520" imgH="457200" progId="Equation.3">
                  <p:embed/>
                </p:oleObj>
              </mc:Choice>
              <mc:Fallback>
                <p:oleObj name="Equation" r:id="rId4" imgW="2387520" imgH="457200" progId="Equation.3">
                  <p:embed/>
                  <p:pic>
                    <p:nvPicPr>
                      <p:cNvPr id="0" name=""/>
                      <p:cNvPicPr/>
                      <p:nvPr/>
                    </p:nvPicPr>
                    <p:blipFill>
                      <a:blip r:embed="rId5"/>
                      <a:stretch>
                        <a:fillRect/>
                      </a:stretch>
                    </p:blipFill>
                    <p:spPr>
                      <a:xfrm>
                        <a:off x="928688" y="3054350"/>
                        <a:ext cx="5629275" cy="1077913"/>
                      </a:xfrm>
                      <a:prstGeom prst="rect">
                        <a:avLst/>
                      </a:prstGeom>
                    </p:spPr>
                  </p:pic>
                </p:oleObj>
              </mc:Fallback>
            </mc:AlternateContent>
          </a:graphicData>
        </a:graphic>
      </p:graphicFrame>
      <p:sp>
        <p:nvSpPr>
          <p:cNvPr id="4" name="Content Placeholder 3"/>
          <p:cNvSpPr>
            <a:spLocks noGrp="1"/>
          </p:cNvSpPr>
          <p:nvPr>
            <p:ph sz="quarter" idx="12"/>
          </p:nvPr>
        </p:nvSpPr>
        <p:spPr>
          <a:xfrm>
            <a:off x="533400" y="4343400"/>
            <a:ext cx="8229600" cy="1371600"/>
          </a:xfrm>
        </p:spPr>
        <p:txBody>
          <a:bodyPr/>
          <a:lstStyle/>
          <a:p>
            <a:pPr lvl="1">
              <a:spcBef>
                <a:spcPts val="600"/>
              </a:spcBef>
            </a:pPr>
            <a:r>
              <a:rPr lang="en-US" i="1" dirty="0"/>
              <a:t>r</a:t>
            </a:r>
            <a:r>
              <a:rPr lang="en-US" dirty="0"/>
              <a:t> = 3% per half year</a:t>
            </a:r>
          </a:p>
          <a:p>
            <a:pPr lvl="1">
              <a:spcBef>
                <a:spcPts val="600"/>
              </a:spcBef>
            </a:pPr>
            <a:r>
              <a:rPr lang="en-US" dirty="0"/>
              <a:t>Bond equivalent yield = 6%</a:t>
            </a:r>
          </a:p>
          <a:p>
            <a:pPr lvl="1">
              <a:spcBef>
                <a:spcPts val="600"/>
              </a:spcBef>
            </a:pPr>
            <a:r>
              <a:rPr lang="en-US" dirty="0"/>
              <a:t>EAR = ((1.03)</a:t>
            </a:r>
            <a:r>
              <a:rPr lang="en-US" baseline="30000" dirty="0"/>
              <a:t>2</a:t>
            </a:r>
            <a:r>
              <a:rPr lang="en-US" dirty="0"/>
              <a:t>) - 1 = 6.09%</a:t>
            </a:r>
          </a:p>
        </p:txBody>
      </p:sp>
    </p:spTree>
    <p:extLst>
      <p:ext uri="{BB962C8B-B14F-4D97-AF65-F5344CB8AC3E}">
        <p14:creationId xmlns:p14="http://schemas.microsoft.com/office/powerpoint/2010/main" val="2085661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22" y="152400"/>
            <a:ext cx="8759536" cy="1143000"/>
          </a:xfrm>
        </p:spPr>
        <p:txBody>
          <a:bodyPr>
            <a:noAutofit/>
          </a:bodyPr>
          <a:lstStyle/>
          <a:p>
            <a:r>
              <a:rPr lang="en-US" dirty="0"/>
              <a:t>Bond Yields: YTM Versus Current Yield (1 of 2)</a:t>
            </a:r>
          </a:p>
        </p:txBody>
      </p:sp>
      <p:sp>
        <p:nvSpPr>
          <p:cNvPr id="3" name="Content Placeholder 2"/>
          <p:cNvSpPr>
            <a:spLocks noGrp="1"/>
          </p:cNvSpPr>
          <p:nvPr>
            <p:ph sz="quarter" idx="10"/>
          </p:nvPr>
        </p:nvSpPr>
        <p:spPr>
          <a:xfrm>
            <a:off x="304800" y="1600200"/>
            <a:ext cx="8458200" cy="4038600"/>
          </a:xfrm>
        </p:spPr>
        <p:txBody>
          <a:bodyPr/>
          <a:lstStyle/>
          <a:p>
            <a:r>
              <a:rPr lang="en-US" dirty="0"/>
              <a:t>Yield to Maturity</a:t>
            </a:r>
          </a:p>
          <a:p>
            <a:pPr lvl="1"/>
            <a:r>
              <a:rPr lang="en-US" dirty="0"/>
              <a:t>Bond</a:t>
            </a:r>
            <a:r>
              <a:rPr lang="en-US" altLang="ja-JP" dirty="0"/>
              <a:t>’</a:t>
            </a:r>
            <a:r>
              <a:rPr lang="en-US" dirty="0"/>
              <a:t>s internal rate of return</a:t>
            </a:r>
          </a:p>
          <a:p>
            <a:pPr lvl="1"/>
            <a:r>
              <a:rPr lang="en-US" dirty="0"/>
              <a:t>The interest rate </a:t>
            </a:r>
            <a:r>
              <a:rPr lang="en-US" dirty="0">
                <a:sym typeface="Wingdings" panose="05000000000000000000" pitchFamily="2" charset="2"/>
              </a:rPr>
              <a:t></a:t>
            </a:r>
            <a:r>
              <a:rPr lang="en-US" dirty="0"/>
              <a:t> PV of a bond</a:t>
            </a:r>
            <a:r>
              <a:rPr lang="en-US" altLang="ja-JP" dirty="0"/>
              <a:t>’</a:t>
            </a:r>
            <a:r>
              <a:rPr lang="en-US" dirty="0"/>
              <a:t>s payments equal to its price</a:t>
            </a:r>
          </a:p>
          <a:p>
            <a:pPr lvl="1"/>
            <a:r>
              <a:rPr lang="en-US" dirty="0"/>
              <a:t>Assumes that all bond coupons can be reinvested at the YTM</a:t>
            </a:r>
          </a:p>
        </p:txBody>
      </p:sp>
    </p:spTree>
    <p:extLst>
      <p:ext uri="{BB962C8B-B14F-4D97-AF65-F5344CB8AC3E}">
        <p14:creationId xmlns:p14="http://schemas.microsoft.com/office/powerpoint/2010/main" val="1558087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22" y="152400"/>
            <a:ext cx="8759536" cy="1143000"/>
          </a:xfrm>
        </p:spPr>
        <p:txBody>
          <a:bodyPr>
            <a:noAutofit/>
          </a:bodyPr>
          <a:lstStyle/>
          <a:p>
            <a:r>
              <a:rPr lang="en-US" dirty="0"/>
              <a:t>Bond Yields: </a:t>
            </a:r>
            <a:r>
              <a:rPr lang="en-US"/>
              <a:t>YTM </a:t>
            </a:r>
            <a:r>
              <a:rPr lang="en-US" dirty="0"/>
              <a:t>V</a:t>
            </a:r>
            <a:r>
              <a:rPr lang="en-US"/>
              <a:t>ersus </a:t>
            </a:r>
            <a:r>
              <a:rPr lang="en-US" dirty="0"/>
              <a:t>Current Yield (2 of 2)</a:t>
            </a:r>
          </a:p>
        </p:txBody>
      </p:sp>
      <p:sp>
        <p:nvSpPr>
          <p:cNvPr id="3" name="Content Placeholder 2"/>
          <p:cNvSpPr>
            <a:spLocks noGrp="1"/>
          </p:cNvSpPr>
          <p:nvPr>
            <p:ph sz="quarter" idx="10"/>
          </p:nvPr>
        </p:nvSpPr>
        <p:spPr>
          <a:xfrm>
            <a:off x="304800" y="1600200"/>
            <a:ext cx="8458200" cy="4038600"/>
          </a:xfrm>
        </p:spPr>
        <p:txBody>
          <a:bodyPr/>
          <a:lstStyle/>
          <a:p>
            <a:r>
              <a:rPr lang="en-US" dirty="0"/>
              <a:t>Current Yield: </a:t>
            </a:r>
          </a:p>
          <a:p>
            <a:pPr lvl="1"/>
            <a:r>
              <a:rPr lang="en-US" dirty="0"/>
              <a:t>Bond</a:t>
            </a:r>
            <a:r>
              <a:rPr lang="en-US" altLang="ja-JP" dirty="0"/>
              <a:t>’</a:t>
            </a:r>
            <a:r>
              <a:rPr lang="en-US" dirty="0"/>
              <a:t>s annual coupon payment divided by the bond price</a:t>
            </a:r>
          </a:p>
          <a:p>
            <a:r>
              <a:rPr lang="en-US" dirty="0"/>
              <a:t>Premium Bonds: </a:t>
            </a:r>
            <a:r>
              <a:rPr lang="en-US" i="1" dirty="0"/>
              <a:t>Coupon rate &gt; Current yield &gt; YTM</a:t>
            </a:r>
          </a:p>
          <a:p>
            <a:r>
              <a:rPr lang="en-US" dirty="0"/>
              <a:t>Discount Bonds: </a:t>
            </a:r>
            <a:r>
              <a:rPr lang="en-US" i="1" dirty="0"/>
              <a:t>Coupon rate &lt; Current yield &lt; YTM</a:t>
            </a:r>
          </a:p>
        </p:txBody>
      </p:sp>
    </p:spTree>
    <p:extLst>
      <p:ext uri="{BB962C8B-B14F-4D97-AF65-F5344CB8AC3E}">
        <p14:creationId xmlns:p14="http://schemas.microsoft.com/office/powerpoint/2010/main" val="1313992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22" y="152400"/>
            <a:ext cx="8759536" cy="1143000"/>
          </a:xfrm>
        </p:spPr>
        <p:txBody>
          <a:bodyPr>
            <a:noAutofit/>
          </a:bodyPr>
          <a:lstStyle/>
          <a:p>
            <a:r>
              <a:rPr lang="en-US" dirty="0"/>
              <a:t>Bond Yields: Yield to Call</a:t>
            </a:r>
          </a:p>
        </p:txBody>
      </p:sp>
      <p:sp>
        <p:nvSpPr>
          <p:cNvPr id="3" name="Content Placeholder 2"/>
          <p:cNvSpPr>
            <a:spLocks noGrp="1"/>
          </p:cNvSpPr>
          <p:nvPr>
            <p:ph sz="quarter" idx="10"/>
          </p:nvPr>
        </p:nvSpPr>
        <p:spPr>
          <a:xfrm>
            <a:off x="304800" y="1600200"/>
            <a:ext cx="8458200" cy="4038600"/>
          </a:xfrm>
        </p:spPr>
        <p:txBody>
          <a:bodyPr/>
          <a:lstStyle/>
          <a:p>
            <a:r>
              <a:rPr lang="en-US" dirty="0"/>
              <a:t>Low Interest Rates: The price of the callable bond is flat since the risk of repurchase or call is high</a:t>
            </a:r>
          </a:p>
          <a:p>
            <a:r>
              <a:rPr lang="en-US" dirty="0"/>
              <a:t>High Interest Rates: The price of the callable bond converges to that of a normal bond since the risk of call is negligible</a:t>
            </a:r>
          </a:p>
        </p:txBody>
      </p:sp>
    </p:spTree>
    <p:extLst>
      <p:ext uri="{BB962C8B-B14F-4D97-AF65-F5344CB8AC3E}">
        <p14:creationId xmlns:p14="http://schemas.microsoft.com/office/powerpoint/2010/main" val="956215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88522" y="152400"/>
            <a:ext cx="8879278" cy="990600"/>
          </a:xfrm>
        </p:spPr>
        <p:txBody>
          <a:bodyPr/>
          <a:lstStyle/>
          <a:p>
            <a:r>
              <a:rPr lang="en-US" dirty="0"/>
              <a:t>Overview</a:t>
            </a:r>
          </a:p>
        </p:txBody>
      </p:sp>
      <p:sp>
        <p:nvSpPr>
          <p:cNvPr id="7" name="Content Placeholder 6"/>
          <p:cNvSpPr>
            <a:spLocks noGrp="1"/>
          </p:cNvSpPr>
          <p:nvPr>
            <p:ph sz="quarter" idx="10"/>
          </p:nvPr>
        </p:nvSpPr>
        <p:spPr>
          <a:xfrm>
            <a:off x="457200" y="1295400"/>
            <a:ext cx="8276772" cy="4343400"/>
          </a:xfrm>
        </p:spPr>
        <p:txBody>
          <a:bodyPr/>
          <a:lstStyle/>
          <a:p>
            <a:pPr lvl="0">
              <a:spcBef>
                <a:spcPts val="600"/>
              </a:spcBef>
            </a:pPr>
            <a:r>
              <a:rPr lang="en-US" dirty="0"/>
              <a:t>Debt (Fixed-Income) securities characteristics</a:t>
            </a:r>
          </a:p>
          <a:p>
            <a:pPr lvl="1">
              <a:spcBef>
                <a:spcPts val="600"/>
              </a:spcBef>
            </a:pPr>
            <a:r>
              <a:rPr lang="en-US" dirty="0"/>
              <a:t>Types of bonds</a:t>
            </a:r>
          </a:p>
          <a:p>
            <a:pPr lvl="0">
              <a:spcBef>
                <a:spcPts val="600"/>
              </a:spcBef>
            </a:pPr>
            <a:r>
              <a:rPr lang="en-US" dirty="0"/>
              <a:t>Bond pricing</a:t>
            </a:r>
          </a:p>
          <a:p>
            <a:pPr lvl="1">
              <a:spcBef>
                <a:spcPts val="600"/>
              </a:spcBef>
            </a:pPr>
            <a:r>
              <a:rPr lang="en-US" dirty="0"/>
              <a:t>Prices and yield</a:t>
            </a:r>
          </a:p>
          <a:p>
            <a:pPr lvl="1">
              <a:spcBef>
                <a:spcPts val="600"/>
              </a:spcBef>
            </a:pPr>
            <a:r>
              <a:rPr lang="en-US" dirty="0"/>
              <a:t>Prices over time</a:t>
            </a:r>
          </a:p>
          <a:p>
            <a:pPr lvl="0">
              <a:spcBef>
                <a:spcPts val="600"/>
              </a:spcBef>
            </a:pPr>
            <a:r>
              <a:rPr lang="en-US" dirty="0"/>
              <a:t>Impact of default and credit risk on bond pricing</a:t>
            </a:r>
          </a:p>
          <a:p>
            <a:pPr lvl="1">
              <a:spcBef>
                <a:spcPts val="600"/>
              </a:spcBef>
            </a:pPr>
            <a:r>
              <a:rPr lang="en-US" dirty="0"/>
              <a:t>Credit default swaps</a:t>
            </a:r>
          </a:p>
          <a:p>
            <a:pPr lvl="1">
              <a:spcBef>
                <a:spcPts val="600"/>
              </a:spcBef>
            </a:pPr>
            <a:r>
              <a:rPr lang="en-US" dirty="0"/>
              <a:t>Collateralized debt obligations</a:t>
            </a:r>
          </a:p>
        </p:txBody>
      </p:sp>
    </p:spTree>
    <p:extLst>
      <p:ext uri="{BB962C8B-B14F-4D97-AF65-F5344CB8AC3E}">
        <p14:creationId xmlns:p14="http://schemas.microsoft.com/office/powerpoint/2010/main" val="3221930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Bond Prices: Callable and Straight Debt</a:t>
            </a:r>
          </a:p>
        </p:txBody>
      </p:sp>
      <p:pic>
        <p:nvPicPr>
          <p:cNvPr id="8" name="Picture 2" descr="Prices ($) is on the vertical axis and interest rate (percent) is on the horizontal. Straight bond curve slopes from (3, 1,900) to (13, 600). Callable bond is horizontal at 1,100 until 7 percent, where it curves down to (13, 6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666874"/>
            <a:ext cx="5837564" cy="37433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9854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22" y="152400"/>
            <a:ext cx="8759536" cy="1143000"/>
          </a:xfrm>
        </p:spPr>
        <p:txBody>
          <a:bodyPr>
            <a:noAutofit/>
          </a:bodyPr>
          <a:lstStyle/>
          <a:p>
            <a:r>
              <a:rPr lang="en-US" dirty="0"/>
              <a:t>Bond Yields: Realized Yield versus YTM</a:t>
            </a:r>
          </a:p>
        </p:txBody>
      </p:sp>
      <p:sp>
        <p:nvSpPr>
          <p:cNvPr id="3" name="Content Placeholder 2"/>
          <p:cNvSpPr>
            <a:spLocks noGrp="1"/>
          </p:cNvSpPr>
          <p:nvPr>
            <p:ph sz="quarter" idx="10"/>
          </p:nvPr>
        </p:nvSpPr>
        <p:spPr>
          <a:xfrm>
            <a:off x="685800" y="1600200"/>
            <a:ext cx="8077200" cy="4038600"/>
          </a:xfrm>
        </p:spPr>
        <p:txBody>
          <a:bodyPr/>
          <a:lstStyle/>
          <a:p>
            <a:r>
              <a:rPr lang="en-US" dirty="0"/>
              <a:t>Reinvestment Assumptions</a:t>
            </a:r>
          </a:p>
          <a:p>
            <a:r>
              <a:rPr lang="en-US" dirty="0"/>
              <a:t>Holding Period Return</a:t>
            </a:r>
          </a:p>
          <a:p>
            <a:pPr lvl="1"/>
            <a:r>
              <a:rPr lang="en-US" dirty="0"/>
              <a:t>Changes in rates affect returns</a:t>
            </a:r>
          </a:p>
          <a:p>
            <a:pPr lvl="1"/>
            <a:r>
              <a:rPr lang="en-US" dirty="0"/>
              <a:t>Reinvestment of coupon payments</a:t>
            </a:r>
          </a:p>
          <a:p>
            <a:pPr lvl="1"/>
            <a:r>
              <a:rPr lang="en-US" dirty="0"/>
              <a:t>Change in price of the bond</a:t>
            </a:r>
          </a:p>
        </p:txBody>
      </p:sp>
    </p:spTree>
    <p:extLst>
      <p:ext uri="{BB962C8B-B14F-4D97-AF65-F5344CB8AC3E}">
        <p14:creationId xmlns:p14="http://schemas.microsoft.com/office/powerpoint/2010/main" val="4183932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864" y="152400"/>
            <a:ext cx="8835736" cy="990600"/>
          </a:xfrm>
        </p:spPr>
        <p:txBody>
          <a:bodyPr>
            <a:noAutofit/>
          </a:bodyPr>
          <a:lstStyle/>
          <a:p>
            <a:r>
              <a:rPr lang="en-US" dirty="0"/>
              <a:t>Growth of Invested Funds</a:t>
            </a:r>
          </a:p>
        </p:txBody>
      </p:sp>
      <p:pic>
        <p:nvPicPr>
          <p:cNvPr id="4" name="Picture 2" descr="Reproduced Figure 14.5 from the text. Flow graph compares reinvestment at 10 percent versus 8 percent."/>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590800" y="1295400"/>
            <a:ext cx="3810000" cy="45572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8197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Prices over Time of 30-Year Maturity Bonds</a:t>
            </a:r>
          </a:p>
        </p:txBody>
      </p:sp>
      <p:pic>
        <p:nvPicPr>
          <p:cNvPr id="5" name="Picture 2" descr="Price (percent of par value) is on the vertical axis and time (years) is on the horizontal. Coupon at 12 percent curves from (0, 142) to (30, 100). Coupon at 4 percent curves from (0, 58) to (30, 1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1625" y="1724025"/>
            <a:ext cx="6000750" cy="406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3526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Bond Prices Over Time: YTM versus HPR</a:t>
            </a:r>
          </a:p>
        </p:txBody>
      </p:sp>
      <p:graphicFrame>
        <p:nvGraphicFramePr>
          <p:cNvPr id="7" name="Table 6"/>
          <p:cNvGraphicFramePr>
            <a:graphicFrameLocks noGrp="1"/>
          </p:cNvGraphicFramePr>
          <p:nvPr>
            <p:extLst>
              <p:ext uri="{D42A27DB-BD31-4B8C-83A1-F6EECF244321}">
                <p14:modId xmlns:p14="http://schemas.microsoft.com/office/powerpoint/2010/main" val="655354087"/>
              </p:ext>
            </p:extLst>
          </p:nvPr>
        </p:nvGraphicFramePr>
        <p:xfrm>
          <a:off x="609600" y="2051606"/>
          <a:ext cx="8153400" cy="2901394"/>
        </p:xfrm>
        <a:graphic>
          <a:graphicData uri="http://schemas.openxmlformats.org/drawingml/2006/table">
            <a:tbl>
              <a:tblPr firstRow="1" bandRow="1">
                <a:tableStyleId>{5940675A-B579-460E-94D1-54222C63F5DA}</a:tableStyleId>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4913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a:latin typeface="Verdana" pitchFamily="34" charset="0"/>
                          <a:ea typeface="Verdana" pitchFamily="34" charset="0"/>
                          <a:cs typeface="Verdana" pitchFamily="34" charset="0"/>
                        </a:rPr>
                        <a:t>YTM</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a:latin typeface="Verdana" pitchFamily="34" charset="0"/>
                          <a:ea typeface="Verdana" pitchFamily="34" charset="0"/>
                          <a:cs typeface="Verdana" pitchFamily="34" charset="0"/>
                        </a:rPr>
                        <a:t>HPR</a:t>
                      </a:r>
                    </a:p>
                  </a:txBody>
                  <a:tcPr anchor="ctr"/>
                </a:tc>
                <a:extLst>
                  <a:ext uri="{0D108BD9-81ED-4DB2-BD59-A6C34878D82A}">
                    <a16:rowId xmlns:a16="http://schemas.microsoft.com/office/drawing/2014/main" val="10000"/>
                  </a:ext>
                </a:extLst>
              </a:tr>
              <a:tr h="8556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Verdana" pitchFamily="34" charset="0"/>
                          <a:ea typeface="Verdana" pitchFamily="34" charset="0"/>
                          <a:cs typeface="Verdana" pitchFamily="34" charset="0"/>
                        </a:rPr>
                        <a:t>It is the average return if the bond is held to maturity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Verdana" pitchFamily="34" charset="0"/>
                          <a:ea typeface="Verdana" pitchFamily="34" charset="0"/>
                          <a:cs typeface="Verdana" pitchFamily="34" charset="0"/>
                        </a:rPr>
                        <a:t>It is the rate of return over a particular investment period</a:t>
                      </a:r>
                    </a:p>
                  </a:txBody>
                  <a:tcPr/>
                </a:tc>
                <a:extLst>
                  <a:ext uri="{0D108BD9-81ED-4DB2-BD59-A6C34878D82A}">
                    <a16:rowId xmlns:a16="http://schemas.microsoft.com/office/drawing/2014/main" val="10001"/>
                  </a:ext>
                </a:extLst>
              </a:tr>
              <a:tr h="8628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Verdana" pitchFamily="34" charset="0"/>
                          <a:ea typeface="Verdana" pitchFamily="34" charset="0"/>
                          <a:cs typeface="Verdana" pitchFamily="34" charset="0"/>
                        </a:rPr>
                        <a:t>Depends on coupon rate, maturity, and par value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Verdana" pitchFamily="34" charset="0"/>
                          <a:ea typeface="Verdana" pitchFamily="34" charset="0"/>
                          <a:cs typeface="Verdana" pitchFamily="34" charset="0"/>
                        </a:rPr>
                        <a:t>Depends on the bond</a:t>
                      </a:r>
                      <a:r>
                        <a:rPr lang="en-US" altLang="ja-JP" sz="1800" dirty="0">
                          <a:latin typeface="Verdana" pitchFamily="34" charset="0"/>
                          <a:ea typeface="Verdana" pitchFamily="34" charset="0"/>
                          <a:cs typeface="Verdana" pitchFamily="34" charset="0"/>
                        </a:rPr>
                        <a:t>’</a:t>
                      </a:r>
                      <a:r>
                        <a:rPr lang="en-US" sz="1800" dirty="0">
                          <a:latin typeface="Verdana" pitchFamily="34" charset="0"/>
                          <a:ea typeface="Verdana" pitchFamily="34" charset="0"/>
                          <a:cs typeface="Verdana" pitchFamily="34" charset="0"/>
                        </a:rPr>
                        <a:t>s price at the end of the holding period, an unknown future value</a:t>
                      </a:r>
                    </a:p>
                  </a:txBody>
                  <a:tcPr/>
                </a:tc>
                <a:extLst>
                  <a:ext uri="{0D108BD9-81ED-4DB2-BD59-A6C34878D82A}">
                    <a16:rowId xmlns:a16="http://schemas.microsoft.com/office/drawing/2014/main" val="10002"/>
                  </a:ext>
                </a:extLst>
              </a:tr>
              <a:tr h="6342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Verdana" pitchFamily="34" charset="0"/>
                          <a:ea typeface="Verdana" pitchFamily="34" charset="0"/>
                          <a:cs typeface="Verdana" pitchFamily="34" charset="0"/>
                        </a:rPr>
                        <a:t>All of these are readily observable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Verdana" pitchFamily="34" charset="0"/>
                          <a:ea typeface="Verdana" pitchFamily="34" charset="0"/>
                          <a:cs typeface="Verdana" pitchFamily="34" charset="0"/>
                        </a:rPr>
                        <a:t>Can only be forecasted</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689991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The Price of a 30-Year Zero-Coupon Bond over Time</a:t>
            </a:r>
          </a:p>
        </p:txBody>
      </p:sp>
      <p:pic>
        <p:nvPicPr>
          <p:cNvPr id="6146" name="Picture 2" descr="Price ($) is on the vertical axis, and time (years) is on the horizontal. The inward-bowed curve slopes from today (0, 50) to maturity date (30, 1,0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1515" y="1423555"/>
            <a:ext cx="4738885" cy="3377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Content Placeholder 10"/>
          <p:cNvSpPr>
            <a:spLocks noGrp="1"/>
          </p:cNvSpPr>
          <p:nvPr>
            <p:ph sz="quarter" idx="10"/>
          </p:nvPr>
        </p:nvSpPr>
        <p:spPr>
          <a:xfrm>
            <a:off x="457200" y="4724400"/>
            <a:ext cx="8458200" cy="990600"/>
          </a:xfrm>
        </p:spPr>
        <p:txBody>
          <a:bodyPr/>
          <a:lstStyle/>
          <a:p>
            <a:pPr marL="0" indent="0">
              <a:buNone/>
            </a:pPr>
            <a:r>
              <a:rPr lang="en-US" sz="2000" b="1" dirty="0"/>
              <a:t>Figure 14.7 </a:t>
            </a:r>
            <a:r>
              <a:rPr lang="en-US" sz="2000" dirty="0"/>
              <a:t>The price of a 30-year zero-coupon bond over time at a yield to maturity of 10%. Price equals 1,000/(1.10)</a:t>
            </a:r>
            <a:r>
              <a:rPr lang="en-US" sz="2000" i="1" baseline="30000" dirty="0"/>
              <a:t>T</a:t>
            </a:r>
            <a:r>
              <a:rPr lang="en-US" sz="2000" dirty="0"/>
              <a:t>, where </a:t>
            </a:r>
            <a:r>
              <a:rPr lang="en-US" sz="2000" i="1" dirty="0"/>
              <a:t>T</a:t>
            </a:r>
            <a:r>
              <a:rPr lang="en-US" sz="2000" dirty="0"/>
              <a:t> is time until maturity.</a:t>
            </a:r>
          </a:p>
        </p:txBody>
      </p:sp>
    </p:spTree>
    <p:extLst>
      <p:ext uri="{BB962C8B-B14F-4D97-AF65-F5344CB8AC3E}">
        <p14:creationId xmlns:p14="http://schemas.microsoft.com/office/powerpoint/2010/main" val="2835967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1066800"/>
          </a:xfrm>
        </p:spPr>
        <p:txBody>
          <a:bodyPr>
            <a:noAutofit/>
          </a:bodyPr>
          <a:lstStyle/>
          <a:p>
            <a:r>
              <a:rPr lang="en-US" dirty="0"/>
              <a:t>Default Risk and Bond Pricing (1 of 2)</a:t>
            </a:r>
          </a:p>
        </p:txBody>
      </p:sp>
      <p:sp>
        <p:nvSpPr>
          <p:cNvPr id="3" name="Content Placeholder 2"/>
          <p:cNvSpPr>
            <a:spLocks noGrp="1"/>
          </p:cNvSpPr>
          <p:nvPr>
            <p:ph sz="quarter" idx="10"/>
          </p:nvPr>
        </p:nvSpPr>
        <p:spPr>
          <a:xfrm>
            <a:off x="381000" y="1447800"/>
            <a:ext cx="8458200" cy="4191000"/>
          </a:xfrm>
        </p:spPr>
        <p:txBody>
          <a:bodyPr/>
          <a:lstStyle/>
          <a:p>
            <a:pPr>
              <a:spcBef>
                <a:spcPts val="600"/>
              </a:spcBef>
            </a:pPr>
            <a:r>
              <a:rPr lang="en-US" dirty="0"/>
              <a:t>Rating companies</a:t>
            </a:r>
          </a:p>
          <a:p>
            <a:pPr lvl="1">
              <a:spcBef>
                <a:spcPts val="600"/>
              </a:spcBef>
            </a:pPr>
            <a:r>
              <a:rPr lang="en-US" dirty="0"/>
              <a:t>Moody</a:t>
            </a:r>
            <a:r>
              <a:rPr lang="en-US" altLang="ja-JP" dirty="0"/>
              <a:t>’</a:t>
            </a:r>
            <a:r>
              <a:rPr lang="en-US" dirty="0"/>
              <a:t>s Investor Service, Standard &amp; Poor</a:t>
            </a:r>
            <a:r>
              <a:rPr lang="en-US" altLang="ja-JP" dirty="0"/>
              <a:t>’</a:t>
            </a:r>
            <a:r>
              <a:rPr lang="en-US" dirty="0"/>
              <a:t>s, Fitch</a:t>
            </a:r>
          </a:p>
          <a:p>
            <a:pPr>
              <a:spcBef>
                <a:spcPts val="600"/>
              </a:spcBef>
            </a:pPr>
            <a:r>
              <a:rPr lang="en-US" dirty="0"/>
              <a:t>Rating Categories</a:t>
            </a:r>
          </a:p>
          <a:p>
            <a:pPr lvl="1">
              <a:spcBef>
                <a:spcPts val="600"/>
              </a:spcBef>
            </a:pPr>
            <a:r>
              <a:rPr lang="en-US" dirty="0"/>
              <a:t>Highest rating is AAA or </a:t>
            </a:r>
            <a:r>
              <a:rPr lang="en-US" dirty="0" err="1"/>
              <a:t>Aaa</a:t>
            </a:r>
            <a:endParaRPr lang="en-US" dirty="0"/>
          </a:p>
          <a:p>
            <a:pPr lvl="1">
              <a:spcBef>
                <a:spcPts val="600"/>
              </a:spcBef>
            </a:pPr>
            <a:r>
              <a:rPr lang="en-US" dirty="0"/>
              <a:t>Investment grade bonds: Rated BBB/Baa and above</a:t>
            </a:r>
          </a:p>
          <a:p>
            <a:pPr lvl="1">
              <a:spcBef>
                <a:spcPts val="600"/>
              </a:spcBef>
            </a:pPr>
            <a:r>
              <a:rPr lang="en-US" dirty="0"/>
              <a:t>Speculative grade/junk bonds: Ratings below BBB or Baa</a:t>
            </a:r>
          </a:p>
        </p:txBody>
      </p:sp>
    </p:spTree>
    <p:extLst>
      <p:ext uri="{BB962C8B-B14F-4D97-AF65-F5344CB8AC3E}">
        <p14:creationId xmlns:p14="http://schemas.microsoft.com/office/powerpoint/2010/main" val="325100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42" y="152400"/>
            <a:ext cx="8948058" cy="1143000"/>
          </a:xfrm>
        </p:spPr>
        <p:txBody>
          <a:bodyPr>
            <a:noAutofit/>
          </a:bodyPr>
          <a:lstStyle/>
          <a:p>
            <a:r>
              <a:rPr lang="en-US" dirty="0"/>
              <a:t>Default Risk and Bond Pricing (2 of 2)</a:t>
            </a:r>
          </a:p>
        </p:txBody>
      </p:sp>
      <p:sp>
        <p:nvSpPr>
          <p:cNvPr id="3" name="Content Placeholder 2"/>
          <p:cNvSpPr>
            <a:spLocks noGrp="1"/>
          </p:cNvSpPr>
          <p:nvPr>
            <p:ph sz="quarter" idx="10"/>
          </p:nvPr>
        </p:nvSpPr>
        <p:spPr>
          <a:xfrm>
            <a:off x="304800" y="1447800"/>
            <a:ext cx="8458200" cy="4191000"/>
          </a:xfrm>
        </p:spPr>
        <p:txBody>
          <a:bodyPr/>
          <a:lstStyle/>
          <a:p>
            <a:pPr>
              <a:spcBef>
                <a:spcPts val="600"/>
              </a:spcBef>
            </a:pPr>
            <a:r>
              <a:rPr lang="en-US" dirty="0"/>
              <a:t>Determinants of bond Safety</a:t>
            </a:r>
          </a:p>
          <a:p>
            <a:pPr lvl="1">
              <a:spcBef>
                <a:spcPts val="600"/>
              </a:spcBef>
            </a:pPr>
            <a:r>
              <a:rPr lang="en-US" dirty="0"/>
              <a:t>Coverage ratios</a:t>
            </a:r>
          </a:p>
          <a:p>
            <a:pPr lvl="1">
              <a:spcBef>
                <a:spcPts val="600"/>
              </a:spcBef>
            </a:pPr>
            <a:r>
              <a:rPr lang="en-US" dirty="0"/>
              <a:t>Leverage ratios, debt-to-equity ratio</a:t>
            </a:r>
          </a:p>
          <a:p>
            <a:pPr lvl="1">
              <a:spcBef>
                <a:spcPts val="600"/>
              </a:spcBef>
            </a:pPr>
            <a:r>
              <a:rPr lang="en-US" dirty="0"/>
              <a:t>Liquidity ratios</a:t>
            </a:r>
          </a:p>
          <a:p>
            <a:pPr lvl="1">
              <a:spcBef>
                <a:spcPts val="600"/>
              </a:spcBef>
            </a:pPr>
            <a:r>
              <a:rPr lang="en-US" dirty="0"/>
              <a:t>Profitability ratios</a:t>
            </a:r>
          </a:p>
          <a:p>
            <a:pPr lvl="1">
              <a:spcBef>
                <a:spcPts val="600"/>
              </a:spcBef>
            </a:pPr>
            <a:r>
              <a:rPr lang="en-US" dirty="0"/>
              <a:t>Cash flow-to-debt ratio</a:t>
            </a:r>
          </a:p>
        </p:txBody>
      </p:sp>
    </p:spTree>
    <p:extLst>
      <p:ext uri="{BB962C8B-B14F-4D97-AF65-F5344CB8AC3E}">
        <p14:creationId xmlns:p14="http://schemas.microsoft.com/office/powerpoint/2010/main" val="4129110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153400" cy="1828800"/>
          </a:xfrm>
        </p:spPr>
        <p:txBody>
          <a:bodyPr>
            <a:noAutofit/>
          </a:bodyPr>
          <a:lstStyle/>
          <a:p>
            <a:r>
              <a:rPr lang="en-US" dirty="0"/>
              <a:t>Financial Ratios and Default Risk by Rating Class, Long-Term Debt (1 of 2)</a:t>
            </a:r>
          </a:p>
        </p:txBody>
      </p:sp>
      <p:graphicFrame>
        <p:nvGraphicFramePr>
          <p:cNvPr id="8" name="Table 7"/>
          <p:cNvGraphicFramePr>
            <a:graphicFrameLocks noGrp="1"/>
          </p:cNvGraphicFramePr>
          <p:nvPr>
            <p:extLst>
              <p:ext uri="{D42A27DB-BD31-4B8C-83A1-F6EECF244321}">
                <p14:modId xmlns:p14="http://schemas.microsoft.com/office/powerpoint/2010/main" val="1324486294"/>
              </p:ext>
            </p:extLst>
          </p:nvPr>
        </p:nvGraphicFramePr>
        <p:xfrm>
          <a:off x="381001" y="2133600"/>
          <a:ext cx="8458199" cy="3285490"/>
        </p:xfrm>
        <a:graphic>
          <a:graphicData uri="http://schemas.openxmlformats.org/drawingml/2006/table">
            <a:tbl>
              <a:tblPr firstRow="1" bandRow="1">
                <a:tableStyleId>{5940675A-B579-460E-94D1-54222C63F5DA}</a:tableStyleId>
              </a:tblPr>
              <a:tblGrid>
                <a:gridCol w="2133599">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990600">
                  <a:extLst>
                    <a:ext uri="{9D8B030D-6E8A-4147-A177-3AD203B41FA5}">
                      <a16:colId xmlns:a16="http://schemas.microsoft.com/office/drawing/2014/main" val="20006"/>
                    </a:ext>
                  </a:extLst>
                </a:gridCol>
                <a:gridCol w="762000">
                  <a:extLst>
                    <a:ext uri="{9D8B030D-6E8A-4147-A177-3AD203B41FA5}">
                      <a16:colId xmlns:a16="http://schemas.microsoft.com/office/drawing/2014/main" val="20007"/>
                    </a:ext>
                  </a:extLst>
                </a:gridCol>
              </a:tblGrid>
              <a:tr h="270510">
                <a:tc>
                  <a:txBody>
                    <a:bodyPr/>
                    <a:lstStyle/>
                    <a:p>
                      <a:pPr algn="ctr"/>
                      <a:endParaRPr lang="en-US" sz="1200" dirty="0">
                        <a:latin typeface="Verdana" pitchFamily="34" charset="0"/>
                        <a:ea typeface="Verdana" pitchFamily="34" charset="0"/>
                        <a:cs typeface="Verdana" pitchFamily="34" charset="0"/>
                      </a:endParaRPr>
                    </a:p>
                  </a:txBody>
                  <a:tcPr/>
                </a:tc>
                <a:tc>
                  <a:txBody>
                    <a:bodyPr/>
                    <a:lstStyle/>
                    <a:p>
                      <a:pPr algn="ctr"/>
                      <a:r>
                        <a:rPr lang="en-US" sz="1200" b="1" dirty="0" err="1">
                          <a:latin typeface="Verdana" pitchFamily="34" charset="0"/>
                          <a:ea typeface="Verdana" pitchFamily="34" charset="0"/>
                          <a:cs typeface="Verdana" pitchFamily="34" charset="0"/>
                        </a:rPr>
                        <a:t>Aaa</a:t>
                      </a:r>
                      <a:endParaRPr lang="en-US" sz="1200" b="1" dirty="0">
                        <a:latin typeface="Verdana" pitchFamily="34" charset="0"/>
                        <a:ea typeface="Verdana" pitchFamily="34" charset="0"/>
                        <a:cs typeface="Verdana" pitchFamily="34" charset="0"/>
                      </a:endParaRPr>
                    </a:p>
                  </a:txBody>
                  <a:tcPr/>
                </a:tc>
                <a:tc>
                  <a:txBody>
                    <a:bodyPr/>
                    <a:lstStyle/>
                    <a:p>
                      <a:pPr algn="ctr"/>
                      <a:r>
                        <a:rPr lang="en-US" sz="1200" b="1" dirty="0" err="1">
                          <a:latin typeface="Verdana" pitchFamily="34" charset="0"/>
                          <a:ea typeface="Verdana" pitchFamily="34" charset="0"/>
                          <a:cs typeface="Verdana" pitchFamily="34" charset="0"/>
                        </a:rPr>
                        <a:t>Aa</a:t>
                      </a:r>
                      <a:endParaRPr lang="en-US" sz="1200" b="1" dirty="0">
                        <a:latin typeface="Verdana" pitchFamily="34" charset="0"/>
                        <a:ea typeface="Verdana" pitchFamily="34" charset="0"/>
                        <a:cs typeface="Verdana" pitchFamily="34" charset="0"/>
                      </a:endParaRPr>
                    </a:p>
                  </a:txBody>
                  <a:tcPr/>
                </a:tc>
                <a:tc>
                  <a:txBody>
                    <a:bodyPr/>
                    <a:lstStyle/>
                    <a:p>
                      <a:pPr algn="ctr"/>
                      <a:r>
                        <a:rPr lang="en-US" sz="1200" b="1" dirty="0">
                          <a:latin typeface="Verdana" pitchFamily="34" charset="0"/>
                          <a:ea typeface="Verdana" pitchFamily="34" charset="0"/>
                          <a:cs typeface="Verdana" pitchFamily="34" charset="0"/>
                        </a:rPr>
                        <a:t>A</a:t>
                      </a:r>
                    </a:p>
                  </a:txBody>
                  <a:tcPr/>
                </a:tc>
                <a:tc>
                  <a:txBody>
                    <a:bodyPr/>
                    <a:lstStyle/>
                    <a:p>
                      <a:pPr algn="ctr"/>
                      <a:r>
                        <a:rPr lang="en-US" sz="1200" b="1" dirty="0">
                          <a:latin typeface="Verdana" pitchFamily="34" charset="0"/>
                          <a:ea typeface="Verdana" pitchFamily="34" charset="0"/>
                          <a:cs typeface="Verdana" pitchFamily="34" charset="0"/>
                        </a:rPr>
                        <a:t>Baa</a:t>
                      </a:r>
                    </a:p>
                  </a:txBody>
                  <a:tcPr/>
                </a:tc>
                <a:tc>
                  <a:txBody>
                    <a:bodyPr/>
                    <a:lstStyle/>
                    <a:p>
                      <a:pPr algn="ctr"/>
                      <a:r>
                        <a:rPr lang="en-US" sz="1200" b="1" dirty="0">
                          <a:latin typeface="Verdana" pitchFamily="34" charset="0"/>
                          <a:ea typeface="Verdana" pitchFamily="34" charset="0"/>
                          <a:cs typeface="Verdana" pitchFamily="34" charset="0"/>
                        </a:rPr>
                        <a:t>Ba</a:t>
                      </a:r>
                    </a:p>
                  </a:txBody>
                  <a:tcPr/>
                </a:tc>
                <a:tc>
                  <a:txBody>
                    <a:bodyPr/>
                    <a:lstStyle/>
                    <a:p>
                      <a:pPr algn="ctr"/>
                      <a:r>
                        <a:rPr lang="en-US" sz="1200" b="1" dirty="0">
                          <a:latin typeface="Verdana" pitchFamily="34" charset="0"/>
                          <a:ea typeface="Verdana" pitchFamily="34" charset="0"/>
                          <a:cs typeface="Verdana" pitchFamily="34" charset="0"/>
                        </a:rPr>
                        <a:t>B</a:t>
                      </a:r>
                    </a:p>
                  </a:txBody>
                  <a:tcPr/>
                </a:tc>
                <a:tc>
                  <a:txBody>
                    <a:bodyPr/>
                    <a:lstStyle/>
                    <a:p>
                      <a:pPr algn="ctr"/>
                      <a:r>
                        <a:rPr lang="en-US" sz="1200" b="1" dirty="0">
                          <a:latin typeface="Verdana" pitchFamily="34" charset="0"/>
                          <a:ea typeface="Verdana" pitchFamily="34" charset="0"/>
                          <a:cs typeface="Verdana" pitchFamily="34" charset="0"/>
                        </a:rPr>
                        <a:t>C</a:t>
                      </a:r>
                    </a:p>
                  </a:txBody>
                  <a:tcPr/>
                </a:tc>
                <a:extLst>
                  <a:ext uri="{0D108BD9-81ED-4DB2-BD59-A6C34878D82A}">
                    <a16:rowId xmlns:a16="http://schemas.microsoft.com/office/drawing/2014/main" val="10000"/>
                  </a:ext>
                </a:extLst>
              </a:tr>
              <a:tr h="270510">
                <a:tc>
                  <a:txBody>
                    <a:bodyPr/>
                    <a:lstStyle/>
                    <a:p>
                      <a:r>
                        <a:rPr lang="en-US" sz="1200" dirty="0">
                          <a:latin typeface="Verdana" pitchFamily="34" charset="0"/>
                          <a:ea typeface="Verdana" pitchFamily="34" charset="0"/>
                          <a:cs typeface="Verdana" pitchFamily="34" charset="0"/>
                        </a:rPr>
                        <a:t>EBITA/Assets (%) </a:t>
                      </a:r>
                    </a:p>
                  </a:txBody>
                  <a:tcPr anchor="ctr"/>
                </a:tc>
                <a:tc>
                  <a:txBody>
                    <a:bodyPr/>
                    <a:lstStyle/>
                    <a:p>
                      <a:pPr algn="r"/>
                      <a:r>
                        <a:rPr lang="en-US" sz="1200" dirty="0">
                          <a:latin typeface="Verdana" pitchFamily="34" charset="0"/>
                          <a:ea typeface="Verdana" pitchFamily="34" charset="0"/>
                          <a:cs typeface="Verdana" pitchFamily="34" charset="0"/>
                        </a:rPr>
                        <a:t>20.9%</a:t>
                      </a:r>
                    </a:p>
                  </a:txBody>
                  <a:tcPr anchor="ctr"/>
                </a:tc>
                <a:tc>
                  <a:txBody>
                    <a:bodyPr/>
                    <a:lstStyle/>
                    <a:p>
                      <a:pPr algn="r"/>
                      <a:r>
                        <a:rPr lang="en-US" sz="1200" dirty="0">
                          <a:latin typeface="Verdana" pitchFamily="34" charset="0"/>
                          <a:ea typeface="Verdana" pitchFamily="34" charset="0"/>
                          <a:cs typeface="Verdana" pitchFamily="34" charset="0"/>
                        </a:rPr>
                        <a:t>15.6%</a:t>
                      </a:r>
                    </a:p>
                  </a:txBody>
                  <a:tcPr anchor="ctr"/>
                </a:tc>
                <a:tc>
                  <a:txBody>
                    <a:bodyPr/>
                    <a:lstStyle/>
                    <a:p>
                      <a:pPr algn="r"/>
                      <a:r>
                        <a:rPr lang="en-US" sz="1200" dirty="0">
                          <a:latin typeface="Verdana" pitchFamily="34" charset="0"/>
                          <a:ea typeface="Verdana" pitchFamily="34" charset="0"/>
                          <a:cs typeface="Verdana" pitchFamily="34" charset="0"/>
                        </a:rPr>
                        <a:t>13.8%</a:t>
                      </a:r>
                    </a:p>
                  </a:txBody>
                  <a:tcPr anchor="ctr"/>
                </a:tc>
                <a:tc>
                  <a:txBody>
                    <a:bodyPr/>
                    <a:lstStyle/>
                    <a:p>
                      <a:pPr algn="r"/>
                      <a:r>
                        <a:rPr lang="en-US" sz="1200" dirty="0">
                          <a:latin typeface="Verdana" pitchFamily="34" charset="0"/>
                          <a:ea typeface="Verdana" pitchFamily="34" charset="0"/>
                          <a:cs typeface="Verdana" pitchFamily="34" charset="0"/>
                        </a:rPr>
                        <a:t>10.9%</a:t>
                      </a:r>
                    </a:p>
                  </a:txBody>
                  <a:tcPr anchor="ctr"/>
                </a:tc>
                <a:tc>
                  <a:txBody>
                    <a:bodyPr/>
                    <a:lstStyle/>
                    <a:p>
                      <a:pPr algn="r"/>
                      <a:r>
                        <a:rPr lang="en-US" sz="1200" dirty="0">
                          <a:latin typeface="Verdana" pitchFamily="34" charset="0"/>
                          <a:ea typeface="Verdana" pitchFamily="34" charset="0"/>
                          <a:cs typeface="Verdana" pitchFamily="34" charset="0"/>
                        </a:rPr>
                        <a:t>9.1%</a:t>
                      </a:r>
                    </a:p>
                  </a:txBody>
                  <a:tcPr anchor="ctr"/>
                </a:tc>
                <a:tc>
                  <a:txBody>
                    <a:bodyPr/>
                    <a:lstStyle/>
                    <a:p>
                      <a:pPr algn="r"/>
                      <a:r>
                        <a:rPr lang="en-US" sz="1200" dirty="0">
                          <a:latin typeface="Verdana" pitchFamily="34" charset="0"/>
                          <a:ea typeface="Verdana" pitchFamily="34" charset="0"/>
                          <a:cs typeface="Verdana" pitchFamily="34" charset="0"/>
                        </a:rPr>
                        <a:t>7.1%</a:t>
                      </a:r>
                    </a:p>
                  </a:txBody>
                  <a:tcPr anchor="ctr"/>
                </a:tc>
                <a:tc>
                  <a:txBody>
                    <a:bodyPr/>
                    <a:lstStyle/>
                    <a:p>
                      <a:pPr algn="r"/>
                      <a:r>
                        <a:rPr lang="en-US" sz="1200" dirty="0">
                          <a:latin typeface="Verdana" pitchFamily="34" charset="0"/>
                          <a:ea typeface="Verdana" pitchFamily="34" charset="0"/>
                          <a:cs typeface="Verdana" pitchFamily="34" charset="0"/>
                        </a:rPr>
                        <a:t>4.0%</a:t>
                      </a:r>
                    </a:p>
                  </a:txBody>
                  <a:tcPr anchor="ctr"/>
                </a:tc>
                <a:extLst>
                  <a:ext uri="{0D108BD9-81ED-4DB2-BD59-A6C34878D82A}">
                    <a16:rowId xmlns:a16="http://schemas.microsoft.com/office/drawing/2014/main" val="10001"/>
                  </a:ext>
                </a:extLst>
              </a:tr>
              <a:tr h="450850">
                <a:tc>
                  <a:txBody>
                    <a:bodyPr/>
                    <a:lstStyle/>
                    <a:p>
                      <a:r>
                        <a:rPr lang="en-US" sz="1200" dirty="0">
                          <a:latin typeface="Verdana" pitchFamily="34" charset="0"/>
                          <a:ea typeface="Verdana" pitchFamily="34" charset="0"/>
                          <a:cs typeface="Verdana" pitchFamily="34" charset="0"/>
                        </a:rPr>
                        <a:t>Operating profit</a:t>
                      </a:r>
                      <a:r>
                        <a:rPr lang="en-US" sz="1200" baseline="0" dirty="0">
                          <a:latin typeface="Verdana" pitchFamily="34" charset="0"/>
                          <a:ea typeface="Verdana" pitchFamily="34" charset="0"/>
                          <a:cs typeface="Verdana" pitchFamily="34" charset="0"/>
                        </a:rPr>
                        <a:t> margin (%)</a:t>
                      </a:r>
                      <a:endParaRPr lang="en-US" sz="1200" dirty="0">
                        <a:latin typeface="Verdana" pitchFamily="34" charset="0"/>
                        <a:ea typeface="Verdana" pitchFamily="34" charset="0"/>
                        <a:cs typeface="Verdana" pitchFamily="34" charset="0"/>
                      </a:endParaRPr>
                    </a:p>
                  </a:txBody>
                  <a:tcPr anchor="ctr"/>
                </a:tc>
                <a:tc>
                  <a:txBody>
                    <a:bodyPr/>
                    <a:lstStyle/>
                    <a:p>
                      <a:pPr algn="r"/>
                      <a:r>
                        <a:rPr lang="en-US" sz="1200" dirty="0">
                          <a:latin typeface="Verdana" pitchFamily="34" charset="0"/>
                          <a:ea typeface="Verdana" pitchFamily="34" charset="0"/>
                          <a:cs typeface="Verdana" pitchFamily="34" charset="0"/>
                        </a:rPr>
                        <a:t>22.0%</a:t>
                      </a:r>
                    </a:p>
                  </a:txBody>
                  <a:tcPr anchor="ctr"/>
                </a:tc>
                <a:tc>
                  <a:txBody>
                    <a:bodyPr/>
                    <a:lstStyle/>
                    <a:p>
                      <a:pPr algn="r"/>
                      <a:r>
                        <a:rPr lang="en-US" sz="1200" dirty="0">
                          <a:latin typeface="Verdana" pitchFamily="34" charset="0"/>
                          <a:ea typeface="Verdana" pitchFamily="34" charset="0"/>
                          <a:cs typeface="Verdana" pitchFamily="34" charset="0"/>
                        </a:rPr>
                        <a:t>17.1%</a:t>
                      </a:r>
                    </a:p>
                  </a:txBody>
                  <a:tcPr anchor="ctr"/>
                </a:tc>
                <a:tc>
                  <a:txBody>
                    <a:bodyPr/>
                    <a:lstStyle/>
                    <a:p>
                      <a:pPr algn="r"/>
                      <a:r>
                        <a:rPr lang="en-US" sz="1200" dirty="0">
                          <a:latin typeface="Verdana" pitchFamily="34" charset="0"/>
                          <a:ea typeface="Verdana" pitchFamily="34" charset="0"/>
                          <a:cs typeface="Verdana" pitchFamily="34" charset="0"/>
                        </a:rPr>
                        <a:t>17.6%</a:t>
                      </a:r>
                    </a:p>
                  </a:txBody>
                  <a:tcPr anchor="ctr"/>
                </a:tc>
                <a:tc>
                  <a:txBody>
                    <a:bodyPr/>
                    <a:lstStyle/>
                    <a:p>
                      <a:pPr algn="r"/>
                      <a:r>
                        <a:rPr lang="en-US" sz="1200" dirty="0">
                          <a:latin typeface="Verdana" pitchFamily="34" charset="0"/>
                          <a:ea typeface="Verdana" pitchFamily="34" charset="0"/>
                          <a:cs typeface="Verdana" pitchFamily="34" charset="0"/>
                        </a:rPr>
                        <a:t>14.1%</a:t>
                      </a:r>
                    </a:p>
                  </a:txBody>
                  <a:tcPr anchor="ctr"/>
                </a:tc>
                <a:tc>
                  <a:txBody>
                    <a:bodyPr/>
                    <a:lstStyle/>
                    <a:p>
                      <a:pPr algn="r"/>
                      <a:r>
                        <a:rPr lang="en-US" sz="1200" dirty="0">
                          <a:latin typeface="Verdana" pitchFamily="34" charset="0"/>
                          <a:ea typeface="Verdana" pitchFamily="34" charset="0"/>
                          <a:cs typeface="Verdana" pitchFamily="34" charset="0"/>
                        </a:rPr>
                        <a:t>11.2%</a:t>
                      </a:r>
                    </a:p>
                  </a:txBody>
                  <a:tcPr anchor="ctr"/>
                </a:tc>
                <a:tc>
                  <a:txBody>
                    <a:bodyPr/>
                    <a:lstStyle/>
                    <a:p>
                      <a:pPr algn="r"/>
                      <a:r>
                        <a:rPr lang="en-US" sz="1200" dirty="0">
                          <a:latin typeface="Verdana" pitchFamily="34" charset="0"/>
                          <a:ea typeface="Verdana" pitchFamily="34" charset="0"/>
                          <a:cs typeface="Verdana" pitchFamily="34" charset="0"/>
                        </a:rPr>
                        <a:t>8.9%</a:t>
                      </a:r>
                    </a:p>
                  </a:txBody>
                  <a:tcPr anchor="ctr"/>
                </a:tc>
                <a:tc>
                  <a:txBody>
                    <a:bodyPr/>
                    <a:lstStyle/>
                    <a:p>
                      <a:pPr algn="r"/>
                      <a:r>
                        <a:rPr lang="en-US" sz="1200" dirty="0">
                          <a:latin typeface="Verdana" pitchFamily="34" charset="0"/>
                          <a:ea typeface="Verdana" pitchFamily="34" charset="0"/>
                          <a:cs typeface="Verdana" pitchFamily="34" charset="0"/>
                        </a:rPr>
                        <a:t>4.1%</a:t>
                      </a:r>
                    </a:p>
                  </a:txBody>
                  <a:tcPr anchor="ctr"/>
                </a:tc>
                <a:extLst>
                  <a:ext uri="{0D108BD9-81ED-4DB2-BD59-A6C34878D82A}">
                    <a16:rowId xmlns:a16="http://schemas.microsoft.com/office/drawing/2014/main" val="10002"/>
                  </a:ext>
                </a:extLst>
              </a:tr>
              <a:tr h="450850">
                <a:tc>
                  <a:txBody>
                    <a:bodyPr/>
                    <a:lstStyle/>
                    <a:p>
                      <a:r>
                        <a:rPr lang="en-US" sz="1200" dirty="0">
                          <a:latin typeface="Verdana" pitchFamily="34" charset="0"/>
                          <a:ea typeface="Verdana" pitchFamily="34" charset="0"/>
                          <a:cs typeface="Verdana" pitchFamily="34" charset="0"/>
                        </a:rPr>
                        <a:t>EBITA to</a:t>
                      </a:r>
                      <a:r>
                        <a:rPr lang="en-US" sz="1200" baseline="0" dirty="0">
                          <a:latin typeface="Verdana" pitchFamily="34" charset="0"/>
                          <a:ea typeface="Verdana" pitchFamily="34" charset="0"/>
                          <a:cs typeface="Verdana" pitchFamily="34" charset="0"/>
                        </a:rPr>
                        <a:t> interest coverage (multiple)</a:t>
                      </a:r>
                      <a:endParaRPr lang="en-US" sz="1200" dirty="0">
                        <a:latin typeface="Verdana" pitchFamily="34" charset="0"/>
                        <a:ea typeface="Verdana" pitchFamily="34" charset="0"/>
                        <a:cs typeface="Verdana" pitchFamily="34" charset="0"/>
                      </a:endParaRPr>
                    </a:p>
                  </a:txBody>
                  <a:tcPr anchor="ctr"/>
                </a:tc>
                <a:tc>
                  <a:txBody>
                    <a:bodyPr/>
                    <a:lstStyle/>
                    <a:p>
                      <a:pPr algn="r"/>
                      <a:r>
                        <a:rPr lang="en-US" sz="1200" dirty="0">
                          <a:latin typeface="Verdana" pitchFamily="34" charset="0"/>
                          <a:ea typeface="Verdana" pitchFamily="34" charset="0"/>
                          <a:cs typeface="Verdana" pitchFamily="34" charset="0"/>
                        </a:rPr>
                        <a:t>28.9%</a:t>
                      </a:r>
                    </a:p>
                  </a:txBody>
                  <a:tcPr anchor="ctr"/>
                </a:tc>
                <a:tc>
                  <a:txBody>
                    <a:bodyPr/>
                    <a:lstStyle/>
                    <a:p>
                      <a:pPr algn="r"/>
                      <a:r>
                        <a:rPr lang="en-US" sz="1200" dirty="0">
                          <a:latin typeface="Verdana" pitchFamily="34" charset="0"/>
                          <a:ea typeface="Verdana" pitchFamily="34" charset="0"/>
                          <a:cs typeface="Verdana" pitchFamily="34" charset="0"/>
                        </a:rPr>
                        <a:t>15.1%</a:t>
                      </a:r>
                    </a:p>
                  </a:txBody>
                  <a:tcPr anchor="ctr"/>
                </a:tc>
                <a:tc>
                  <a:txBody>
                    <a:bodyPr/>
                    <a:lstStyle/>
                    <a:p>
                      <a:pPr algn="r"/>
                      <a:r>
                        <a:rPr lang="en-US" sz="1200" dirty="0">
                          <a:latin typeface="Verdana" pitchFamily="34" charset="0"/>
                          <a:ea typeface="Verdana" pitchFamily="34" charset="0"/>
                          <a:cs typeface="Verdana" pitchFamily="34" charset="0"/>
                        </a:rPr>
                        <a:t>9.7</a:t>
                      </a:r>
                    </a:p>
                  </a:txBody>
                  <a:tcPr anchor="ctr"/>
                </a:tc>
                <a:tc>
                  <a:txBody>
                    <a:bodyPr/>
                    <a:lstStyle/>
                    <a:p>
                      <a:pPr algn="r"/>
                      <a:r>
                        <a:rPr lang="en-US" sz="1200" dirty="0">
                          <a:latin typeface="Verdana" pitchFamily="34" charset="0"/>
                          <a:ea typeface="Verdana" pitchFamily="34" charset="0"/>
                          <a:cs typeface="Verdana" pitchFamily="34" charset="0"/>
                        </a:rPr>
                        <a:t>5.9</a:t>
                      </a:r>
                    </a:p>
                  </a:txBody>
                  <a:tcPr anchor="ctr"/>
                </a:tc>
                <a:tc>
                  <a:txBody>
                    <a:bodyPr/>
                    <a:lstStyle/>
                    <a:p>
                      <a:pPr algn="r"/>
                      <a:r>
                        <a:rPr lang="en-US" sz="1200" dirty="0">
                          <a:latin typeface="Verdana" pitchFamily="34" charset="0"/>
                          <a:ea typeface="Verdana" pitchFamily="34" charset="0"/>
                          <a:cs typeface="Verdana" pitchFamily="34" charset="0"/>
                        </a:rPr>
                        <a:t>3.5</a:t>
                      </a:r>
                    </a:p>
                  </a:txBody>
                  <a:tcPr anchor="ctr"/>
                </a:tc>
                <a:tc>
                  <a:txBody>
                    <a:bodyPr/>
                    <a:lstStyle/>
                    <a:p>
                      <a:pPr algn="r"/>
                      <a:r>
                        <a:rPr lang="en-US" sz="1200" dirty="0">
                          <a:latin typeface="Verdana" pitchFamily="34" charset="0"/>
                          <a:ea typeface="Verdana" pitchFamily="34" charset="0"/>
                          <a:cs typeface="Verdana" pitchFamily="34" charset="0"/>
                        </a:rPr>
                        <a:t>1.7</a:t>
                      </a:r>
                    </a:p>
                  </a:txBody>
                  <a:tcPr anchor="ctr"/>
                </a:tc>
                <a:tc>
                  <a:txBody>
                    <a:bodyPr/>
                    <a:lstStyle/>
                    <a:p>
                      <a:pPr algn="r"/>
                      <a:r>
                        <a:rPr lang="en-US" sz="1200" dirty="0">
                          <a:latin typeface="Verdana" pitchFamily="34" charset="0"/>
                          <a:ea typeface="Verdana" pitchFamily="34" charset="0"/>
                          <a:cs typeface="Verdana" pitchFamily="34" charset="0"/>
                        </a:rPr>
                        <a:t>0.6</a:t>
                      </a:r>
                    </a:p>
                  </a:txBody>
                  <a:tcPr anchor="ctr"/>
                </a:tc>
                <a:extLst>
                  <a:ext uri="{0D108BD9-81ED-4DB2-BD59-A6C34878D82A}">
                    <a16:rowId xmlns:a16="http://schemas.microsoft.com/office/drawing/2014/main" val="10003"/>
                  </a:ext>
                </a:extLst>
              </a:tr>
              <a:tr h="450850">
                <a:tc>
                  <a:txBody>
                    <a:bodyPr/>
                    <a:lstStyle/>
                    <a:p>
                      <a:r>
                        <a:rPr lang="en-US" sz="1200" b="0" dirty="0">
                          <a:latin typeface="Verdana" pitchFamily="34" charset="0"/>
                          <a:ea typeface="Verdana" pitchFamily="34" charset="0"/>
                          <a:cs typeface="Verdana" pitchFamily="34" charset="0"/>
                        </a:rPr>
                        <a:t>Debt/EBITDA</a:t>
                      </a:r>
                      <a:r>
                        <a:rPr lang="en-US" sz="1200" b="0" baseline="0" dirty="0">
                          <a:latin typeface="Verdana" pitchFamily="34" charset="0"/>
                          <a:ea typeface="Verdana" pitchFamily="34" charset="0"/>
                          <a:cs typeface="Verdana" pitchFamily="34" charset="0"/>
                        </a:rPr>
                        <a:t> (multiple)</a:t>
                      </a:r>
                      <a:endParaRPr lang="en-US" sz="1200" b="0" dirty="0">
                        <a:latin typeface="Verdana" pitchFamily="34" charset="0"/>
                        <a:ea typeface="Verdana" pitchFamily="34" charset="0"/>
                        <a:cs typeface="Verdana" pitchFamily="34" charset="0"/>
                      </a:endParaRPr>
                    </a:p>
                  </a:txBody>
                  <a:tcPr anchor="ctr"/>
                </a:tc>
                <a:tc>
                  <a:txBody>
                    <a:bodyPr/>
                    <a:lstStyle/>
                    <a:p>
                      <a:pPr marL="0" indent="109538" algn="r"/>
                      <a:r>
                        <a:rPr lang="en-US" sz="1200" dirty="0">
                          <a:latin typeface="Verdana" pitchFamily="34" charset="0"/>
                          <a:ea typeface="Verdana" pitchFamily="34" charset="0"/>
                          <a:cs typeface="Verdana" pitchFamily="34" charset="0"/>
                        </a:rPr>
                        <a:t>0.58</a:t>
                      </a:r>
                    </a:p>
                  </a:txBody>
                  <a:tcPr anchor="ctr"/>
                </a:tc>
                <a:tc>
                  <a:txBody>
                    <a:bodyPr/>
                    <a:lstStyle/>
                    <a:p>
                      <a:pPr marL="0" indent="109538" algn="r" defTabSz="914400" rtl="0" eaLnBrk="1" latinLnBrk="0" hangingPunct="1"/>
                      <a:r>
                        <a:rPr lang="en-US" sz="1200" kern="1200" dirty="0">
                          <a:solidFill>
                            <a:schemeClr val="tx1"/>
                          </a:solidFill>
                          <a:latin typeface="Verdana" pitchFamily="34" charset="0"/>
                          <a:ea typeface="Verdana" pitchFamily="34" charset="0"/>
                          <a:cs typeface="Verdana" pitchFamily="34" charset="0"/>
                        </a:rPr>
                        <a:t>2.03</a:t>
                      </a:r>
                    </a:p>
                  </a:txBody>
                  <a:tcPr anchor="ctr"/>
                </a:tc>
                <a:tc>
                  <a:txBody>
                    <a:bodyPr/>
                    <a:lstStyle/>
                    <a:p>
                      <a:pPr marL="0" indent="109538" algn="r" defTabSz="914400" rtl="0" eaLnBrk="1" latinLnBrk="0" hangingPunct="1"/>
                      <a:r>
                        <a:rPr lang="en-US" sz="1200" kern="1200" dirty="0">
                          <a:solidFill>
                            <a:schemeClr val="tx1"/>
                          </a:solidFill>
                          <a:latin typeface="Verdana" pitchFamily="34" charset="0"/>
                          <a:ea typeface="Verdana" pitchFamily="34" charset="0"/>
                          <a:cs typeface="Verdana" pitchFamily="34" charset="0"/>
                        </a:rPr>
                        <a:t>1.83</a:t>
                      </a:r>
                    </a:p>
                  </a:txBody>
                  <a:tcPr anchor="ctr"/>
                </a:tc>
                <a:tc>
                  <a:txBody>
                    <a:bodyPr/>
                    <a:lstStyle/>
                    <a:p>
                      <a:pPr marL="0" indent="109538" algn="r" defTabSz="914400" rtl="0" eaLnBrk="1" latinLnBrk="0" hangingPunct="1"/>
                      <a:r>
                        <a:rPr lang="en-US" sz="1200" kern="1200" dirty="0">
                          <a:solidFill>
                            <a:schemeClr val="tx1"/>
                          </a:solidFill>
                          <a:latin typeface="Verdana" pitchFamily="34" charset="0"/>
                          <a:ea typeface="Verdana" pitchFamily="34" charset="0"/>
                          <a:cs typeface="Verdana" pitchFamily="34" charset="0"/>
                        </a:rPr>
                        <a:t>2.58</a:t>
                      </a:r>
                    </a:p>
                  </a:txBody>
                  <a:tcPr anchor="ctr"/>
                </a:tc>
                <a:tc>
                  <a:txBody>
                    <a:bodyPr/>
                    <a:lstStyle/>
                    <a:p>
                      <a:pPr marL="0" indent="109538" algn="r" defTabSz="914400" rtl="0" eaLnBrk="1" latinLnBrk="0" hangingPunct="1"/>
                      <a:r>
                        <a:rPr lang="en-US" sz="1200" kern="1200" dirty="0">
                          <a:solidFill>
                            <a:schemeClr val="tx1"/>
                          </a:solidFill>
                          <a:latin typeface="Verdana" pitchFamily="34" charset="0"/>
                          <a:ea typeface="Verdana" pitchFamily="34" charset="0"/>
                          <a:cs typeface="Verdana" pitchFamily="34" charset="0"/>
                        </a:rPr>
                        <a:t>3.41</a:t>
                      </a:r>
                    </a:p>
                  </a:txBody>
                  <a:tcPr anchor="ctr"/>
                </a:tc>
                <a:tc>
                  <a:txBody>
                    <a:bodyPr/>
                    <a:lstStyle/>
                    <a:p>
                      <a:pPr marL="0" indent="109538" algn="r" defTabSz="914400" rtl="0" eaLnBrk="1" latinLnBrk="0" hangingPunct="1"/>
                      <a:r>
                        <a:rPr lang="en-US" sz="1200" kern="1200" dirty="0">
                          <a:solidFill>
                            <a:schemeClr val="tx1"/>
                          </a:solidFill>
                          <a:latin typeface="Verdana" pitchFamily="34" charset="0"/>
                          <a:ea typeface="Verdana" pitchFamily="34" charset="0"/>
                          <a:cs typeface="Verdana" pitchFamily="34" charset="0"/>
                        </a:rPr>
                        <a:t>5.26</a:t>
                      </a:r>
                    </a:p>
                  </a:txBody>
                  <a:tcPr anchor="ctr"/>
                </a:tc>
                <a:tc>
                  <a:txBody>
                    <a:bodyPr/>
                    <a:lstStyle/>
                    <a:p>
                      <a:pPr marL="0" indent="109538" algn="r" defTabSz="914400" rtl="0" eaLnBrk="1" latinLnBrk="0" hangingPunct="1"/>
                      <a:r>
                        <a:rPr lang="en-US" sz="1200" kern="1200" dirty="0">
                          <a:solidFill>
                            <a:schemeClr val="tx1"/>
                          </a:solidFill>
                          <a:latin typeface="Verdana" pitchFamily="34" charset="0"/>
                          <a:ea typeface="Verdana" pitchFamily="34" charset="0"/>
                          <a:cs typeface="Verdana" pitchFamily="34" charset="0"/>
                        </a:rPr>
                        <a:t>8.35</a:t>
                      </a:r>
                    </a:p>
                  </a:txBody>
                  <a:tcPr anchor="ctr"/>
                </a:tc>
                <a:extLst>
                  <a:ext uri="{0D108BD9-81ED-4DB2-BD59-A6C34878D82A}">
                    <a16:rowId xmlns:a16="http://schemas.microsoft.com/office/drawing/2014/main" val="10004"/>
                  </a:ext>
                </a:extLst>
              </a:tr>
              <a:tr h="270510">
                <a:tc>
                  <a:txBody>
                    <a:bodyPr/>
                    <a:lstStyle/>
                    <a:p>
                      <a:r>
                        <a:rPr lang="en-US" sz="1200" dirty="0">
                          <a:latin typeface="Verdana" pitchFamily="34" charset="0"/>
                          <a:ea typeface="Verdana" pitchFamily="34" charset="0"/>
                          <a:cs typeface="Verdana" pitchFamily="34" charset="0"/>
                        </a:rPr>
                        <a:t>Debt/(Debt + Equity)</a:t>
                      </a:r>
                    </a:p>
                  </a:txBody>
                  <a:tcPr anchor="ctr"/>
                </a:tc>
                <a:tc>
                  <a:txBody>
                    <a:bodyPr/>
                    <a:lstStyle/>
                    <a:p>
                      <a:pPr algn="r"/>
                      <a:r>
                        <a:rPr lang="en-US" sz="1200" dirty="0">
                          <a:latin typeface="Verdana" pitchFamily="34" charset="0"/>
                          <a:ea typeface="Verdana" pitchFamily="34" charset="0"/>
                          <a:cs typeface="Verdana" pitchFamily="34" charset="0"/>
                        </a:rPr>
                        <a:t>19.3%</a:t>
                      </a:r>
                    </a:p>
                  </a:txBody>
                  <a:tcPr anchor="ctr"/>
                </a:tc>
                <a:tc>
                  <a:txBody>
                    <a:bodyPr/>
                    <a:lstStyle/>
                    <a:p>
                      <a:pPr algn="r"/>
                      <a:r>
                        <a:rPr lang="en-US" sz="1200" dirty="0">
                          <a:latin typeface="Verdana" pitchFamily="34" charset="0"/>
                          <a:ea typeface="Verdana" pitchFamily="34" charset="0"/>
                          <a:cs typeface="Verdana" pitchFamily="34" charset="0"/>
                        </a:rPr>
                        <a:t>50.2%</a:t>
                      </a:r>
                    </a:p>
                  </a:txBody>
                  <a:tcPr anchor="ctr"/>
                </a:tc>
                <a:tc>
                  <a:txBody>
                    <a:bodyPr/>
                    <a:lstStyle/>
                    <a:p>
                      <a:pPr algn="r"/>
                      <a:r>
                        <a:rPr lang="en-US" sz="1200" dirty="0">
                          <a:latin typeface="Verdana" pitchFamily="34" charset="0"/>
                          <a:ea typeface="Verdana" pitchFamily="34" charset="0"/>
                          <a:cs typeface="Verdana" pitchFamily="34" charset="0"/>
                        </a:rPr>
                        <a:t>38.6%</a:t>
                      </a:r>
                    </a:p>
                  </a:txBody>
                  <a:tcPr anchor="ctr"/>
                </a:tc>
                <a:tc>
                  <a:txBody>
                    <a:bodyPr/>
                    <a:lstStyle/>
                    <a:p>
                      <a:pPr algn="r"/>
                      <a:r>
                        <a:rPr lang="en-US" sz="1200" dirty="0">
                          <a:latin typeface="Verdana" pitchFamily="34" charset="0"/>
                          <a:ea typeface="Verdana" pitchFamily="34" charset="0"/>
                          <a:cs typeface="Verdana" pitchFamily="34" charset="0"/>
                        </a:rPr>
                        <a:t>46.2%</a:t>
                      </a:r>
                    </a:p>
                  </a:txBody>
                  <a:tcPr anchor="ctr"/>
                </a:tc>
                <a:tc>
                  <a:txBody>
                    <a:bodyPr/>
                    <a:lstStyle/>
                    <a:p>
                      <a:pPr algn="r"/>
                      <a:r>
                        <a:rPr lang="en-US" sz="1200" dirty="0">
                          <a:latin typeface="Verdana" pitchFamily="34" charset="0"/>
                          <a:ea typeface="Verdana" pitchFamily="34" charset="0"/>
                          <a:cs typeface="Verdana" pitchFamily="34" charset="0"/>
                        </a:rPr>
                        <a:t>51.7%</a:t>
                      </a:r>
                    </a:p>
                  </a:txBody>
                  <a:tcPr anchor="ctr"/>
                </a:tc>
                <a:tc>
                  <a:txBody>
                    <a:bodyPr/>
                    <a:lstStyle/>
                    <a:p>
                      <a:pPr algn="r"/>
                      <a:r>
                        <a:rPr lang="en-US" sz="1200" dirty="0">
                          <a:latin typeface="Verdana" pitchFamily="34" charset="0"/>
                          <a:ea typeface="Verdana" pitchFamily="34" charset="0"/>
                          <a:cs typeface="Verdana" pitchFamily="34" charset="0"/>
                        </a:rPr>
                        <a:t>72.0%</a:t>
                      </a:r>
                    </a:p>
                  </a:txBody>
                  <a:tcPr anchor="ctr"/>
                </a:tc>
                <a:tc>
                  <a:txBody>
                    <a:bodyPr/>
                    <a:lstStyle/>
                    <a:p>
                      <a:pPr algn="r"/>
                      <a:r>
                        <a:rPr lang="en-US" sz="1200" dirty="0">
                          <a:latin typeface="Verdana" pitchFamily="34" charset="0"/>
                          <a:ea typeface="Verdana" pitchFamily="34" charset="0"/>
                          <a:cs typeface="Verdana" pitchFamily="34" charset="0"/>
                        </a:rPr>
                        <a:t>98.0%</a:t>
                      </a:r>
                    </a:p>
                  </a:txBody>
                  <a:tcPr anchor="ctr"/>
                </a:tc>
                <a:extLst>
                  <a:ext uri="{0D108BD9-81ED-4DB2-BD59-A6C34878D82A}">
                    <a16:rowId xmlns:a16="http://schemas.microsoft.com/office/drawing/2014/main" val="10005"/>
                  </a:ext>
                </a:extLst>
              </a:tr>
              <a:tr h="631190">
                <a:tc>
                  <a:txBody>
                    <a:bodyPr/>
                    <a:lstStyle/>
                    <a:p>
                      <a:r>
                        <a:rPr lang="en-US" sz="1200" dirty="0">
                          <a:latin typeface="Verdana" pitchFamily="34" charset="0"/>
                          <a:ea typeface="Verdana" pitchFamily="34" charset="0"/>
                          <a:cs typeface="Verdana" pitchFamily="34" charset="0"/>
                        </a:rPr>
                        <a:t>Funds</a:t>
                      </a:r>
                      <a:r>
                        <a:rPr lang="en-US" sz="1200" baseline="0" dirty="0">
                          <a:latin typeface="Verdana" pitchFamily="34" charset="0"/>
                          <a:ea typeface="Verdana" pitchFamily="34" charset="0"/>
                          <a:cs typeface="Verdana" pitchFamily="34" charset="0"/>
                        </a:rPr>
                        <a:t> from operations/Total debt (multiple)</a:t>
                      </a:r>
                      <a:endParaRPr lang="en-US" sz="1200" dirty="0">
                        <a:latin typeface="Verdana" pitchFamily="34" charset="0"/>
                        <a:ea typeface="Verdana" pitchFamily="34" charset="0"/>
                        <a:cs typeface="Verdana" pitchFamily="34" charset="0"/>
                      </a:endParaRPr>
                    </a:p>
                  </a:txBody>
                  <a:tcPr anchor="ctr"/>
                </a:tc>
                <a:tc>
                  <a:txBody>
                    <a:bodyPr/>
                    <a:lstStyle/>
                    <a:p>
                      <a:pPr marL="0" indent="109538" algn="r"/>
                      <a:r>
                        <a:rPr lang="en-US" sz="1200" dirty="0">
                          <a:latin typeface="Verdana" pitchFamily="34" charset="0"/>
                          <a:ea typeface="Verdana" pitchFamily="34" charset="0"/>
                          <a:cs typeface="Verdana" pitchFamily="34" charset="0"/>
                        </a:rPr>
                        <a:t>1.335</a:t>
                      </a:r>
                    </a:p>
                  </a:txBody>
                  <a:tcPr anchor="ctr"/>
                </a:tc>
                <a:tc>
                  <a:txBody>
                    <a:bodyPr/>
                    <a:lstStyle/>
                    <a:p>
                      <a:pPr marL="0" indent="109538" algn="r" defTabSz="914400" rtl="0" eaLnBrk="1" latinLnBrk="0" hangingPunct="1"/>
                      <a:r>
                        <a:rPr lang="en-US" sz="1200" kern="1200" dirty="0">
                          <a:solidFill>
                            <a:schemeClr val="tx1"/>
                          </a:solidFill>
                          <a:latin typeface="Verdana" pitchFamily="34" charset="0"/>
                          <a:ea typeface="Verdana" pitchFamily="34" charset="0"/>
                          <a:cs typeface="Verdana" pitchFamily="34" charset="0"/>
                        </a:rPr>
                        <a:t>0.385</a:t>
                      </a:r>
                    </a:p>
                  </a:txBody>
                  <a:tcPr anchor="ctr"/>
                </a:tc>
                <a:tc>
                  <a:txBody>
                    <a:bodyPr/>
                    <a:lstStyle/>
                    <a:p>
                      <a:pPr marL="0" indent="109538" algn="r" defTabSz="914400" rtl="0" eaLnBrk="1" latinLnBrk="0" hangingPunct="1"/>
                      <a:r>
                        <a:rPr lang="en-US" sz="1200" kern="1200" dirty="0">
                          <a:solidFill>
                            <a:schemeClr val="tx1"/>
                          </a:solidFill>
                          <a:latin typeface="Verdana" pitchFamily="34" charset="0"/>
                          <a:ea typeface="Verdana" pitchFamily="34" charset="0"/>
                          <a:cs typeface="Verdana" pitchFamily="34" charset="0"/>
                        </a:rPr>
                        <a:t>0.425</a:t>
                      </a:r>
                    </a:p>
                  </a:txBody>
                  <a:tcPr anchor="ctr"/>
                </a:tc>
                <a:tc>
                  <a:txBody>
                    <a:bodyPr/>
                    <a:lstStyle/>
                    <a:p>
                      <a:pPr marL="0" indent="109538" algn="r" defTabSz="914400" rtl="0" eaLnBrk="1" latinLnBrk="0" hangingPunct="1"/>
                      <a:r>
                        <a:rPr lang="en-US" sz="1200" kern="1200" dirty="0">
                          <a:solidFill>
                            <a:schemeClr val="tx1"/>
                          </a:solidFill>
                          <a:latin typeface="Verdana" pitchFamily="34" charset="0"/>
                          <a:ea typeface="Verdana" pitchFamily="34" charset="0"/>
                          <a:cs typeface="Verdana" pitchFamily="34" charset="0"/>
                        </a:rPr>
                        <a:t>0.296</a:t>
                      </a:r>
                    </a:p>
                  </a:txBody>
                  <a:tcPr anchor="ctr"/>
                </a:tc>
                <a:tc>
                  <a:txBody>
                    <a:bodyPr/>
                    <a:lstStyle/>
                    <a:p>
                      <a:pPr marL="0" indent="109538" algn="r" defTabSz="914400" rtl="0" eaLnBrk="1" latinLnBrk="0" hangingPunct="1"/>
                      <a:r>
                        <a:rPr lang="en-US" sz="1200" kern="1200" dirty="0">
                          <a:solidFill>
                            <a:schemeClr val="tx1"/>
                          </a:solidFill>
                          <a:latin typeface="Verdana" pitchFamily="34" charset="0"/>
                          <a:ea typeface="Verdana" pitchFamily="34" charset="0"/>
                          <a:cs typeface="Verdana" pitchFamily="34" charset="0"/>
                        </a:rPr>
                        <a:t>0.206</a:t>
                      </a:r>
                    </a:p>
                  </a:txBody>
                  <a:tcPr anchor="ctr"/>
                </a:tc>
                <a:tc>
                  <a:txBody>
                    <a:bodyPr/>
                    <a:lstStyle/>
                    <a:p>
                      <a:pPr marL="0" indent="109538" algn="r" defTabSz="914400" rtl="0" eaLnBrk="1" latinLnBrk="0" hangingPunct="1"/>
                      <a:r>
                        <a:rPr lang="en-US" sz="1200" kern="1200" dirty="0">
                          <a:solidFill>
                            <a:schemeClr val="tx1"/>
                          </a:solidFill>
                          <a:latin typeface="Verdana" pitchFamily="34" charset="0"/>
                          <a:ea typeface="Verdana" pitchFamily="34" charset="0"/>
                          <a:cs typeface="Verdana" pitchFamily="34" charset="0"/>
                        </a:rPr>
                        <a:t>0.120</a:t>
                      </a:r>
                    </a:p>
                  </a:txBody>
                  <a:tcPr anchor="ctr"/>
                </a:tc>
                <a:tc>
                  <a:txBody>
                    <a:bodyPr/>
                    <a:lstStyle/>
                    <a:p>
                      <a:pPr marL="0" indent="109538" algn="r" defTabSz="914400" rtl="0" eaLnBrk="1" latinLnBrk="0" hangingPunct="1"/>
                      <a:r>
                        <a:rPr lang="en-US" sz="1200" kern="1200" dirty="0">
                          <a:solidFill>
                            <a:schemeClr val="tx1"/>
                          </a:solidFill>
                          <a:latin typeface="Verdana" pitchFamily="34" charset="0"/>
                          <a:ea typeface="Verdana" pitchFamily="34" charset="0"/>
                          <a:cs typeface="Verdana" pitchFamily="34" charset="0"/>
                        </a:rPr>
                        <a:t>0.031</a:t>
                      </a:r>
                    </a:p>
                  </a:txBody>
                  <a:tcPr anchor="ctr"/>
                </a:tc>
                <a:extLst>
                  <a:ext uri="{0D108BD9-81ED-4DB2-BD59-A6C34878D82A}">
                    <a16:rowId xmlns:a16="http://schemas.microsoft.com/office/drawing/2014/main" val="10006"/>
                  </a:ext>
                </a:extLst>
              </a:tr>
              <a:tr h="450850">
                <a:tc>
                  <a:txBody>
                    <a:bodyPr/>
                    <a:lstStyle/>
                    <a:p>
                      <a:r>
                        <a:rPr lang="en-US" sz="1200" dirty="0">
                          <a:latin typeface="Verdana" pitchFamily="34" charset="0"/>
                          <a:ea typeface="Verdana" pitchFamily="34" charset="0"/>
                          <a:cs typeface="Verdana" pitchFamily="34" charset="0"/>
                        </a:rPr>
                        <a:t>Retained cash flow/Net debt (multiple)</a:t>
                      </a:r>
                    </a:p>
                  </a:txBody>
                  <a:tcPr anchor="ctr"/>
                </a:tc>
                <a:tc>
                  <a:txBody>
                    <a:bodyPr/>
                    <a:lstStyle/>
                    <a:p>
                      <a:pPr marL="0" indent="109538" algn="r" defTabSz="914400" rtl="0" eaLnBrk="1" latinLnBrk="0" hangingPunct="1">
                        <a:tabLst>
                          <a:tab pos="509588" algn="l"/>
                        </a:tabLst>
                      </a:pPr>
                      <a:r>
                        <a:rPr lang="en-US" sz="1200" kern="1200" dirty="0">
                          <a:solidFill>
                            <a:schemeClr val="tx1"/>
                          </a:solidFill>
                          <a:latin typeface="Verdana" pitchFamily="34" charset="0"/>
                          <a:ea typeface="Verdana" pitchFamily="34" charset="0"/>
                          <a:cs typeface="Verdana" pitchFamily="34" charset="0"/>
                        </a:rPr>
                        <a:t>1.3</a:t>
                      </a:r>
                    </a:p>
                  </a:txBody>
                  <a:tcPr anchor="ctr"/>
                </a:tc>
                <a:tc>
                  <a:txBody>
                    <a:bodyPr/>
                    <a:lstStyle/>
                    <a:p>
                      <a:pPr marL="0" indent="109538" algn="r" defTabSz="914400" rtl="0" eaLnBrk="1" latinLnBrk="0" hangingPunct="1"/>
                      <a:r>
                        <a:rPr lang="en-US" sz="1200" kern="1200" dirty="0">
                          <a:solidFill>
                            <a:schemeClr val="tx1"/>
                          </a:solidFill>
                          <a:latin typeface="Verdana" pitchFamily="34" charset="0"/>
                          <a:ea typeface="Verdana" pitchFamily="34" charset="0"/>
                          <a:cs typeface="Verdana" pitchFamily="34" charset="0"/>
                        </a:rPr>
                        <a:t>0.3</a:t>
                      </a:r>
                    </a:p>
                  </a:txBody>
                  <a:tcPr anchor="ctr"/>
                </a:tc>
                <a:tc>
                  <a:txBody>
                    <a:bodyPr/>
                    <a:lstStyle/>
                    <a:p>
                      <a:pPr marL="0" indent="109538" algn="r" defTabSz="914400" rtl="0" eaLnBrk="1" latinLnBrk="0" hangingPunct="1"/>
                      <a:r>
                        <a:rPr lang="en-US" sz="1200" kern="1200" dirty="0">
                          <a:solidFill>
                            <a:schemeClr val="tx1"/>
                          </a:solidFill>
                          <a:latin typeface="Verdana" pitchFamily="34" charset="0"/>
                          <a:ea typeface="Verdana" pitchFamily="34" charset="0"/>
                          <a:cs typeface="Verdana" pitchFamily="34" charset="0"/>
                        </a:rPr>
                        <a:t>0.4</a:t>
                      </a:r>
                    </a:p>
                  </a:txBody>
                  <a:tcPr anchor="ctr"/>
                </a:tc>
                <a:tc>
                  <a:txBody>
                    <a:bodyPr/>
                    <a:lstStyle/>
                    <a:p>
                      <a:pPr marL="0" indent="109538" algn="r" defTabSz="914400" rtl="0" eaLnBrk="1" latinLnBrk="0" hangingPunct="1"/>
                      <a:r>
                        <a:rPr lang="en-US" sz="1200" kern="1200" dirty="0">
                          <a:solidFill>
                            <a:schemeClr val="tx1"/>
                          </a:solidFill>
                          <a:latin typeface="Verdana" pitchFamily="34" charset="0"/>
                          <a:ea typeface="Verdana" pitchFamily="34" charset="0"/>
                          <a:cs typeface="Verdana" pitchFamily="34" charset="0"/>
                        </a:rPr>
                        <a:t>0.3</a:t>
                      </a:r>
                    </a:p>
                  </a:txBody>
                  <a:tcPr anchor="ctr"/>
                </a:tc>
                <a:tc>
                  <a:txBody>
                    <a:bodyPr/>
                    <a:lstStyle/>
                    <a:p>
                      <a:pPr marL="0" indent="109538" algn="r" defTabSz="914400" rtl="0" eaLnBrk="1" latinLnBrk="0" hangingPunct="1"/>
                      <a:r>
                        <a:rPr lang="en-US" sz="1200" kern="1200" dirty="0">
                          <a:solidFill>
                            <a:schemeClr val="tx1"/>
                          </a:solidFill>
                          <a:latin typeface="Verdana" pitchFamily="34" charset="0"/>
                          <a:ea typeface="Verdana" pitchFamily="34" charset="0"/>
                          <a:cs typeface="Verdana" pitchFamily="34" charset="0"/>
                        </a:rPr>
                        <a:t>0.2</a:t>
                      </a:r>
                    </a:p>
                  </a:txBody>
                  <a:tcPr anchor="ctr"/>
                </a:tc>
                <a:tc>
                  <a:txBody>
                    <a:bodyPr/>
                    <a:lstStyle/>
                    <a:p>
                      <a:pPr marL="0" indent="109538" algn="r" defTabSz="914400" rtl="0" eaLnBrk="1" latinLnBrk="0" hangingPunct="1"/>
                      <a:r>
                        <a:rPr lang="en-US" sz="1200" kern="1200" dirty="0">
                          <a:solidFill>
                            <a:schemeClr val="tx1"/>
                          </a:solidFill>
                          <a:latin typeface="Verdana" pitchFamily="34" charset="0"/>
                          <a:ea typeface="Verdana" pitchFamily="34" charset="0"/>
                          <a:cs typeface="Verdana" pitchFamily="34" charset="0"/>
                        </a:rPr>
                        <a:t>0.1</a:t>
                      </a:r>
                    </a:p>
                  </a:txBody>
                  <a:tcPr anchor="ctr"/>
                </a:tc>
                <a:tc>
                  <a:txBody>
                    <a:bodyPr/>
                    <a:lstStyle/>
                    <a:p>
                      <a:pPr marL="0" indent="109538" algn="r" defTabSz="914400" rtl="0" eaLnBrk="1" latinLnBrk="0" hangingPunct="1"/>
                      <a:r>
                        <a:rPr lang="en-US" sz="1200" kern="1200" dirty="0">
                          <a:solidFill>
                            <a:schemeClr val="tx1"/>
                          </a:solidFill>
                          <a:latin typeface="Verdana" pitchFamily="34" charset="0"/>
                          <a:ea typeface="Verdana" pitchFamily="34" charset="0"/>
                          <a:cs typeface="Verdana" pitchFamily="34" charset="0"/>
                        </a:rPr>
                        <a:t>0.0</a:t>
                      </a:r>
                    </a:p>
                  </a:txBody>
                  <a:tcPr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8880973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533400" y="76200"/>
            <a:ext cx="8153400" cy="1828800"/>
          </a:xfrm>
        </p:spPr>
        <p:txBody>
          <a:bodyPr>
            <a:noAutofit/>
          </a:bodyPr>
          <a:lstStyle/>
          <a:p>
            <a:r>
              <a:rPr lang="en-US" dirty="0"/>
              <a:t>Financial Ratios and Default Risk by Rating Class, Long-Term Debt (2 of 2)</a:t>
            </a:r>
          </a:p>
        </p:txBody>
      </p:sp>
      <p:sp>
        <p:nvSpPr>
          <p:cNvPr id="8" name="Content Placeholder 7"/>
          <p:cNvSpPr>
            <a:spLocks noGrp="1"/>
          </p:cNvSpPr>
          <p:nvPr>
            <p:ph sz="quarter" idx="10"/>
          </p:nvPr>
        </p:nvSpPr>
        <p:spPr>
          <a:xfrm>
            <a:off x="381000" y="2133600"/>
            <a:ext cx="8534400" cy="3657600"/>
          </a:xfrm>
        </p:spPr>
        <p:txBody>
          <a:bodyPr/>
          <a:lstStyle/>
          <a:p>
            <a:pPr marL="0" indent="0">
              <a:spcBef>
                <a:spcPts val="600"/>
              </a:spcBef>
              <a:buNone/>
            </a:pPr>
            <a:r>
              <a:rPr lang="en-US" b="1" dirty="0"/>
              <a:t>Table 14.3 </a:t>
            </a:r>
            <a:r>
              <a:rPr lang="en-US" dirty="0"/>
              <a:t>Financial ratios by rating class </a:t>
            </a:r>
          </a:p>
          <a:p>
            <a:pPr marL="0" indent="0">
              <a:spcBef>
                <a:spcPts val="600"/>
              </a:spcBef>
              <a:buNone/>
            </a:pPr>
            <a:r>
              <a:rPr lang="en-US" dirty="0"/>
              <a:t>Note: EBITA is earnings before interest, taxes, and amortization. EBITDA is earnings before interest, taxes, depreciation, and amortization. </a:t>
            </a:r>
          </a:p>
          <a:p>
            <a:pPr marL="0" indent="0">
              <a:spcBef>
                <a:spcPts val="600"/>
              </a:spcBef>
              <a:buNone/>
            </a:pPr>
            <a:r>
              <a:rPr lang="en-US" dirty="0"/>
              <a:t>Source: Moody's Financial Metrics, </a:t>
            </a:r>
            <a:r>
              <a:rPr lang="en-US" i="1" dirty="0"/>
              <a:t>Key Ratios by Rating and Industry for Global Non-Financial Corporations</a:t>
            </a:r>
            <a:r>
              <a:rPr lang="en-US" dirty="0"/>
              <a:t>, December 2013. </a:t>
            </a:r>
          </a:p>
        </p:txBody>
      </p:sp>
    </p:spTree>
    <p:extLst>
      <p:ext uri="{BB962C8B-B14F-4D97-AF65-F5344CB8AC3E}">
        <p14:creationId xmlns:p14="http://schemas.microsoft.com/office/powerpoint/2010/main" val="2894732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22" y="152400"/>
            <a:ext cx="8759536" cy="1143000"/>
          </a:xfrm>
        </p:spPr>
        <p:txBody>
          <a:bodyPr>
            <a:normAutofit/>
          </a:bodyPr>
          <a:lstStyle/>
          <a:p>
            <a:r>
              <a:rPr lang="en-US" dirty="0"/>
              <a:t>Bond Characteristics</a:t>
            </a:r>
          </a:p>
        </p:txBody>
      </p:sp>
      <p:sp>
        <p:nvSpPr>
          <p:cNvPr id="3" name="Content Placeholder 2"/>
          <p:cNvSpPr>
            <a:spLocks noGrp="1"/>
          </p:cNvSpPr>
          <p:nvPr>
            <p:ph sz="quarter" idx="10"/>
          </p:nvPr>
        </p:nvSpPr>
        <p:spPr>
          <a:xfrm>
            <a:off x="381000" y="1295400"/>
            <a:ext cx="8305800" cy="4267200"/>
          </a:xfrm>
        </p:spPr>
        <p:txBody>
          <a:bodyPr/>
          <a:lstStyle/>
          <a:p>
            <a:pPr>
              <a:spcBef>
                <a:spcPts val="600"/>
              </a:spcBef>
            </a:pPr>
            <a:r>
              <a:rPr lang="en-US" dirty="0"/>
              <a:t>Bonds are debt that obligate issuers (borrowers) to bondholders (creditors)</a:t>
            </a:r>
          </a:p>
          <a:p>
            <a:pPr lvl="1">
              <a:spcBef>
                <a:spcPts val="600"/>
              </a:spcBef>
            </a:pPr>
            <a:r>
              <a:rPr lang="en-US" i="1" dirty="0"/>
              <a:t>Face value:</a:t>
            </a:r>
            <a:endParaRPr lang="en-US" dirty="0"/>
          </a:p>
          <a:p>
            <a:pPr lvl="2">
              <a:spcBef>
                <a:spcPts val="600"/>
              </a:spcBef>
            </a:pPr>
            <a:r>
              <a:rPr lang="en-US" dirty="0"/>
              <a:t>Typically $1000</a:t>
            </a:r>
          </a:p>
          <a:p>
            <a:pPr lvl="1">
              <a:spcBef>
                <a:spcPts val="600"/>
              </a:spcBef>
            </a:pPr>
            <a:r>
              <a:rPr lang="en-US" dirty="0"/>
              <a:t>C</a:t>
            </a:r>
            <a:r>
              <a:rPr lang="en-US" i="1" dirty="0"/>
              <a:t>oupon</a:t>
            </a:r>
            <a:r>
              <a:rPr lang="en-US" dirty="0"/>
              <a:t> </a:t>
            </a:r>
            <a:r>
              <a:rPr lang="en-US" i="1" dirty="0"/>
              <a:t>rate:</a:t>
            </a:r>
            <a:endParaRPr lang="en-US" dirty="0"/>
          </a:p>
          <a:p>
            <a:pPr lvl="1">
              <a:spcBef>
                <a:spcPts val="600"/>
              </a:spcBef>
            </a:pPr>
            <a:r>
              <a:rPr lang="en-US" i="1" dirty="0"/>
              <a:t>Indenture: </a:t>
            </a:r>
            <a:endParaRPr lang="en-US" dirty="0"/>
          </a:p>
        </p:txBody>
      </p:sp>
    </p:spTree>
    <p:extLst>
      <p:ext uri="{BB962C8B-B14F-4D97-AF65-F5344CB8AC3E}">
        <p14:creationId xmlns:p14="http://schemas.microsoft.com/office/powerpoint/2010/main" val="2632747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Discriminant Analysis</a:t>
            </a:r>
          </a:p>
        </p:txBody>
      </p:sp>
      <p:pic>
        <p:nvPicPr>
          <p:cNvPr id="6" name="Picture 2" descr="ROE is on the vertical axis and coverage ratio on the horizontal. A line slopes down between unspecified values.  Three circles and one e are above the line, and six xes and one circle are below the l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009774"/>
            <a:ext cx="5555248" cy="3324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0672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42" y="152400"/>
            <a:ext cx="8948058" cy="1143000"/>
          </a:xfrm>
        </p:spPr>
        <p:txBody>
          <a:bodyPr>
            <a:noAutofit/>
          </a:bodyPr>
          <a:lstStyle/>
          <a:p>
            <a:r>
              <a:rPr lang="en-US" dirty="0"/>
              <a:t>Default Risk and Bond Pricing: </a:t>
            </a:r>
            <a:br>
              <a:rPr lang="en-US" dirty="0"/>
            </a:br>
            <a:r>
              <a:rPr lang="en-US" dirty="0"/>
              <a:t>Bond Indentures</a:t>
            </a:r>
          </a:p>
        </p:txBody>
      </p:sp>
      <p:sp>
        <p:nvSpPr>
          <p:cNvPr id="3" name="Content Placeholder 2"/>
          <p:cNvSpPr>
            <a:spLocks noGrp="1"/>
          </p:cNvSpPr>
          <p:nvPr>
            <p:ph sz="quarter" idx="10"/>
          </p:nvPr>
        </p:nvSpPr>
        <p:spPr>
          <a:xfrm>
            <a:off x="457200" y="1676400"/>
            <a:ext cx="8229600" cy="3810000"/>
          </a:xfrm>
        </p:spPr>
        <p:txBody>
          <a:bodyPr/>
          <a:lstStyle/>
          <a:p>
            <a:r>
              <a:rPr lang="en-US" i="1" dirty="0"/>
              <a:t>Sinking funds</a:t>
            </a:r>
            <a:r>
              <a:rPr lang="en-US" dirty="0"/>
              <a:t>: A way to call bonds early</a:t>
            </a:r>
          </a:p>
          <a:p>
            <a:r>
              <a:rPr lang="en-US" i="1" dirty="0"/>
              <a:t>Subordination of future debt</a:t>
            </a:r>
            <a:r>
              <a:rPr lang="en-US" dirty="0"/>
              <a:t>: Restrict additional borrowing</a:t>
            </a:r>
          </a:p>
          <a:p>
            <a:r>
              <a:rPr lang="en-US" i="1" dirty="0"/>
              <a:t>Dividend restrictions</a:t>
            </a:r>
            <a:r>
              <a:rPr lang="en-US" dirty="0"/>
              <a:t>: Force firm to retain assets rather than paying them out to shareholders</a:t>
            </a:r>
          </a:p>
          <a:p>
            <a:r>
              <a:rPr lang="en-US" i="1" dirty="0"/>
              <a:t>Collateral:</a:t>
            </a:r>
            <a:r>
              <a:rPr lang="en-US" dirty="0"/>
              <a:t> A particular asset bondholders receive if the firm defaults</a:t>
            </a:r>
          </a:p>
        </p:txBody>
      </p:sp>
    </p:spTree>
    <p:extLst>
      <p:ext uri="{BB962C8B-B14F-4D97-AF65-F5344CB8AC3E}">
        <p14:creationId xmlns:p14="http://schemas.microsoft.com/office/powerpoint/2010/main" val="40642151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42" y="152400"/>
            <a:ext cx="8948058" cy="1143000"/>
          </a:xfrm>
        </p:spPr>
        <p:txBody>
          <a:bodyPr>
            <a:noAutofit/>
          </a:bodyPr>
          <a:lstStyle/>
          <a:p>
            <a:r>
              <a:rPr lang="en-US" dirty="0"/>
              <a:t>YTM and Default Risk</a:t>
            </a:r>
          </a:p>
        </p:txBody>
      </p:sp>
      <p:sp>
        <p:nvSpPr>
          <p:cNvPr id="3" name="Content Placeholder 2"/>
          <p:cNvSpPr>
            <a:spLocks noGrp="1"/>
          </p:cNvSpPr>
          <p:nvPr>
            <p:ph sz="quarter" idx="10"/>
          </p:nvPr>
        </p:nvSpPr>
        <p:spPr>
          <a:xfrm>
            <a:off x="304800" y="1447800"/>
            <a:ext cx="8458200" cy="4191000"/>
          </a:xfrm>
        </p:spPr>
        <p:txBody>
          <a:bodyPr/>
          <a:lstStyle/>
          <a:p>
            <a:r>
              <a:rPr lang="en-US" dirty="0"/>
              <a:t>The risk structure of interest rates refers to the pattern of default premiums</a:t>
            </a:r>
          </a:p>
          <a:p>
            <a:r>
              <a:rPr lang="en-US" dirty="0"/>
              <a:t>There is a difference between the yields based on </a:t>
            </a:r>
            <a:r>
              <a:rPr lang="en-US" i="1" dirty="0"/>
              <a:t>expected </a:t>
            </a:r>
            <a:r>
              <a:rPr lang="en-US" dirty="0"/>
              <a:t>cash flows and </a:t>
            </a:r>
            <a:r>
              <a:rPr lang="en-US" i="1" dirty="0"/>
              <a:t>promised</a:t>
            </a:r>
            <a:r>
              <a:rPr lang="en-US" dirty="0"/>
              <a:t> cash flows</a:t>
            </a:r>
          </a:p>
          <a:p>
            <a:r>
              <a:rPr lang="en-US" dirty="0"/>
              <a:t>Default risk premium: the difference between the expected YTM and the promised YTM</a:t>
            </a:r>
          </a:p>
        </p:txBody>
      </p:sp>
    </p:spTree>
    <p:extLst>
      <p:ext uri="{BB962C8B-B14F-4D97-AF65-F5344CB8AC3E}">
        <p14:creationId xmlns:p14="http://schemas.microsoft.com/office/powerpoint/2010/main" val="42873711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Altman Z-Score and Default Risk</a:t>
            </a:r>
          </a:p>
        </p:txBody>
      </p:sp>
      <p:graphicFrame>
        <p:nvGraphicFramePr>
          <p:cNvPr id="5" name="Object 2"/>
          <p:cNvGraphicFramePr>
            <a:graphicFrameLocks noGrp="1" noChangeAspect="1"/>
          </p:cNvGraphicFramePr>
          <p:nvPr>
            <p:ph sz="quarter" idx="10"/>
            <p:extLst>
              <p:ext uri="{D42A27DB-BD31-4B8C-83A1-F6EECF244321}">
                <p14:modId xmlns:p14="http://schemas.microsoft.com/office/powerpoint/2010/main" val="892881932"/>
              </p:ext>
            </p:extLst>
          </p:nvPr>
        </p:nvGraphicFramePr>
        <p:xfrm>
          <a:off x="716122" y="1752600"/>
          <a:ext cx="7437278" cy="1864995"/>
        </p:xfrm>
        <a:graphic>
          <a:graphicData uri="http://schemas.openxmlformats.org/presentationml/2006/ole">
            <mc:AlternateContent xmlns:mc="http://schemas.openxmlformats.org/markup-compatibility/2006">
              <mc:Choice xmlns:v="urn:schemas-microsoft-com:vml" Requires="v">
                <p:oleObj spid="_x0000_s6199" name="Equation" r:id="rId4" imgW="4356000" imgH="1091880" progId="Equation.3">
                  <p:embed/>
                </p:oleObj>
              </mc:Choice>
              <mc:Fallback>
                <p:oleObj name="Equation" r:id="rId4" imgW="4356000" imgH="1091880" progId="Equation.3">
                  <p:embed/>
                  <p:pic>
                    <p:nvPicPr>
                      <p:cNvPr id="0" name=""/>
                      <p:cNvPicPr/>
                      <p:nvPr/>
                    </p:nvPicPr>
                    <p:blipFill>
                      <a:blip r:embed="rId5"/>
                      <a:stretch>
                        <a:fillRect/>
                      </a:stretch>
                    </p:blipFill>
                    <p:spPr>
                      <a:xfrm>
                        <a:off x="716122" y="1752600"/>
                        <a:ext cx="7437278" cy="1864995"/>
                      </a:xfrm>
                      <a:prstGeom prst="rect">
                        <a:avLst/>
                      </a:prstGeom>
                    </p:spPr>
                  </p:pic>
                </p:oleObj>
              </mc:Fallback>
            </mc:AlternateContent>
          </a:graphicData>
        </a:graphic>
      </p:graphicFrame>
      <p:sp>
        <p:nvSpPr>
          <p:cNvPr id="10" name="Content Placeholder 9"/>
          <p:cNvSpPr>
            <a:spLocks noGrp="1"/>
          </p:cNvSpPr>
          <p:nvPr>
            <p:ph sz="quarter" idx="11"/>
          </p:nvPr>
        </p:nvSpPr>
        <p:spPr>
          <a:xfrm>
            <a:off x="533400" y="4114800"/>
            <a:ext cx="8153400" cy="1600200"/>
          </a:xfrm>
        </p:spPr>
        <p:txBody>
          <a:bodyPr/>
          <a:lstStyle/>
          <a:p>
            <a:pPr marL="0" indent="0">
              <a:buNone/>
            </a:pPr>
            <a:r>
              <a:rPr lang="en-US" i="1" dirty="0"/>
              <a:t>Z</a:t>
            </a:r>
            <a:r>
              <a:rPr lang="en-US" dirty="0"/>
              <a:t> &lt; 1.23 </a:t>
            </a:r>
            <a:r>
              <a:rPr lang="en-US" dirty="0">
                <a:sym typeface="Wingdings" pitchFamily="2" charset="2"/>
              </a:rPr>
              <a:t> Vulnerability to Bankruptcy</a:t>
            </a:r>
          </a:p>
          <a:p>
            <a:pPr marL="0" indent="0">
              <a:buNone/>
            </a:pPr>
            <a:r>
              <a:rPr lang="en-US" i="1" dirty="0">
                <a:sym typeface="Wingdings" pitchFamily="2" charset="2"/>
              </a:rPr>
              <a:t>Z</a:t>
            </a:r>
            <a:r>
              <a:rPr lang="en-US" dirty="0">
                <a:sym typeface="Wingdings" pitchFamily="2" charset="2"/>
              </a:rPr>
              <a:t> &gt; 2.90  Considered Safe</a:t>
            </a:r>
            <a:endParaRPr lang="en-US" dirty="0"/>
          </a:p>
        </p:txBody>
      </p:sp>
    </p:spTree>
    <p:extLst>
      <p:ext uri="{BB962C8B-B14F-4D97-AF65-F5344CB8AC3E}">
        <p14:creationId xmlns:p14="http://schemas.microsoft.com/office/powerpoint/2010/main" val="23845085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232" y="76572"/>
            <a:ext cx="8723168" cy="990228"/>
          </a:xfrm>
        </p:spPr>
        <p:txBody>
          <a:bodyPr>
            <a:noAutofit/>
          </a:bodyPr>
          <a:lstStyle/>
          <a:p>
            <a:r>
              <a:rPr lang="en-US" dirty="0"/>
              <a:t>Yield Spreads </a:t>
            </a:r>
          </a:p>
        </p:txBody>
      </p:sp>
      <p:pic>
        <p:nvPicPr>
          <p:cNvPr id="7170" name="Picture 2" descr="Graph shows that Aaa and Bas rated bonds have consistent but low yields, while high yield bonds have more variation and higher yield spikes. Yield spread (percent) is on the vertical axis and years 1970 to 2018 are on the horizontal. Aaa-rated bonds trend above zero and below 3; a small spike is shown in 2009, but not outside the overall trend. Baa-rated bonds trend above 1 and below 4 over most of the period; in 2009, it spikes above 4, but quickly resumes the previous, lower trend. High yield does not begin until 1997 and trend between 3 and 8 most of the period, with one spike to 16 in 20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8480" y="1219200"/>
            <a:ext cx="5267040" cy="3204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4"/>
          <p:cNvSpPr>
            <a:spLocks noGrp="1"/>
          </p:cNvSpPr>
          <p:nvPr>
            <p:ph sz="quarter" idx="12"/>
          </p:nvPr>
        </p:nvSpPr>
        <p:spPr>
          <a:xfrm>
            <a:off x="304800" y="4648200"/>
            <a:ext cx="8686800" cy="1143000"/>
          </a:xfrm>
        </p:spPr>
        <p:txBody>
          <a:bodyPr/>
          <a:lstStyle/>
          <a:p>
            <a:pPr marL="0" indent="0">
              <a:spcBef>
                <a:spcPts val="600"/>
              </a:spcBef>
              <a:buNone/>
            </a:pPr>
            <a:r>
              <a:rPr lang="en-US" sz="1800" b="1" dirty="0"/>
              <a:t>Figure 14.11 </a:t>
            </a:r>
            <a:r>
              <a:rPr lang="en-US" sz="1800" dirty="0"/>
              <a:t>Yield spreads between corporate and 10-year Treasury bonds</a:t>
            </a:r>
          </a:p>
          <a:p>
            <a:pPr marL="0" indent="0">
              <a:spcBef>
                <a:spcPts val="600"/>
              </a:spcBef>
              <a:buNone/>
            </a:pPr>
            <a:r>
              <a:rPr lang="en-US" sz="1800" dirty="0"/>
              <a:t>Source: Federal Reserve Bank of St. Louis</a:t>
            </a:r>
          </a:p>
        </p:txBody>
      </p:sp>
    </p:spTree>
    <p:extLst>
      <p:ext uri="{BB962C8B-B14F-4D97-AF65-F5344CB8AC3E}">
        <p14:creationId xmlns:p14="http://schemas.microsoft.com/office/powerpoint/2010/main" val="22684450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42" y="152400"/>
            <a:ext cx="8948058" cy="1143000"/>
          </a:xfrm>
        </p:spPr>
        <p:txBody>
          <a:bodyPr>
            <a:noAutofit/>
          </a:bodyPr>
          <a:lstStyle/>
          <a:p>
            <a:r>
              <a:rPr lang="en-US" dirty="0"/>
              <a:t>Default Risk and CDS (1 of 2)</a:t>
            </a:r>
          </a:p>
        </p:txBody>
      </p:sp>
      <p:sp>
        <p:nvSpPr>
          <p:cNvPr id="3" name="Content Placeholder 2"/>
          <p:cNvSpPr>
            <a:spLocks noGrp="1"/>
          </p:cNvSpPr>
          <p:nvPr>
            <p:ph sz="quarter" idx="10"/>
          </p:nvPr>
        </p:nvSpPr>
        <p:spPr>
          <a:xfrm>
            <a:off x="304800" y="1447800"/>
            <a:ext cx="8458200" cy="4191000"/>
          </a:xfrm>
        </p:spPr>
        <p:txBody>
          <a:bodyPr/>
          <a:lstStyle/>
          <a:p>
            <a:r>
              <a:rPr lang="en-US" dirty="0"/>
              <a:t>Credit Default Swaps (CDS)</a:t>
            </a:r>
          </a:p>
          <a:p>
            <a:pPr lvl="1"/>
            <a:r>
              <a:rPr lang="en-US" dirty="0"/>
              <a:t>Institutional bondholders used CDS to enhance creditworthiness of their loan portfolios, to manufacture AAA debt</a:t>
            </a:r>
          </a:p>
          <a:p>
            <a:pPr lvl="1"/>
            <a:r>
              <a:rPr lang="en-US" dirty="0"/>
              <a:t>Can also be used to speculate that bond prices will fall</a:t>
            </a:r>
          </a:p>
          <a:p>
            <a:pPr lvl="2"/>
            <a:r>
              <a:rPr lang="en-US" dirty="0"/>
              <a:t>This means there can be more CDS outstanding than there are bonds to insure</a:t>
            </a:r>
          </a:p>
        </p:txBody>
      </p:sp>
    </p:spTree>
    <p:extLst>
      <p:ext uri="{BB962C8B-B14F-4D97-AF65-F5344CB8AC3E}">
        <p14:creationId xmlns:p14="http://schemas.microsoft.com/office/powerpoint/2010/main" val="37166361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42" y="152400"/>
            <a:ext cx="8948058" cy="1143000"/>
          </a:xfrm>
        </p:spPr>
        <p:txBody>
          <a:bodyPr>
            <a:noAutofit/>
          </a:bodyPr>
          <a:lstStyle/>
          <a:p>
            <a:r>
              <a:rPr lang="en-US" dirty="0"/>
              <a:t>Default Risk and CDS (2 of 2)</a:t>
            </a:r>
          </a:p>
        </p:txBody>
      </p:sp>
      <p:sp>
        <p:nvSpPr>
          <p:cNvPr id="3" name="Content Placeholder 2"/>
          <p:cNvSpPr>
            <a:spLocks noGrp="1"/>
          </p:cNvSpPr>
          <p:nvPr>
            <p:ph sz="quarter" idx="10"/>
          </p:nvPr>
        </p:nvSpPr>
        <p:spPr>
          <a:xfrm>
            <a:off x="304800" y="1447800"/>
            <a:ext cx="8458200" cy="4191000"/>
          </a:xfrm>
        </p:spPr>
        <p:txBody>
          <a:bodyPr/>
          <a:lstStyle/>
          <a:p>
            <a:r>
              <a:rPr lang="en-US" dirty="0"/>
              <a:t>Collateralized Debt Obligations (CDOs)</a:t>
            </a:r>
          </a:p>
          <a:p>
            <a:pPr lvl="1"/>
            <a:r>
              <a:rPr lang="en-US" dirty="0"/>
              <a:t>Major mechanism to reallocate credit risk in the fixed-income markets</a:t>
            </a:r>
          </a:p>
          <a:p>
            <a:pPr lvl="1"/>
            <a:r>
              <a:rPr lang="en-US" dirty="0"/>
              <a:t>Structured Investment Vehicle (SIV) often used to create the CDO</a:t>
            </a:r>
          </a:p>
          <a:p>
            <a:pPr lvl="1"/>
            <a:r>
              <a:rPr lang="en-US" dirty="0"/>
              <a:t>Loans are pooled together and split into tranches with different levels of default risk</a:t>
            </a:r>
          </a:p>
          <a:p>
            <a:pPr lvl="1"/>
            <a:r>
              <a:rPr lang="en-US" dirty="0"/>
              <a:t>Mortgage-backed CDOs were an investment disaster in 2007-2009</a:t>
            </a:r>
          </a:p>
        </p:txBody>
      </p:sp>
    </p:spTree>
    <p:extLst>
      <p:ext uri="{BB962C8B-B14F-4D97-AF65-F5344CB8AC3E}">
        <p14:creationId xmlns:p14="http://schemas.microsoft.com/office/powerpoint/2010/main" val="9077680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Figure 14.13 Collateralized Debt Obligations</a:t>
            </a:r>
          </a:p>
        </p:txBody>
      </p:sp>
      <p:graphicFrame>
        <p:nvGraphicFramePr>
          <p:cNvPr id="9" name="Table 8"/>
          <p:cNvGraphicFramePr>
            <a:graphicFrameLocks noGrp="1"/>
          </p:cNvGraphicFramePr>
          <p:nvPr>
            <p:extLst>
              <p:ext uri="{D42A27DB-BD31-4B8C-83A1-F6EECF244321}">
                <p14:modId xmlns:p14="http://schemas.microsoft.com/office/powerpoint/2010/main" val="4047171873"/>
              </p:ext>
            </p:extLst>
          </p:nvPr>
        </p:nvGraphicFramePr>
        <p:xfrm>
          <a:off x="762000" y="1918692"/>
          <a:ext cx="7772400" cy="3415308"/>
        </p:xfrm>
        <a:graphic>
          <a:graphicData uri="http://schemas.openxmlformats.org/drawingml/2006/table">
            <a:tbl>
              <a:tblPr firstRow="1" bandRow="1">
                <a:tableStyleId>{5940675A-B579-460E-94D1-54222C63F5DA}</a:tableStyleId>
              </a:tblPr>
              <a:tblGrid>
                <a:gridCol w="9144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667000">
                  <a:extLst>
                    <a:ext uri="{9D8B030D-6E8A-4147-A177-3AD203B41FA5}">
                      <a16:colId xmlns:a16="http://schemas.microsoft.com/office/drawing/2014/main" val="20003"/>
                    </a:ext>
                  </a:extLst>
                </a:gridCol>
              </a:tblGrid>
              <a:tr h="490969">
                <a:tc>
                  <a:txBody>
                    <a:bodyPr/>
                    <a:lstStyle/>
                    <a:p>
                      <a:pPr algn="l" fontAlgn="b"/>
                      <a:r>
                        <a:rPr lang="en-US" sz="1400" b="0" i="0" u="none" strike="noStrike" dirty="0">
                          <a:solidFill>
                            <a:srgbClr val="000000"/>
                          </a:solidFill>
                          <a:effectLst/>
                          <a:latin typeface="Verdana" pitchFamily="34" charset="0"/>
                          <a:ea typeface="Verdana" pitchFamily="34" charset="0"/>
                          <a:cs typeface="Verdana" pitchFamily="34" charset="0"/>
                        </a:rPr>
                        <a:t> </a:t>
                      </a:r>
                    </a:p>
                  </a:txBody>
                  <a:tcPr marL="85725" marR="9525" marT="9525" marB="0" anchor="ctr"/>
                </a:tc>
                <a:tc>
                  <a:txBody>
                    <a:bodyPr/>
                    <a:lstStyle/>
                    <a:p>
                      <a:pPr algn="l" fontAlgn="b"/>
                      <a:r>
                        <a:rPr lang="en-US" sz="1400" b="0" i="0" u="none" strike="noStrike" dirty="0">
                          <a:solidFill>
                            <a:srgbClr val="000000"/>
                          </a:solidFill>
                          <a:effectLst/>
                          <a:latin typeface="Verdana" pitchFamily="34" charset="0"/>
                          <a:ea typeface="Verdana" pitchFamily="34" charset="0"/>
                          <a:cs typeface="Verdana" pitchFamily="34" charset="0"/>
                        </a:rPr>
                        <a:t> </a:t>
                      </a:r>
                    </a:p>
                  </a:txBody>
                  <a:tcPr marL="85725" marR="9525" marT="9525" marB="0" anchor="ctr"/>
                </a:tc>
                <a:tc>
                  <a:txBody>
                    <a:bodyPr/>
                    <a:lstStyle/>
                    <a:p>
                      <a:pPr algn="l" fontAlgn="b"/>
                      <a:r>
                        <a:rPr lang="en-US" sz="1400" b="1" i="0" u="none" strike="noStrike">
                          <a:solidFill>
                            <a:srgbClr val="312F30"/>
                          </a:solidFill>
                          <a:effectLst/>
                          <a:latin typeface="Verdana" pitchFamily="34" charset="0"/>
                          <a:ea typeface="Verdana" pitchFamily="34" charset="0"/>
                          <a:cs typeface="Verdana" pitchFamily="34" charset="0"/>
                        </a:rPr>
                        <a:t>Senior-Subordinated Trench. Structure</a:t>
                      </a:r>
                    </a:p>
                  </a:txBody>
                  <a:tcPr marL="85725" marR="9525" marT="9525" marB="0" anchor="ctr"/>
                </a:tc>
                <a:tc>
                  <a:txBody>
                    <a:bodyPr/>
                    <a:lstStyle/>
                    <a:p>
                      <a:pPr algn="l" fontAlgn="b"/>
                      <a:r>
                        <a:rPr lang="en-US" sz="1400" b="1" i="0" u="none" strike="noStrike" dirty="0">
                          <a:solidFill>
                            <a:srgbClr val="000000"/>
                          </a:solidFill>
                          <a:effectLst/>
                          <a:latin typeface="Verdana" pitchFamily="34" charset="0"/>
                          <a:ea typeface="Verdana" pitchFamily="34" charset="0"/>
                          <a:cs typeface="Verdana" pitchFamily="34" charset="0"/>
                        </a:rPr>
                        <a:t>Typical Terms</a:t>
                      </a:r>
                    </a:p>
                  </a:txBody>
                  <a:tcPr marL="85725" marR="9525" marT="9525" marB="0" anchor="ctr"/>
                </a:tc>
                <a:extLst>
                  <a:ext uri="{0D108BD9-81ED-4DB2-BD59-A6C34878D82A}">
                    <a16:rowId xmlns:a16="http://schemas.microsoft.com/office/drawing/2014/main" val="10000"/>
                  </a:ext>
                </a:extLst>
              </a:tr>
              <a:tr h="647965">
                <a:tc>
                  <a:txBody>
                    <a:bodyPr/>
                    <a:lstStyle/>
                    <a:p>
                      <a:pPr algn="l" fontAlgn="b"/>
                      <a:r>
                        <a:rPr lang="en-US" sz="1400" b="0" i="0" u="none" strike="noStrike">
                          <a:solidFill>
                            <a:srgbClr val="000000"/>
                          </a:solidFill>
                          <a:effectLst/>
                          <a:latin typeface="Verdana" pitchFamily="34" charset="0"/>
                          <a:ea typeface="Verdana" pitchFamily="34" charset="0"/>
                          <a:cs typeface="Verdana" pitchFamily="34" charset="0"/>
                        </a:rPr>
                        <a:t> </a:t>
                      </a:r>
                    </a:p>
                  </a:txBody>
                  <a:tcPr marL="85725" marR="9525" marT="9525" marB="0" anchor="ctr"/>
                </a:tc>
                <a:tc>
                  <a:txBody>
                    <a:bodyPr/>
                    <a:lstStyle/>
                    <a:p>
                      <a:pPr algn="l" fontAlgn="b"/>
                      <a:r>
                        <a:rPr lang="en-US" sz="1400" b="0" i="0" u="none" strike="noStrike" dirty="0">
                          <a:solidFill>
                            <a:srgbClr val="000000"/>
                          </a:solidFill>
                          <a:effectLst/>
                          <a:latin typeface="Verdana" pitchFamily="34" charset="0"/>
                          <a:ea typeface="Verdana" pitchFamily="34" charset="0"/>
                          <a:cs typeface="Verdana" pitchFamily="34" charset="0"/>
                        </a:rPr>
                        <a:t> </a:t>
                      </a:r>
                    </a:p>
                  </a:txBody>
                  <a:tcPr marL="85725" marR="9525" marT="9525" marB="0" anchor="ctr"/>
                </a:tc>
                <a:tc>
                  <a:txBody>
                    <a:bodyPr/>
                    <a:lstStyle/>
                    <a:p>
                      <a:pPr algn="l" fontAlgn="ctr"/>
                      <a:r>
                        <a:rPr lang="en-US" sz="1400" b="1" i="0" u="none" strike="noStrike" dirty="0">
                          <a:solidFill>
                            <a:srgbClr val="312F30"/>
                          </a:solidFill>
                          <a:effectLst/>
                          <a:latin typeface="Verdana" pitchFamily="34" charset="0"/>
                          <a:ea typeface="Verdana" pitchFamily="34" charset="0"/>
                          <a:cs typeface="Verdana" pitchFamily="34" charset="0"/>
                        </a:rPr>
                        <a:t>Senior tranche</a:t>
                      </a:r>
                    </a:p>
                  </a:txBody>
                  <a:tcPr marL="85725" marR="9525" marT="9525" marB="0" anchor="ctr"/>
                </a:tc>
                <a:tc>
                  <a:txBody>
                    <a:bodyPr/>
                    <a:lstStyle/>
                    <a:p>
                      <a:pPr algn="l" fontAlgn="b"/>
                      <a:r>
                        <a:rPr lang="en-US" sz="1400" b="0" i="0" u="none" strike="noStrike" dirty="0">
                          <a:solidFill>
                            <a:srgbClr val="000000"/>
                          </a:solidFill>
                          <a:effectLst/>
                          <a:latin typeface="Verdana" pitchFamily="34" charset="0"/>
                          <a:ea typeface="Verdana" pitchFamily="34" charset="0"/>
                          <a:cs typeface="Verdana" pitchFamily="34" charset="0"/>
                        </a:rPr>
                        <a:t>70-90% of notional principal, coupon similar to </a:t>
                      </a:r>
                      <a:r>
                        <a:rPr lang="en-US" sz="1400" b="0" i="0" u="none" strike="noStrike" dirty="0" err="1">
                          <a:solidFill>
                            <a:srgbClr val="000000"/>
                          </a:solidFill>
                          <a:effectLst/>
                          <a:latin typeface="Verdana" pitchFamily="34" charset="0"/>
                          <a:ea typeface="Verdana" pitchFamily="34" charset="0"/>
                          <a:cs typeface="Verdana" pitchFamily="34" charset="0"/>
                        </a:rPr>
                        <a:t>Aa-Aaa</a:t>
                      </a:r>
                      <a:r>
                        <a:rPr lang="en-US" sz="1400" b="0" i="0" u="none" strike="noStrike" dirty="0">
                          <a:solidFill>
                            <a:srgbClr val="000000"/>
                          </a:solidFill>
                          <a:effectLst/>
                          <a:latin typeface="Verdana" pitchFamily="34" charset="0"/>
                          <a:ea typeface="Verdana" pitchFamily="34" charset="0"/>
                          <a:cs typeface="Verdana" pitchFamily="34" charset="0"/>
                        </a:rPr>
                        <a:t> rated bonds</a:t>
                      </a:r>
                    </a:p>
                  </a:txBody>
                  <a:tcPr marL="85725" marR="9525" marT="9525" marB="0" anchor="ctr"/>
                </a:tc>
                <a:extLst>
                  <a:ext uri="{0D108BD9-81ED-4DB2-BD59-A6C34878D82A}">
                    <a16:rowId xmlns:a16="http://schemas.microsoft.com/office/drawing/2014/main" val="10001"/>
                  </a:ext>
                </a:extLst>
              </a:tr>
              <a:tr h="487762">
                <a:tc>
                  <a:txBody>
                    <a:bodyPr/>
                    <a:lstStyle/>
                    <a:p>
                      <a:pPr algn="l" fontAlgn="b"/>
                      <a:r>
                        <a:rPr lang="en-US" sz="1400" b="0" i="0" u="none" strike="noStrike">
                          <a:solidFill>
                            <a:srgbClr val="000000"/>
                          </a:solidFill>
                          <a:effectLst/>
                          <a:latin typeface="Verdana" pitchFamily="34" charset="0"/>
                          <a:ea typeface="Verdana" pitchFamily="34" charset="0"/>
                          <a:cs typeface="Verdana" pitchFamily="34" charset="0"/>
                        </a:rPr>
                        <a:t> </a:t>
                      </a:r>
                    </a:p>
                  </a:txBody>
                  <a:tcPr marL="85725" marR="9525" marT="9525" marB="0" anchor="ctr"/>
                </a:tc>
                <a:tc>
                  <a:txBody>
                    <a:bodyPr/>
                    <a:lstStyle/>
                    <a:p>
                      <a:pPr algn="l" fontAlgn="b"/>
                      <a:r>
                        <a:rPr lang="en-US" sz="1400" b="0" i="0" u="none" strike="noStrike">
                          <a:solidFill>
                            <a:srgbClr val="000000"/>
                          </a:solidFill>
                          <a:effectLst/>
                          <a:latin typeface="Verdana" pitchFamily="34" charset="0"/>
                          <a:ea typeface="Verdana" pitchFamily="34" charset="0"/>
                          <a:cs typeface="Verdana" pitchFamily="34" charset="0"/>
                        </a:rPr>
                        <a:t> </a:t>
                      </a:r>
                    </a:p>
                  </a:txBody>
                  <a:tcPr marL="85725" marR="9525" marT="9525" marB="0" anchor="ctr"/>
                </a:tc>
                <a:tc>
                  <a:txBody>
                    <a:bodyPr/>
                    <a:lstStyle/>
                    <a:p>
                      <a:pPr algn="l" fontAlgn="ctr"/>
                      <a:r>
                        <a:rPr lang="en-US" sz="1400" b="1" i="0" u="none" strike="noStrike" dirty="0">
                          <a:solidFill>
                            <a:srgbClr val="312F30"/>
                          </a:solidFill>
                          <a:effectLst/>
                          <a:latin typeface="Verdana" pitchFamily="34" charset="0"/>
                          <a:ea typeface="Verdana" pitchFamily="34" charset="0"/>
                          <a:cs typeface="Verdana" pitchFamily="34" charset="0"/>
                        </a:rPr>
                        <a:t>Mezzanine 1</a:t>
                      </a:r>
                    </a:p>
                  </a:txBody>
                  <a:tcPr marL="85725" marR="9525" marT="9525" marB="0" anchor="ctr"/>
                </a:tc>
                <a:tc>
                  <a:txBody>
                    <a:bodyPr/>
                    <a:lstStyle/>
                    <a:p>
                      <a:pPr algn="l" fontAlgn="b"/>
                      <a:r>
                        <a:rPr lang="en-US" sz="1400" b="0" i="0" u="none" strike="noStrike" dirty="0">
                          <a:solidFill>
                            <a:srgbClr val="000000"/>
                          </a:solidFill>
                          <a:effectLst/>
                          <a:latin typeface="Verdana" pitchFamily="34" charset="0"/>
                          <a:ea typeface="Verdana" pitchFamily="34" charset="0"/>
                          <a:cs typeface="Verdana" pitchFamily="34" charset="0"/>
                        </a:rPr>
                        <a:t>5-15% of principal, investment-grade rating</a:t>
                      </a:r>
                    </a:p>
                  </a:txBody>
                  <a:tcPr marL="85725" marR="9525" marT="9525" marB="0" anchor="ctr"/>
                </a:tc>
                <a:extLst>
                  <a:ext uri="{0D108BD9-81ED-4DB2-BD59-A6C34878D82A}">
                    <a16:rowId xmlns:a16="http://schemas.microsoft.com/office/drawing/2014/main" val="10002"/>
                  </a:ext>
                </a:extLst>
              </a:tr>
              <a:tr h="369582">
                <a:tc>
                  <a:txBody>
                    <a:bodyPr/>
                    <a:lstStyle/>
                    <a:p>
                      <a:pPr algn="l" fontAlgn="b"/>
                      <a:r>
                        <a:rPr lang="en-US" sz="1400" b="0" i="0" u="none" strike="noStrike">
                          <a:solidFill>
                            <a:srgbClr val="000000"/>
                          </a:solidFill>
                          <a:effectLst/>
                          <a:latin typeface="Verdana" pitchFamily="34" charset="0"/>
                          <a:ea typeface="Verdana" pitchFamily="34" charset="0"/>
                          <a:cs typeface="Verdana" pitchFamily="34" charset="0"/>
                        </a:rPr>
                        <a:t>Bank</a:t>
                      </a:r>
                    </a:p>
                  </a:txBody>
                  <a:tcPr marL="85725" marR="9525" marT="9525" marB="0" anchor="ctr"/>
                </a:tc>
                <a:tc>
                  <a:txBody>
                    <a:bodyPr/>
                    <a:lstStyle/>
                    <a:p>
                      <a:pPr algn="l" fontAlgn="b"/>
                      <a:r>
                        <a:rPr lang="en-US" sz="1400" b="0" i="0" u="none" strike="noStrike" dirty="0">
                          <a:solidFill>
                            <a:srgbClr val="000000"/>
                          </a:solidFill>
                          <a:effectLst/>
                          <a:latin typeface="Verdana" pitchFamily="34" charset="0"/>
                          <a:ea typeface="Verdana" pitchFamily="34" charset="0"/>
                          <a:cs typeface="Verdana" pitchFamily="34" charset="0"/>
                        </a:rPr>
                        <a:t>Structured investment vehicle, SIV</a:t>
                      </a:r>
                    </a:p>
                  </a:txBody>
                  <a:tcPr marL="85725" marR="9525" marT="9525" marB="0" anchor="ctr"/>
                </a:tc>
                <a:tc>
                  <a:txBody>
                    <a:bodyPr/>
                    <a:lstStyle/>
                    <a:p>
                      <a:pPr algn="l" fontAlgn="ctr"/>
                      <a:r>
                        <a:rPr lang="en-US" sz="1400" b="0" i="0" u="none" strike="noStrike" dirty="0">
                          <a:solidFill>
                            <a:srgbClr val="000000"/>
                          </a:solidFill>
                          <a:effectLst/>
                          <a:latin typeface="Verdana" pitchFamily="34" charset="0"/>
                          <a:ea typeface="Verdana" pitchFamily="34" charset="0"/>
                          <a:cs typeface="Verdana" pitchFamily="34" charset="0"/>
                        </a:rPr>
                        <a:t> </a:t>
                      </a:r>
                    </a:p>
                  </a:txBody>
                  <a:tcPr marL="85725" marR="9525" marT="9525" marB="0" anchor="ctr"/>
                </a:tc>
                <a:tc>
                  <a:txBody>
                    <a:bodyPr/>
                    <a:lstStyle/>
                    <a:p>
                      <a:pPr algn="l" fontAlgn="b"/>
                      <a:r>
                        <a:rPr lang="en-US" sz="1400" b="0" i="0" u="none" strike="noStrike" dirty="0">
                          <a:solidFill>
                            <a:srgbClr val="000000"/>
                          </a:solidFill>
                          <a:effectLst/>
                          <a:latin typeface="Verdana" pitchFamily="34" charset="0"/>
                          <a:ea typeface="Verdana" pitchFamily="34" charset="0"/>
                          <a:cs typeface="Verdana" pitchFamily="34" charset="0"/>
                        </a:rPr>
                        <a:t> </a:t>
                      </a:r>
                    </a:p>
                  </a:txBody>
                  <a:tcPr marL="85725" marR="9525" marT="9525" marB="0" anchor="ctr"/>
                </a:tc>
                <a:extLst>
                  <a:ext uri="{0D108BD9-81ED-4DB2-BD59-A6C34878D82A}">
                    <a16:rowId xmlns:a16="http://schemas.microsoft.com/office/drawing/2014/main" val="10003"/>
                  </a:ext>
                </a:extLst>
              </a:tr>
              <a:tr h="487762">
                <a:tc>
                  <a:txBody>
                    <a:bodyPr/>
                    <a:lstStyle/>
                    <a:p>
                      <a:pPr algn="l" fontAlgn="b"/>
                      <a:r>
                        <a:rPr lang="en-US" sz="1400" b="0" i="0" u="none" strike="noStrike">
                          <a:solidFill>
                            <a:srgbClr val="000000"/>
                          </a:solidFill>
                          <a:effectLst/>
                          <a:latin typeface="Verdana" pitchFamily="34" charset="0"/>
                          <a:ea typeface="Verdana" pitchFamily="34" charset="0"/>
                          <a:cs typeface="Verdana" pitchFamily="34" charset="0"/>
                        </a:rPr>
                        <a:t> </a:t>
                      </a:r>
                    </a:p>
                  </a:txBody>
                  <a:tcPr marL="85725" marR="9525" marT="9525" marB="0" anchor="ctr"/>
                </a:tc>
                <a:tc>
                  <a:txBody>
                    <a:bodyPr/>
                    <a:lstStyle/>
                    <a:p>
                      <a:pPr algn="l" fontAlgn="b"/>
                      <a:r>
                        <a:rPr lang="en-US" sz="1400" b="0" i="0" u="none" strike="noStrike">
                          <a:solidFill>
                            <a:srgbClr val="000000"/>
                          </a:solidFill>
                          <a:effectLst/>
                          <a:latin typeface="Verdana" pitchFamily="34" charset="0"/>
                          <a:ea typeface="Verdana" pitchFamily="34" charset="0"/>
                          <a:cs typeface="Verdana" pitchFamily="34" charset="0"/>
                        </a:rPr>
                        <a:t> </a:t>
                      </a:r>
                    </a:p>
                  </a:txBody>
                  <a:tcPr marL="85725" marR="9525" marT="9525" marB="0" anchor="ctr"/>
                </a:tc>
                <a:tc>
                  <a:txBody>
                    <a:bodyPr/>
                    <a:lstStyle/>
                    <a:p>
                      <a:pPr algn="l" fontAlgn="ctr"/>
                      <a:r>
                        <a:rPr lang="en-US" sz="1400" b="1" i="0" u="none" strike="noStrike" dirty="0">
                          <a:solidFill>
                            <a:srgbClr val="312F30"/>
                          </a:solidFill>
                          <a:effectLst/>
                          <a:latin typeface="Verdana" pitchFamily="34" charset="0"/>
                          <a:ea typeface="Verdana" pitchFamily="34" charset="0"/>
                          <a:cs typeface="Verdana" pitchFamily="34" charset="0"/>
                        </a:rPr>
                        <a:t>Mezzanine 2</a:t>
                      </a:r>
                    </a:p>
                  </a:txBody>
                  <a:tcPr marL="85725" marR="9525" marT="9525" marB="0" anchor="ctr"/>
                </a:tc>
                <a:tc>
                  <a:txBody>
                    <a:bodyPr/>
                    <a:lstStyle/>
                    <a:p>
                      <a:pPr algn="l" fontAlgn="b"/>
                      <a:r>
                        <a:rPr lang="en-US" sz="1400" b="0" i="0" u="none" strike="noStrike">
                          <a:solidFill>
                            <a:srgbClr val="000000"/>
                          </a:solidFill>
                          <a:effectLst/>
                          <a:latin typeface="Verdana" pitchFamily="34" charset="0"/>
                          <a:ea typeface="Verdana" pitchFamily="34" charset="0"/>
                          <a:cs typeface="Verdana" pitchFamily="34" charset="0"/>
                        </a:rPr>
                        <a:t>5-15% of principal, higher-quality junk rating</a:t>
                      </a:r>
                    </a:p>
                  </a:txBody>
                  <a:tcPr marL="85725" marR="9525" marT="9525" marB="0" anchor="ctr"/>
                </a:tc>
                <a:extLst>
                  <a:ext uri="{0D108BD9-81ED-4DB2-BD59-A6C34878D82A}">
                    <a16:rowId xmlns:a16="http://schemas.microsoft.com/office/drawing/2014/main" val="10004"/>
                  </a:ext>
                </a:extLst>
              </a:tr>
              <a:tr h="487762">
                <a:tc>
                  <a:txBody>
                    <a:bodyPr/>
                    <a:lstStyle/>
                    <a:p>
                      <a:pPr algn="l" fontAlgn="b"/>
                      <a:r>
                        <a:rPr lang="en-US" sz="1400" b="0" i="0" u="none" strike="noStrike">
                          <a:solidFill>
                            <a:srgbClr val="000000"/>
                          </a:solidFill>
                          <a:effectLst/>
                          <a:latin typeface="Verdana" pitchFamily="34" charset="0"/>
                          <a:ea typeface="Verdana" pitchFamily="34" charset="0"/>
                          <a:cs typeface="Verdana" pitchFamily="34" charset="0"/>
                        </a:rPr>
                        <a:t> </a:t>
                      </a:r>
                    </a:p>
                  </a:txBody>
                  <a:tcPr marL="85725" marR="9525" marT="9525" marB="0" anchor="ctr"/>
                </a:tc>
                <a:tc>
                  <a:txBody>
                    <a:bodyPr/>
                    <a:lstStyle/>
                    <a:p>
                      <a:pPr algn="l" fontAlgn="b"/>
                      <a:r>
                        <a:rPr lang="en-US" sz="1400" b="0" i="0" u="none" strike="noStrike">
                          <a:solidFill>
                            <a:srgbClr val="000000"/>
                          </a:solidFill>
                          <a:effectLst/>
                          <a:latin typeface="Verdana" pitchFamily="34" charset="0"/>
                          <a:ea typeface="Verdana" pitchFamily="34" charset="0"/>
                          <a:cs typeface="Verdana" pitchFamily="34" charset="0"/>
                        </a:rPr>
                        <a:t> </a:t>
                      </a:r>
                    </a:p>
                  </a:txBody>
                  <a:tcPr marL="85725" marR="9525" marT="9525" marB="0" anchor="ctr"/>
                </a:tc>
                <a:tc>
                  <a:txBody>
                    <a:bodyPr/>
                    <a:lstStyle/>
                    <a:p>
                      <a:pPr algn="l" fontAlgn="b"/>
                      <a:r>
                        <a:rPr lang="en-US" sz="1400" b="0" i="0" u="none" strike="noStrike" dirty="0">
                          <a:solidFill>
                            <a:srgbClr val="000000"/>
                          </a:solidFill>
                          <a:effectLst/>
                          <a:latin typeface="Verdana" pitchFamily="34" charset="0"/>
                          <a:ea typeface="Verdana" pitchFamily="34" charset="0"/>
                          <a:cs typeface="Verdana" pitchFamily="34" charset="0"/>
                        </a:rPr>
                        <a:t>Equity/first loss/ </a:t>
                      </a:r>
                      <a:br>
                        <a:rPr lang="en-US" sz="1400" b="0" i="0" u="none" strike="noStrike" dirty="0">
                          <a:solidFill>
                            <a:srgbClr val="000000"/>
                          </a:solidFill>
                          <a:effectLst/>
                          <a:latin typeface="Verdana" pitchFamily="34" charset="0"/>
                          <a:ea typeface="Verdana" pitchFamily="34" charset="0"/>
                          <a:cs typeface="Verdana" pitchFamily="34" charset="0"/>
                        </a:rPr>
                      </a:br>
                      <a:r>
                        <a:rPr lang="en-US" sz="1400" b="0" i="0" u="none" strike="noStrike" dirty="0">
                          <a:solidFill>
                            <a:srgbClr val="000000"/>
                          </a:solidFill>
                          <a:effectLst/>
                          <a:latin typeface="Verdana" pitchFamily="34" charset="0"/>
                          <a:ea typeface="Verdana" pitchFamily="34" charset="0"/>
                          <a:cs typeface="Verdana" pitchFamily="34" charset="0"/>
                        </a:rPr>
                        <a:t>residual tranche</a:t>
                      </a:r>
                      <a:br>
                        <a:rPr lang="en-US" sz="1400" b="0" i="0" u="none" strike="noStrike" dirty="0">
                          <a:solidFill>
                            <a:srgbClr val="000000"/>
                          </a:solidFill>
                          <a:effectLst/>
                          <a:latin typeface="Verdana" pitchFamily="34" charset="0"/>
                          <a:ea typeface="Verdana" pitchFamily="34" charset="0"/>
                          <a:cs typeface="Verdana" pitchFamily="34" charset="0"/>
                        </a:rPr>
                      </a:br>
                      <a:endParaRPr lang="en-US" sz="1400" b="0" i="0" u="none" strike="noStrike" dirty="0">
                        <a:solidFill>
                          <a:srgbClr val="000000"/>
                        </a:solidFill>
                        <a:effectLst/>
                        <a:latin typeface="Verdana" pitchFamily="34" charset="0"/>
                        <a:ea typeface="Verdana" pitchFamily="34" charset="0"/>
                        <a:cs typeface="Verdana" pitchFamily="34" charset="0"/>
                      </a:endParaRPr>
                    </a:p>
                  </a:txBody>
                  <a:tcPr marL="85725" marR="9525" marT="9525" marB="0" anchor="ctr"/>
                </a:tc>
                <a:tc>
                  <a:txBody>
                    <a:bodyPr/>
                    <a:lstStyle/>
                    <a:p>
                      <a:pPr algn="l" fontAlgn="b"/>
                      <a:r>
                        <a:rPr lang="en-US" sz="1400" b="0" i="0" u="none" strike="noStrike" dirty="0">
                          <a:solidFill>
                            <a:srgbClr val="000000"/>
                          </a:solidFill>
                          <a:effectLst/>
                          <a:latin typeface="Verdana" pitchFamily="34" charset="0"/>
                          <a:ea typeface="Verdana" pitchFamily="34" charset="0"/>
                          <a:cs typeface="Verdana" pitchFamily="34" charset="0"/>
                        </a:rPr>
                        <a:t>&lt;2%, unrated, coupon rate with 20% credit spread</a:t>
                      </a:r>
                    </a:p>
                  </a:txBody>
                  <a:tcPr marL="85725" marR="9525" marT="9525"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101171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09600" y="2667000"/>
            <a:ext cx="8077200" cy="1143000"/>
          </a:xfrm>
        </p:spPr>
        <p:txBody>
          <a:bodyPr/>
          <a:lstStyle/>
          <a:p>
            <a:r>
              <a:rPr lang="en-US" dirty="0"/>
              <a:t>End of Presentation</a:t>
            </a:r>
          </a:p>
        </p:txBody>
      </p:sp>
    </p:spTree>
    <p:extLst>
      <p:ext uri="{BB962C8B-B14F-4D97-AF65-F5344CB8AC3E}">
        <p14:creationId xmlns:p14="http://schemas.microsoft.com/office/powerpoint/2010/main" val="3789720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22" y="152400"/>
            <a:ext cx="8759536" cy="1143000"/>
          </a:xfrm>
        </p:spPr>
        <p:txBody>
          <a:bodyPr>
            <a:normAutofit/>
          </a:bodyPr>
          <a:lstStyle/>
          <a:p>
            <a:r>
              <a:rPr lang="en-US" dirty="0"/>
              <a:t>U.S. Treasury Bonds</a:t>
            </a:r>
          </a:p>
        </p:txBody>
      </p:sp>
      <p:sp>
        <p:nvSpPr>
          <p:cNvPr id="3" name="Content Placeholder 2"/>
          <p:cNvSpPr>
            <a:spLocks noGrp="1"/>
          </p:cNvSpPr>
          <p:nvPr>
            <p:ph sz="quarter" idx="10"/>
          </p:nvPr>
        </p:nvSpPr>
        <p:spPr>
          <a:xfrm>
            <a:off x="457200" y="1371600"/>
            <a:ext cx="8229600" cy="4419600"/>
          </a:xfrm>
        </p:spPr>
        <p:txBody>
          <a:bodyPr/>
          <a:lstStyle/>
          <a:p>
            <a:pPr>
              <a:spcBef>
                <a:spcPts val="600"/>
              </a:spcBef>
            </a:pPr>
            <a:r>
              <a:rPr lang="en-US" dirty="0"/>
              <a:t>Bonds and notes may be purchased directly from the Treasury</a:t>
            </a:r>
          </a:p>
          <a:p>
            <a:pPr lvl="1">
              <a:spcBef>
                <a:spcPts val="600"/>
              </a:spcBef>
            </a:pPr>
            <a:r>
              <a:rPr lang="en-US" dirty="0"/>
              <a:t>Note maturity: 1-10 years</a:t>
            </a:r>
          </a:p>
          <a:p>
            <a:pPr lvl="1">
              <a:spcBef>
                <a:spcPts val="600"/>
              </a:spcBef>
            </a:pPr>
            <a:r>
              <a:rPr lang="en-US" dirty="0"/>
              <a:t>Bond maturity: 10-30 years</a:t>
            </a:r>
          </a:p>
          <a:p>
            <a:pPr>
              <a:spcBef>
                <a:spcPts val="600"/>
              </a:spcBef>
            </a:pPr>
            <a:r>
              <a:rPr lang="en-US" dirty="0"/>
              <a:t>Denomination </a:t>
            </a:r>
          </a:p>
          <a:p>
            <a:pPr lvl="1">
              <a:spcBef>
                <a:spcPts val="600"/>
              </a:spcBef>
            </a:pPr>
            <a:r>
              <a:rPr lang="en-US" dirty="0"/>
              <a:t>As small as $100</a:t>
            </a:r>
          </a:p>
          <a:p>
            <a:pPr lvl="1">
              <a:spcBef>
                <a:spcPts val="600"/>
              </a:spcBef>
            </a:pPr>
            <a:r>
              <a:rPr lang="en-US" dirty="0"/>
              <a:t>$1,000 is more common</a:t>
            </a:r>
          </a:p>
        </p:txBody>
      </p:sp>
    </p:spTree>
    <p:extLst>
      <p:ext uri="{BB962C8B-B14F-4D97-AF65-F5344CB8AC3E}">
        <p14:creationId xmlns:p14="http://schemas.microsoft.com/office/powerpoint/2010/main" val="1063214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22" y="152400"/>
            <a:ext cx="8759536" cy="1143000"/>
          </a:xfrm>
        </p:spPr>
        <p:txBody>
          <a:bodyPr>
            <a:normAutofit/>
          </a:bodyPr>
          <a:lstStyle/>
          <a:p>
            <a:r>
              <a:rPr lang="en-US" dirty="0"/>
              <a:t>Corporate Bonds</a:t>
            </a:r>
          </a:p>
        </p:txBody>
      </p:sp>
      <p:sp>
        <p:nvSpPr>
          <p:cNvPr id="3" name="Content Placeholder 2"/>
          <p:cNvSpPr>
            <a:spLocks noGrp="1"/>
          </p:cNvSpPr>
          <p:nvPr>
            <p:ph sz="quarter" idx="10"/>
          </p:nvPr>
        </p:nvSpPr>
        <p:spPr>
          <a:xfrm>
            <a:off x="457200" y="1371600"/>
            <a:ext cx="8229600" cy="4419600"/>
          </a:xfrm>
        </p:spPr>
        <p:txBody>
          <a:bodyPr/>
          <a:lstStyle/>
          <a:p>
            <a:pPr>
              <a:spcBef>
                <a:spcPts val="600"/>
              </a:spcBef>
            </a:pPr>
            <a:r>
              <a:rPr lang="en-US" dirty="0"/>
              <a:t>Callable bonds:</a:t>
            </a:r>
          </a:p>
          <a:p>
            <a:pPr>
              <a:spcBef>
                <a:spcPts val="600"/>
              </a:spcBef>
            </a:pPr>
            <a:r>
              <a:rPr lang="en-US" dirty="0"/>
              <a:t>Convertible bonds:</a:t>
            </a:r>
          </a:p>
          <a:p>
            <a:pPr>
              <a:spcBef>
                <a:spcPts val="600"/>
              </a:spcBef>
            </a:pPr>
            <a:r>
              <a:rPr lang="en-US" dirty="0" err="1"/>
              <a:t>Puttable</a:t>
            </a:r>
            <a:r>
              <a:rPr lang="en-US" dirty="0"/>
              <a:t> Bonds:</a:t>
            </a:r>
          </a:p>
          <a:p>
            <a:pPr>
              <a:spcBef>
                <a:spcPts val="600"/>
              </a:spcBef>
            </a:pPr>
            <a:r>
              <a:rPr lang="en-US" dirty="0"/>
              <a:t>Floating-rate bonds:</a:t>
            </a:r>
          </a:p>
        </p:txBody>
      </p:sp>
    </p:spTree>
    <p:extLst>
      <p:ext uri="{BB962C8B-B14F-4D97-AF65-F5344CB8AC3E}">
        <p14:creationId xmlns:p14="http://schemas.microsoft.com/office/powerpoint/2010/main" val="2626312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22" y="152400"/>
            <a:ext cx="8759536" cy="1143000"/>
          </a:xfrm>
        </p:spPr>
        <p:txBody>
          <a:bodyPr>
            <a:normAutofit/>
          </a:bodyPr>
          <a:lstStyle/>
          <a:p>
            <a:r>
              <a:rPr lang="en-US" dirty="0"/>
              <a:t>Preferred Stock</a:t>
            </a:r>
          </a:p>
        </p:txBody>
      </p:sp>
      <p:sp>
        <p:nvSpPr>
          <p:cNvPr id="3" name="Content Placeholder 2"/>
          <p:cNvSpPr>
            <a:spLocks noGrp="1"/>
          </p:cNvSpPr>
          <p:nvPr>
            <p:ph sz="quarter" idx="10"/>
          </p:nvPr>
        </p:nvSpPr>
        <p:spPr>
          <a:xfrm>
            <a:off x="457200" y="1371600"/>
            <a:ext cx="8229600" cy="4419600"/>
          </a:xfrm>
        </p:spPr>
        <p:txBody>
          <a:bodyPr/>
          <a:lstStyle/>
          <a:p>
            <a:pPr>
              <a:spcBef>
                <a:spcPts val="600"/>
              </a:spcBef>
            </a:pPr>
            <a:r>
              <a:rPr lang="en-US" dirty="0"/>
              <a:t>Shares characteristics of fixed income and equity </a:t>
            </a:r>
          </a:p>
          <a:p>
            <a:pPr lvl="1">
              <a:spcBef>
                <a:spcPts val="600"/>
              </a:spcBef>
            </a:pPr>
            <a:r>
              <a:rPr lang="en-US" dirty="0"/>
              <a:t>Like Fixed Income</a:t>
            </a:r>
          </a:p>
          <a:p>
            <a:pPr lvl="2">
              <a:spcBef>
                <a:spcPts val="600"/>
              </a:spcBef>
            </a:pPr>
            <a:r>
              <a:rPr lang="en-US" dirty="0"/>
              <a:t>Payments are typically Fixed</a:t>
            </a:r>
          </a:p>
          <a:p>
            <a:pPr lvl="2">
              <a:spcBef>
                <a:spcPts val="600"/>
              </a:spcBef>
            </a:pPr>
            <a:r>
              <a:rPr lang="en-US" dirty="0"/>
              <a:t>Preferred dividends are paid before common</a:t>
            </a:r>
          </a:p>
          <a:p>
            <a:pPr lvl="1">
              <a:spcBef>
                <a:spcPts val="600"/>
              </a:spcBef>
            </a:pPr>
            <a:r>
              <a:rPr lang="en-US" dirty="0"/>
              <a:t>Like Equity</a:t>
            </a:r>
          </a:p>
          <a:p>
            <a:pPr lvl="2">
              <a:spcBef>
                <a:spcPts val="600"/>
              </a:spcBef>
            </a:pPr>
            <a:r>
              <a:rPr lang="en-US" dirty="0"/>
              <a:t>Dividends are paid in perpetuity</a:t>
            </a:r>
          </a:p>
          <a:p>
            <a:pPr lvl="2">
              <a:spcBef>
                <a:spcPts val="600"/>
              </a:spcBef>
            </a:pPr>
            <a:r>
              <a:rPr lang="en-US" dirty="0"/>
              <a:t>Nonpayment does not mean bankruptcy</a:t>
            </a:r>
          </a:p>
          <a:p>
            <a:pPr lvl="2">
              <a:spcBef>
                <a:spcPts val="600"/>
              </a:spcBef>
            </a:pPr>
            <a:r>
              <a:rPr lang="en-US" dirty="0"/>
              <a:t>No tax break</a:t>
            </a:r>
          </a:p>
        </p:txBody>
      </p:sp>
    </p:spTree>
    <p:extLst>
      <p:ext uri="{BB962C8B-B14F-4D97-AF65-F5344CB8AC3E}">
        <p14:creationId xmlns:p14="http://schemas.microsoft.com/office/powerpoint/2010/main" val="2997405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22" y="152400"/>
            <a:ext cx="8759536" cy="1143000"/>
          </a:xfrm>
        </p:spPr>
        <p:txBody>
          <a:bodyPr>
            <a:normAutofit/>
          </a:bodyPr>
          <a:lstStyle/>
          <a:p>
            <a:r>
              <a:rPr lang="en-US" dirty="0"/>
              <a:t>International Bonds</a:t>
            </a:r>
          </a:p>
        </p:txBody>
      </p:sp>
      <p:sp>
        <p:nvSpPr>
          <p:cNvPr id="3" name="Content Placeholder 2"/>
          <p:cNvSpPr>
            <a:spLocks noGrp="1"/>
          </p:cNvSpPr>
          <p:nvPr>
            <p:ph sz="quarter" idx="10"/>
          </p:nvPr>
        </p:nvSpPr>
        <p:spPr>
          <a:xfrm>
            <a:off x="457200" y="1371600"/>
            <a:ext cx="8229600" cy="4419600"/>
          </a:xfrm>
        </p:spPr>
        <p:txBody>
          <a:bodyPr/>
          <a:lstStyle/>
          <a:p>
            <a:pPr>
              <a:spcBef>
                <a:spcPts val="600"/>
              </a:spcBef>
            </a:pPr>
            <a:r>
              <a:rPr lang="en-US" dirty="0"/>
              <a:t>Foreign Bonds:</a:t>
            </a:r>
          </a:p>
          <a:p>
            <a:pPr lvl="1">
              <a:spcBef>
                <a:spcPts val="600"/>
              </a:spcBef>
            </a:pPr>
            <a:r>
              <a:rPr lang="en-US" dirty="0"/>
              <a:t>Eurodollar:</a:t>
            </a:r>
          </a:p>
          <a:p>
            <a:pPr lvl="1">
              <a:spcBef>
                <a:spcPts val="600"/>
              </a:spcBef>
            </a:pPr>
            <a:r>
              <a:rPr lang="en-US" dirty="0" err="1"/>
              <a:t>Euroyen</a:t>
            </a:r>
            <a:r>
              <a:rPr lang="en-US" dirty="0"/>
              <a:t>:</a:t>
            </a:r>
          </a:p>
          <a:p>
            <a:pPr lvl="1">
              <a:spcBef>
                <a:spcPts val="600"/>
              </a:spcBef>
            </a:pPr>
            <a:r>
              <a:rPr lang="en-US" dirty="0" err="1"/>
              <a:t>Eurosterling</a:t>
            </a:r>
            <a:r>
              <a:rPr lang="en-US" dirty="0"/>
              <a:t>:</a:t>
            </a:r>
          </a:p>
          <a:p>
            <a:pPr>
              <a:spcBef>
                <a:spcPts val="600"/>
              </a:spcBef>
            </a:pPr>
            <a:r>
              <a:rPr lang="en-US" dirty="0"/>
              <a:t>Eurobonds:	</a:t>
            </a:r>
          </a:p>
          <a:p>
            <a:pPr lvl="1">
              <a:spcBef>
                <a:spcPts val="600"/>
              </a:spcBef>
            </a:pPr>
            <a:r>
              <a:rPr lang="en-US" dirty="0"/>
              <a:t>Yankee Bonds:</a:t>
            </a:r>
          </a:p>
          <a:p>
            <a:pPr lvl="1">
              <a:spcBef>
                <a:spcPts val="600"/>
              </a:spcBef>
            </a:pPr>
            <a:r>
              <a:rPr lang="en-US" dirty="0"/>
              <a:t>Samurai Bonds:</a:t>
            </a:r>
          </a:p>
          <a:p>
            <a:pPr lvl="1">
              <a:spcBef>
                <a:spcPts val="600"/>
              </a:spcBef>
            </a:pPr>
            <a:r>
              <a:rPr lang="en-US" dirty="0"/>
              <a:t>Bulldog Bonds: </a:t>
            </a:r>
          </a:p>
        </p:txBody>
      </p:sp>
    </p:spTree>
    <p:extLst>
      <p:ext uri="{BB962C8B-B14F-4D97-AF65-F5344CB8AC3E}">
        <p14:creationId xmlns:p14="http://schemas.microsoft.com/office/powerpoint/2010/main" val="1377674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22" y="152400"/>
            <a:ext cx="8759536" cy="1143000"/>
          </a:xfrm>
        </p:spPr>
        <p:txBody>
          <a:bodyPr>
            <a:normAutofit/>
          </a:bodyPr>
          <a:lstStyle/>
          <a:p>
            <a:r>
              <a:rPr lang="en-US" dirty="0"/>
              <a:t>Innovation in the Bond Market</a:t>
            </a:r>
          </a:p>
        </p:txBody>
      </p:sp>
      <p:sp>
        <p:nvSpPr>
          <p:cNvPr id="3" name="Content Placeholder 2"/>
          <p:cNvSpPr>
            <a:spLocks noGrp="1"/>
          </p:cNvSpPr>
          <p:nvPr>
            <p:ph sz="quarter" idx="10"/>
          </p:nvPr>
        </p:nvSpPr>
        <p:spPr>
          <a:xfrm>
            <a:off x="457200" y="1371600"/>
            <a:ext cx="8229600" cy="4419600"/>
          </a:xfrm>
        </p:spPr>
        <p:txBody>
          <a:bodyPr/>
          <a:lstStyle/>
          <a:p>
            <a:pPr>
              <a:spcBef>
                <a:spcPts val="600"/>
              </a:spcBef>
            </a:pPr>
            <a:r>
              <a:rPr lang="en-US" dirty="0"/>
              <a:t>Inverse Floaters</a:t>
            </a:r>
          </a:p>
          <a:p>
            <a:pPr>
              <a:spcBef>
                <a:spcPts val="600"/>
              </a:spcBef>
            </a:pPr>
            <a:r>
              <a:rPr lang="en-US" dirty="0"/>
              <a:t>Asset-Backed Bonds</a:t>
            </a:r>
          </a:p>
          <a:p>
            <a:pPr>
              <a:spcBef>
                <a:spcPts val="600"/>
              </a:spcBef>
            </a:pPr>
            <a:r>
              <a:rPr lang="en-US" dirty="0"/>
              <a:t>Catastrophe Bonds</a:t>
            </a:r>
          </a:p>
          <a:p>
            <a:pPr>
              <a:spcBef>
                <a:spcPts val="600"/>
              </a:spcBef>
            </a:pPr>
            <a:r>
              <a:rPr lang="en-US" dirty="0"/>
              <a:t>Indexed Bonds</a:t>
            </a:r>
          </a:p>
          <a:p>
            <a:pPr lvl="1">
              <a:spcBef>
                <a:spcPts val="600"/>
              </a:spcBef>
            </a:pPr>
            <a:r>
              <a:rPr lang="en-US" dirty="0"/>
              <a:t>Treasury Inflation Protected Securities (TIPS)</a:t>
            </a:r>
          </a:p>
        </p:txBody>
      </p:sp>
    </p:spTree>
    <p:extLst>
      <p:ext uri="{BB962C8B-B14F-4D97-AF65-F5344CB8AC3E}">
        <p14:creationId xmlns:p14="http://schemas.microsoft.com/office/powerpoint/2010/main" val="2149124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Principal and Interest Payments for TIPS</a:t>
            </a:r>
          </a:p>
        </p:txBody>
      </p:sp>
      <p:graphicFrame>
        <p:nvGraphicFramePr>
          <p:cNvPr id="5" name="Table 4"/>
          <p:cNvGraphicFramePr>
            <a:graphicFrameLocks noGrp="1"/>
          </p:cNvGraphicFramePr>
          <p:nvPr>
            <p:extLst>
              <p:ext uri="{D42A27DB-BD31-4B8C-83A1-F6EECF244321}">
                <p14:modId xmlns:p14="http://schemas.microsoft.com/office/powerpoint/2010/main" val="2000712110"/>
              </p:ext>
            </p:extLst>
          </p:nvPr>
        </p:nvGraphicFramePr>
        <p:xfrm>
          <a:off x="381000" y="2461476"/>
          <a:ext cx="8571230" cy="2262924"/>
        </p:xfrm>
        <a:graphic>
          <a:graphicData uri="http://schemas.openxmlformats.org/drawingml/2006/table">
            <a:tbl>
              <a:tblPr firstRow="1" bandRow="1">
                <a:tableStyleId>{5940675A-B579-460E-94D1-54222C63F5DA}</a:tableStyleId>
              </a:tblPr>
              <a:tblGrid>
                <a:gridCol w="839153">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94447">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326737">
                  <a:extLst>
                    <a:ext uri="{9D8B030D-6E8A-4147-A177-3AD203B41FA5}">
                      <a16:colId xmlns:a16="http://schemas.microsoft.com/office/drawing/2014/main" val="20004"/>
                    </a:ext>
                  </a:extLst>
                </a:gridCol>
                <a:gridCol w="1825913">
                  <a:extLst>
                    <a:ext uri="{9D8B030D-6E8A-4147-A177-3AD203B41FA5}">
                      <a16:colId xmlns:a16="http://schemas.microsoft.com/office/drawing/2014/main" val="20005"/>
                    </a:ext>
                  </a:extLst>
                </a:gridCol>
                <a:gridCol w="379730">
                  <a:extLst>
                    <a:ext uri="{9D8B030D-6E8A-4147-A177-3AD203B41FA5}">
                      <a16:colId xmlns:a16="http://schemas.microsoft.com/office/drawing/2014/main" val="20006"/>
                    </a:ext>
                  </a:extLst>
                </a:gridCol>
                <a:gridCol w="1466850">
                  <a:extLst>
                    <a:ext uri="{9D8B030D-6E8A-4147-A177-3AD203B41FA5}">
                      <a16:colId xmlns:a16="http://schemas.microsoft.com/office/drawing/2014/main" val="20007"/>
                    </a:ext>
                  </a:extLst>
                </a:gridCol>
              </a:tblGrid>
              <a:tr h="990600">
                <a:tc>
                  <a:txBody>
                    <a:bodyPr/>
                    <a:lstStyle/>
                    <a:p>
                      <a:pPr algn="ctr"/>
                      <a:r>
                        <a:rPr lang="en-US" sz="1400" b="1" dirty="0">
                          <a:latin typeface="Verdana" pitchFamily="34" charset="0"/>
                          <a:ea typeface="Verdana" pitchFamily="34" charset="0"/>
                          <a:cs typeface="Verdana" pitchFamily="34" charset="0"/>
                        </a:rPr>
                        <a:t>Time</a:t>
                      </a:r>
                      <a:r>
                        <a:rPr lang="en-US" sz="1400" b="1" baseline="0" dirty="0">
                          <a:latin typeface="Verdana" pitchFamily="34" charset="0"/>
                          <a:ea typeface="Verdana" pitchFamily="34" charset="0"/>
                          <a:cs typeface="Verdana" pitchFamily="34" charset="0"/>
                        </a:rPr>
                        <a:t> </a:t>
                      </a:r>
                      <a:endParaRPr lang="en-US" sz="1400" b="1" dirty="0">
                        <a:latin typeface="Verdana" pitchFamily="34" charset="0"/>
                        <a:ea typeface="Verdana" pitchFamily="34" charset="0"/>
                        <a:cs typeface="Verdana" pitchFamily="34" charset="0"/>
                      </a:endParaRPr>
                    </a:p>
                  </a:txBody>
                  <a:tcPr anchor="ctr"/>
                </a:tc>
                <a:tc>
                  <a:txBody>
                    <a:bodyPr/>
                    <a:lstStyle/>
                    <a:p>
                      <a:pPr algn="ctr"/>
                      <a:r>
                        <a:rPr lang="en-US" sz="1400" b="1" dirty="0">
                          <a:latin typeface="Verdana" pitchFamily="34" charset="0"/>
                          <a:ea typeface="Verdana" pitchFamily="34" charset="0"/>
                          <a:cs typeface="Verdana" pitchFamily="34" charset="0"/>
                        </a:rPr>
                        <a:t>Inflation in year Just Ended</a:t>
                      </a:r>
                    </a:p>
                  </a:txBody>
                  <a:tcPr anchor="ctr"/>
                </a:tc>
                <a:tc>
                  <a:txBody>
                    <a:bodyPr/>
                    <a:lstStyle/>
                    <a:p>
                      <a:pPr algn="ctr"/>
                      <a:r>
                        <a:rPr lang="en-US" sz="1400" b="1" dirty="0">
                          <a:latin typeface="Verdana" pitchFamily="34" charset="0"/>
                          <a:ea typeface="Verdana" pitchFamily="34" charset="0"/>
                          <a:cs typeface="Verdana" pitchFamily="34" charset="0"/>
                        </a:rPr>
                        <a:t>Par Value</a:t>
                      </a:r>
                    </a:p>
                  </a:txBody>
                  <a:tcPr anchor="ctr"/>
                </a:tc>
                <a:tc>
                  <a:txBody>
                    <a:bodyPr/>
                    <a:lstStyle/>
                    <a:p>
                      <a:pPr algn="ctr"/>
                      <a:r>
                        <a:rPr lang="en-US" sz="1400" b="1" dirty="0">
                          <a:latin typeface="Verdana" pitchFamily="34" charset="0"/>
                          <a:ea typeface="Verdana" pitchFamily="34" charset="0"/>
                          <a:cs typeface="Verdana" pitchFamily="34" charset="0"/>
                        </a:rPr>
                        <a:t>Coupon Payment</a:t>
                      </a:r>
                      <a:r>
                        <a:rPr lang="en-US" sz="1400" b="1" baseline="0" dirty="0">
                          <a:latin typeface="Verdana" pitchFamily="34" charset="0"/>
                          <a:ea typeface="Verdana" pitchFamily="34" charset="0"/>
                          <a:cs typeface="Verdana" pitchFamily="34" charset="0"/>
                        </a:rPr>
                        <a:t> </a:t>
                      </a:r>
                      <a:endParaRPr lang="en-US" sz="1400" b="1" dirty="0">
                        <a:latin typeface="Verdana" pitchFamily="34" charset="0"/>
                        <a:ea typeface="Verdana" pitchFamily="34" charset="0"/>
                        <a:cs typeface="Verdana" pitchFamily="34" charset="0"/>
                      </a:endParaRPr>
                    </a:p>
                  </a:txBody>
                  <a:tcPr anchor="ctr"/>
                </a:tc>
                <a:tc>
                  <a:txBody>
                    <a:bodyPr/>
                    <a:lstStyle/>
                    <a:p>
                      <a:pPr algn="ctr"/>
                      <a:r>
                        <a:rPr lang="en-US" sz="1400" b="1" dirty="0">
                          <a:latin typeface="Verdana" pitchFamily="34" charset="0"/>
                          <a:ea typeface="Verdana" pitchFamily="34" charset="0"/>
                          <a:cs typeface="Verdana" pitchFamily="34" charset="0"/>
                        </a:rPr>
                        <a:t>+</a:t>
                      </a:r>
                    </a:p>
                  </a:txBody>
                  <a:tcPr anchor="ctr"/>
                </a:tc>
                <a:tc>
                  <a:txBody>
                    <a:bodyPr/>
                    <a:lstStyle/>
                    <a:p>
                      <a:pPr algn="ctr"/>
                      <a:r>
                        <a:rPr lang="en-US" sz="1400" b="1" dirty="0">
                          <a:latin typeface="Verdana" pitchFamily="34" charset="0"/>
                          <a:ea typeface="Verdana" pitchFamily="34" charset="0"/>
                          <a:cs typeface="Verdana" pitchFamily="34" charset="0"/>
                        </a:rPr>
                        <a:t>Principal</a:t>
                      </a:r>
                      <a:r>
                        <a:rPr lang="en-US" sz="1400" b="1" baseline="0" dirty="0">
                          <a:latin typeface="Verdana" pitchFamily="34" charset="0"/>
                          <a:ea typeface="Verdana" pitchFamily="34" charset="0"/>
                          <a:cs typeface="Verdana" pitchFamily="34" charset="0"/>
                        </a:rPr>
                        <a:t> Repayment </a:t>
                      </a:r>
                      <a:endParaRPr lang="en-US" sz="1400" b="1" dirty="0">
                        <a:latin typeface="Verdana" pitchFamily="34" charset="0"/>
                        <a:ea typeface="Verdana" pitchFamily="34" charset="0"/>
                        <a:cs typeface="Verdana" pitchFamily="34" charset="0"/>
                      </a:endParaRPr>
                    </a:p>
                  </a:txBody>
                  <a:tcPr anchor="ctr"/>
                </a:tc>
                <a:tc>
                  <a:txBody>
                    <a:bodyPr/>
                    <a:lstStyle/>
                    <a:p>
                      <a:pPr algn="ctr"/>
                      <a:r>
                        <a:rPr lang="en-US" sz="1400" b="1" dirty="0">
                          <a:latin typeface="Verdana" pitchFamily="34" charset="0"/>
                          <a:ea typeface="Verdana" pitchFamily="34" charset="0"/>
                          <a:cs typeface="Verdana" pitchFamily="34" charset="0"/>
                        </a:rPr>
                        <a:t>=</a:t>
                      </a:r>
                    </a:p>
                  </a:txBody>
                  <a:tcPr anchor="ctr"/>
                </a:tc>
                <a:tc>
                  <a:txBody>
                    <a:bodyPr/>
                    <a:lstStyle/>
                    <a:p>
                      <a:pPr algn="ctr"/>
                      <a:r>
                        <a:rPr lang="en-US" sz="1400" b="1" dirty="0">
                          <a:latin typeface="Verdana" pitchFamily="34" charset="0"/>
                          <a:ea typeface="Verdana" pitchFamily="34" charset="0"/>
                          <a:cs typeface="Verdana" pitchFamily="34" charset="0"/>
                        </a:rPr>
                        <a:t>Total</a:t>
                      </a:r>
                      <a:r>
                        <a:rPr lang="en-US" sz="1400" b="1" baseline="0" dirty="0">
                          <a:latin typeface="Verdana" pitchFamily="34" charset="0"/>
                          <a:ea typeface="Verdana" pitchFamily="34" charset="0"/>
                          <a:cs typeface="Verdana" pitchFamily="34" charset="0"/>
                        </a:rPr>
                        <a:t> Payment</a:t>
                      </a:r>
                      <a:endParaRPr lang="en-US" sz="1400" b="1"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0"/>
                  </a:ext>
                </a:extLst>
              </a:tr>
              <a:tr h="335280">
                <a:tc>
                  <a:txBody>
                    <a:bodyPr/>
                    <a:lstStyle/>
                    <a:p>
                      <a:r>
                        <a:rPr lang="en-US" sz="1400" dirty="0">
                          <a:latin typeface="Verdana" pitchFamily="34" charset="0"/>
                          <a:ea typeface="Verdana" pitchFamily="34" charset="0"/>
                          <a:cs typeface="Verdana" pitchFamily="34" charset="0"/>
                        </a:rPr>
                        <a:t>0</a:t>
                      </a:r>
                    </a:p>
                  </a:txBody>
                  <a:tcPr/>
                </a:tc>
                <a:tc>
                  <a:txBody>
                    <a:bodyPr/>
                    <a:lstStyle/>
                    <a:p>
                      <a:pPr algn="r"/>
                      <a:endParaRPr lang="en-US" sz="1400" dirty="0">
                        <a:latin typeface="Verdana" pitchFamily="34" charset="0"/>
                        <a:ea typeface="Verdana" pitchFamily="34" charset="0"/>
                        <a:cs typeface="Verdana" pitchFamily="34" charset="0"/>
                      </a:endParaRPr>
                    </a:p>
                  </a:txBody>
                  <a:tcPr/>
                </a:tc>
                <a:tc>
                  <a:txBody>
                    <a:bodyPr/>
                    <a:lstStyle/>
                    <a:p>
                      <a:pPr algn="r"/>
                      <a:r>
                        <a:rPr lang="en-US" sz="1400" dirty="0">
                          <a:latin typeface="Verdana" pitchFamily="34" charset="0"/>
                          <a:ea typeface="Verdana" pitchFamily="34" charset="0"/>
                          <a:cs typeface="Verdana" pitchFamily="34" charset="0"/>
                        </a:rPr>
                        <a:t>$1,000.00</a:t>
                      </a:r>
                    </a:p>
                  </a:txBody>
                  <a:tcPr/>
                </a:tc>
                <a:tc>
                  <a:txBody>
                    <a:bodyPr/>
                    <a:lstStyle/>
                    <a:p>
                      <a:pPr algn="r"/>
                      <a:endParaRPr lang="en-US" sz="1400" dirty="0">
                        <a:latin typeface="Verdana" pitchFamily="34" charset="0"/>
                        <a:ea typeface="Verdana" pitchFamily="34" charset="0"/>
                        <a:cs typeface="Verdana" pitchFamily="34" charset="0"/>
                      </a:endParaRPr>
                    </a:p>
                  </a:txBody>
                  <a:tcPr/>
                </a:tc>
                <a:tc>
                  <a:txBody>
                    <a:bodyPr/>
                    <a:lstStyle/>
                    <a:p>
                      <a:pPr algn="r"/>
                      <a:endParaRPr lang="en-US" sz="1400" dirty="0">
                        <a:latin typeface="Verdana" pitchFamily="34" charset="0"/>
                        <a:ea typeface="Verdana" pitchFamily="34" charset="0"/>
                        <a:cs typeface="Verdana" pitchFamily="34" charset="0"/>
                      </a:endParaRPr>
                    </a:p>
                  </a:txBody>
                  <a:tcPr/>
                </a:tc>
                <a:tc>
                  <a:txBody>
                    <a:bodyPr/>
                    <a:lstStyle/>
                    <a:p>
                      <a:pPr algn="r"/>
                      <a:endParaRPr lang="en-US" sz="1400" baseline="0" dirty="0">
                        <a:latin typeface="Verdana" pitchFamily="34" charset="0"/>
                        <a:ea typeface="Verdana" pitchFamily="34" charset="0"/>
                        <a:cs typeface="Verdana" pitchFamily="34" charset="0"/>
                      </a:endParaRPr>
                    </a:p>
                  </a:txBody>
                  <a:tcPr/>
                </a:tc>
                <a:tc>
                  <a:txBody>
                    <a:bodyPr/>
                    <a:lstStyle/>
                    <a:p>
                      <a:pPr algn="r"/>
                      <a:endParaRPr lang="en-US" sz="1400" dirty="0">
                        <a:latin typeface="Verdana" pitchFamily="34" charset="0"/>
                        <a:ea typeface="Verdana" pitchFamily="34" charset="0"/>
                        <a:cs typeface="Verdana" pitchFamily="34" charset="0"/>
                      </a:endParaRPr>
                    </a:p>
                  </a:txBody>
                  <a:tcPr/>
                </a:tc>
                <a:tc>
                  <a:txBody>
                    <a:bodyPr/>
                    <a:lstStyle/>
                    <a:p>
                      <a:pPr algn="r"/>
                      <a:endParaRPr lang="en-US" sz="1400" dirty="0">
                        <a:latin typeface="Verdana" pitchFamily="34" charset="0"/>
                        <a:ea typeface="Verdana" pitchFamily="34" charset="0"/>
                        <a:cs typeface="Verdana" pitchFamily="34" charset="0"/>
                      </a:endParaRPr>
                    </a:p>
                  </a:txBody>
                  <a:tcPr/>
                </a:tc>
                <a:extLst>
                  <a:ext uri="{0D108BD9-81ED-4DB2-BD59-A6C34878D82A}">
                    <a16:rowId xmlns:a16="http://schemas.microsoft.com/office/drawing/2014/main" val="10001"/>
                  </a:ext>
                </a:extLst>
              </a:tr>
              <a:tr h="312348">
                <a:tc>
                  <a:txBody>
                    <a:bodyPr/>
                    <a:lstStyle/>
                    <a:p>
                      <a:r>
                        <a:rPr lang="en-US" sz="1400" dirty="0">
                          <a:latin typeface="Verdana" pitchFamily="34" charset="0"/>
                          <a:ea typeface="Verdana" pitchFamily="34" charset="0"/>
                          <a:cs typeface="Verdana" pitchFamily="34" charset="0"/>
                        </a:rPr>
                        <a:t>1</a:t>
                      </a:r>
                    </a:p>
                  </a:txBody>
                  <a:tcPr/>
                </a:tc>
                <a:tc>
                  <a:txBody>
                    <a:bodyPr/>
                    <a:lstStyle/>
                    <a:p>
                      <a:pPr algn="r"/>
                      <a:r>
                        <a:rPr lang="en-US" sz="1400" dirty="0">
                          <a:latin typeface="Verdana" pitchFamily="34" charset="0"/>
                          <a:ea typeface="Verdana" pitchFamily="34" charset="0"/>
                          <a:cs typeface="Verdana" pitchFamily="34" charset="0"/>
                        </a:rPr>
                        <a:t>2%</a:t>
                      </a:r>
                    </a:p>
                  </a:txBody>
                  <a:tcPr/>
                </a:tc>
                <a:tc>
                  <a:txBody>
                    <a:bodyPr/>
                    <a:lstStyle/>
                    <a:p>
                      <a:pPr algn="r"/>
                      <a:r>
                        <a:rPr lang="en-US" sz="1400" dirty="0">
                          <a:latin typeface="Verdana" pitchFamily="34" charset="0"/>
                          <a:ea typeface="Verdana" pitchFamily="34" charset="0"/>
                          <a:cs typeface="Verdana" pitchFamily="34" charset="0"/>
                        </a:rPr>
                        <a:t>1,020.00</a:t>
                      </a:r>
                    </a:p>
                  </a:txBody>
                  <a:tcPr/>
                </a:tc>
                <a:tc>
                  <a:txBody>
                    <a:bodyPr/>
                    <a:lstStyle/>
                    <a:p>
                      <a:pPr algn="r"/>
                      <a:r>
                        <a:rPr lang="en-US" sz="1400" dirty="0">
                          <a:latin typeface="Verdana" pitchFamily="34" charset="0"/>
                          <a:ea typeface="Verdana" pitchFamily="34" charset="0"/>
                          <a:cs typeface="Verdana" pitchFamily="34" charset="0"/>
                        </a:rPr>
                        <a:t>$40.80</a:t>
                      </a:r>
                    </a:p>
                  </a:txBody>
                  <a:tcPr/>
                </a:tc>
                <a:tc>
                  <a:txBody>
                    <a:bodyPr/>
                    <a:lstStyle/>
                    <a:p>
                      <a:pPr algn="r"/>
                      <a:endParaRPr lang="en-US" sz="1400" dirty="0">
                        <a:latin typeface="Verdana" pitchFamily="34" charset="0"/>
                        <a:ea typeface="Verdana" pitchFamily="34" charset="0"/>
                        <a:cs typeface="Verdana" pitchFamily="34" charset="0"/>
                      </a:endParaRPr>
                    </a:p>
                  </a:txBody>
                  <a:tcPr/>
                </a:tc>
                <a:tc>
                  <a:txBody>
                    <a:bodyPr/>
                    <a:lstStyle/>
                    <a:p>
                      <a:pPr marL="0" indent="0" algn="r"/>
                      <a:r>
                        <a:rPr lang="en-US" sz="1400" dirty="0">
                          <a:latin typeface="Verdana" pitchFamily="34" charset="0"/>
                          <a:ea typeface="Verdana" pitchFamily="34" charset="0"/>
                          <a:cs typeface="Verdana" pitchFamily="34" charset="0"/>
                        </a:rPr>
                        <a:t>$        </a:t>
                      </a:r>
                      <a:r>
                        <a:rPr lang="en-US" sz="1400" baseline="0" dirty="0">
                          <a:latin typeface="Verdana" pitchFamily="34" charset="0"/>
                          <a:ea typeface="Verdana" pitchFamily="34" charset="0"/>
                          <a:cs typeface="Verdana" pitchFamily="34" charset="0"/>
                        </a:rPr>
                        <a:t> 0</a:t>
                      </a:r>
                    </a:p>
                  </a:txBody>
                  <a:tcPr/>
                </a:tc>
                <a:tc>
                  <a:txBody>
                    <a:bodyPr/>
                    <a:lstStyle/>
                    <a:p>
                      <a:pPr algn="r"/>
                      <a:endParaRPr lang="en-US" sz="1400" dirty="0">
                        <a:latin typeface="Verdana" pitchFamily="34" charset="0"/>
                        <a:ea typeface="Verdana" pitchFamily="34" charset="0"/>
                        <a:cs typeface="Verdana"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a:latin typeface="Verdana" pitchFamily="34" charset="0"/>
                          <a:ea typeface="Verdana" pitchFamily="34" charset="0"/>
                          <a:cs typeface="Verdana" pitchFamily="34" charset="0"/>
                        </a:rPr>
                        <a:t>$      40.80</a:t>
                      </a:r>
                    </a:p>
                  </a:txBody>
                  <a:tcPr/>
                </a:tc>
                <a:extLst>
                  <a:ext uri="{0D108BD9-81ED-4DB2-BD59-A6C34878D82A}">
                    <a16:rowId xmlns:a16="http://schemas.microsoft.com/office/drawing/2014/main" val="10002"/>
                  </a:ext>
                </a:extLst>
              </a:tr>
              <a:tr h="312348">
                <a:tc>
                  <a:txBody>
                    <a:bodyPr/>
                    <a:lstStyle/>
                    <a:p>
                      <a:r>
                        <a:rPr lang="en-US" sz="1400" dirty="0">
                          <a:latin typeface="Verdana" pitchFamily="34" charset="0"/>
                          <a:ea typeface="Verdana" pitchFamily="34" charset="0"/>
                          <a:cs typeface="Verdana" pitchFamily="34" charset="0"/>
                        </a:rPr>
                        <a:t>2</a:t>
                      </a:r>
                    </a:p>
                  </a:txBody>
                  <a:tcPr/>
                </a:tc>
                <a:tc>
                  <a:txBody>
                    <a:bodyPr/>
                    <a:lstStyle/>
                    <a:p>
                      <a:pPr algn="r"/>
                      <a:r>
                        <a:rPr lang="en-US" sz="1400" dirty="0">
                          <a:latin typeface="Verdana" pitchFamily="34" charset="0"/>
                          <a:ea typeface="Verdana" pitchFamily="34" charset="0"/>
                          <a:cs typeface="Verdana" pitchFamily="34" charset="0"/>
                        </a:rPr>
                        <a:t>3</a:t>
                      </a:r>
                    </a:p>
                  </a:txBody>
                  <a:tcPr/>
                </a:tc>
                <a:tc>
                  <a:txBody>
                    <a:bodyPr/>
                    <a:lstStyle/>
                    <a:p>
                      <a:pPr algn="r"/>
                      <a:r>
                        <a:rPr lang="en-US" sz="1400" dirty="0">
                          <a:latin typeface="Verdana" pitchFamily="34" charset="0"/>
                          <a:ea typeface="Verdana" pitchFamily="34" charset="0"/>
                          <a:cs typeface="Verdana" pitchFamily="34" charset="0"/>
                        </a:rPr>
                        <a:t>1,050.60</a:t>
                      </a:r>
                    </a:p>
                  </a:txBody>
                  <a:tcPr/>
                </a:tc>
                <a:tc>
                  <a:txBody>
                    <a:bodyPr/>
                    <a:lstStyle/>
                    <a:p>
                      <a:pPr algn="r"/>
                      <a:r>
                        <a:rPr lang="en-US" sz="1400" dirty="0">
                          <a:latin typeface="Verdana" pitchFamily="34" charset="0"/>
                          <a:ea typeface="Verdana" pitchFamily="34" charset="0"/>
                          <a:cs typeface="Verdana" pitchFamily="34" charset="0"/>
                        </a:rPr>
                        <a:t>42.02</a:t>
                      </a:r>
                    </a:p>
                  </a:txBody>
                  <a:tcPr/>
                </a:tc>
                <a:tc>
                  <a:txBody>
                    <a:bodyPr/>
                    <a:lstStyle/>
                    <a:p>
                      <a:pPr algn="r"/>
                      <a:endParaRPr lang="en-US" sz="1400" dirty="0">
                        <a:latin typeface="Verdana" pitchFamily="34" charset="0"/>
                        <a:ea typeface="Verdana" pitchFamily="34" charset="0"/>
                        <a:cs typeface="Verdana" pitchFamily="34" charset="0"/>
                      </a:endParaRPr>
                    </a:p>
                  </a:txBody>
                  <a:tcPr/>
                </a:tc>
                <a:tc>
                  <a:txBody>
                    <a:bodyPr/>
                    <a:lstStyle/>
                    <a:p>
                      <a:pPr algn="r"/>
                      <a:r>
                        <a:rPr lang="en-US" sz="1400" dirty="0">
                          <a:latin typeface="Verdana" pitchFamily="34" charset="0"/>
                          <a:ea typeface="Verdana" pitchFamily="34" charset="0"/>
                          <a:cs typeface="Verdana" pitchFamily="34" charset="0"/>
                        </a:rPr>
                        <a:t>0</a:t>
                      </a:r>
                    </a:p>
                  </a:txBody>
                  <a:tcPr/>
                </a:tc>
                <a:tc>
                  <a:txBody>
                    <a:bodyPr/>
                    <a:lstStyle/>
                    <a:p>
                      <a:pPr algn="r"/>
                      <a:endParaRPr lang="en-US" sz="1400" dirty="0">
                        <a:latin typeface="Verdana" pitchFamily="34" charset="0"/>
                        <a:ea typeface="Verdana" pitchFamily="34" charset="0"/>
                        <a:cs typeface="Verdana" pitchFamily="34" charset="0"/>
                      </a:endParaRPr>
                    </a:p>
                  </a:txBody>
                  <a:tcPr/>
                </a:tc>
                <a:tc>
                  <a:txBody>
                    <a:bodyPr/>
                    <a:lstStyle/>
                    <a:p>
                      <a:pPr algn="r"/>
                      <a:r>
                        <a:rPr lang="en-US" sz="1400" dirty="0">
                          <a:latin typeface="Verdana" pitchFamily="34" charset="0"/>
                          <a:ea typeface="Verdana" pitchFamily="34" charset="0"/>
                          <a:cs typeface="Verdana" pitchFamily="34" charset="0"/>
                        </a:rPr>
                        <a:t>42.02</a:t>
                      </a:r>
                    </a:p>
                  </a:txBody>
                  <a:tcPr/>
                </a:tc>
                <a:extLst>
                  <a:ext uri="{0D108BD9-81ED-4DB2-BD59-A6C34878D82A}">
                    <a16:rowId xmlns:a16="http://schemas.microsoft.com/office/drawing/2014/main" val="10003"/>
                  </a:ext>
                </a:extLst>
              </a:tr>
              <a:tr h="312348">
                <a:tc>
                  <a:txBody>
                    <a:bodyPr/>
                    <a:lstStyle/>
                    <a:p>
                      <a:r>
                        <a:rPr lang="en-US" sz="1400" dirty="0">
                          <a:latin typeface="Verdana" pitchFamily="34" charset="0"/>
                          <a:ea typeface="Verdana" pitchFamily="34" charset="0"/>
                          <a:cs typeface="Verdana" pitchFamily="34" charset="0"/>
                        </a:rPr>
                        <a:t>3</a:t>
                      </a:r>
                    </a:p>
                  </a:txBody>
                  <a:tcPr/>
                </a:tc>
                <a:tc>
                  <a:txBody>
                    <a:bodyPr/>
                    <a:lstStyle/>
                    <a:p>
                      <a:pPr algn="r"/>
                      <a:r>
                        <a:rPr lang="en-US" sz="1400" dirty="0">
                          <a:latin typeface="Verdana" pitchFamily="34" charset="0"/>
                          <a:ea typeface="Verdana" pitchFamily="34" charset="0"/>
                          <a:cs typeface="Verdana" pitchFamily="34" charset="0"/>
                        </a:rPr>
                        <a:t>1</a:t>
                      </a:r>
                    </a:p>
                  </a:txBody>
                  <a:tcPr/>
                </a:tc>
                <a:tc>
                  <a:txBody>
                    <a:bodyPr/>
                    <a:lstStyle/>
                    <a:p>
                      <a:pPr algn="r"/>
                      <a:r>
                        <a:rPr lang="en-US" sz="1400" dirty="0">
                          <a:latin typeface="Verdana" pitchFamily="34" charset="0"/>
                          <a:ea typeface="Verdana" pitchFamily="34" charset="0"/>
                          <a:cs typeface="Verdana" pitchFamily="34" charset="0"/>
                        </a:rPr>
                        <a:t>1,061.11</a:t>
                      </a:r>
                    </a:p>
                  </a:txBody>
                  <a:tcPr/>
                </a:tc>
                <a:tc>
                  <a:txBody>
                    <a:bodyPr/>
                    <a:lstStyle/>
                    <a:p>
                      <a:pPr algn="r"/>
                      <a:r>
                        <a:rPr lang="en-US" sz="1400" dirty="0">
                          <a:latin typeface="Verdana" pitchFamily="34" charset="0"/>
                          <a:ea typeface="Verdana" pitchFamily="34" charset="0"/>
                          <a:cs typeface="Verdana" pitchFamily="34" charset="0"/>
                        </a:rPr>
                        <a:t>42.44</a:t>
                      </a:r>
                    </a:p>
                  </a:txBody>
                  <a:tcPr/>
                </a:tc>
                <a:tc>
                  <a:txBody>
                    <a:bodyPr/>
                    <a:lstStyle/>
                    <a:p>
                      <a:pPr algn="r"/>
                      <a:endParaRPr lang="en-US" sz="1400" dirty="0">
                        <a:latin typeface="Verdana" pitchFamily="34" charset="0"/>
                        <a:ea typeface="Verdana" pitchFamily="34" charset="0"/>
                        <a:cs typeface="Verdana" pitchFamily="34" charset="0"/>
                      </a:endParaRPr>
                    </a:p>
                  </a:txBody>
                  <a:tcPr/>
                </a:tc>
                <a:tc>
                  <a:txBody>
                    <a:bodyPr/>
                    <a:lstStyle/>
                    <a:p>
                      <a:pPr algn="r"/>
                      <a:r>
                        <a:rPr lang="en-US" sz="1400" dirty="0">
                          <a:latin typeface="Verdana" pitchFamily="34" charset="0"/>
                          <a:ea typeface="Verdana" pitchFamily="34" charset="0"/>
                          <a:cs typeface="Verdana" pitchFamily="34" charset="0"/>
                        </a:rPr>
                        <a:t>1,061.11</a:t>
                      </a:r>
                    </a:p>
                  </a:txBody>
                  <a:tcPr/>
                </a:tc>
                <a:tc>
                  <a:txBody>
                    <a:bodyPr/>
                    <a:lstStyle/>
                    <a:p>
                      <a:pPr algn="r"/>
                      <a:endParaRPr lang="en-US" sz="1400" dirty="0">
                        <a:latin typeface="Verdana" pitchFamily="34" charset="0"/>
                        <a:ea typeface="Verdana" pitchFamily="34" charset="0"/>
                        <a:cs typeface="Verdana" pitchFamily="34" charset="0"/>
                      </a:endParaRPr>
                    </a:p>
                  </a:txBody>
                  <a:tcPr/>
                </a:tc>
                <a:tc>
                  <a:txBody>
                    <a:bodyPr/>
                    <a:lstStyle/>
                    <a:p>
                      <a:pPr algn="r"/>
                      <a:r>
                        <a:rPr lang="en-US" sz="1400" dirty="0">
                          <a:latin typeface="Verdana" pitchFamily="34" charset="0"/>
                          <a:ea typeface="Verdana" pitchFamily="34" charset="0"/>
                          <a:cs typeface="Verdana" pitchFamily="34" charset="0"/>
                        </a:rPr>
                        <a:t>1,103.55</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86553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767</TotalTime>
  <Words>1684</Words>
  <Application>Microsoft Office PowerPoint</Application>
  <PresentationFormat>On-screen Show (4:3)</PresentationFormat>
  <Paragraphs>351</Paragraphs>
  <Slides>38</Slides>
  <Notes>34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6" baseType="lpstr">
      <vt:lpstr>ＭＳ Ｐゴシック</vt:lpstr>
      <vt:lpstr>Arial</vt:lpstr>
      <vt:lpstr>Calibri</vt:lpstr>
      <vt:lpstr>Courier New</vt:lpstr>
      <vt:lpstr>Verdana</vt:lpstr>
      <vt:lpstr>Wingdings</vt:lpstr>
      <vt:lpstr>Office Theme</vt:lpstr>
      <vt:lpstr>Equation</vt:lpstr>
      <vt:lpstr>Chapter 14</vt:lpstr>
      <vt:lpstr>Overview</vt:lpstr>
      <vt:lpstr>Bond Characteristics</vt:lpstr>
      <vt:lpstr>U.S. Treasury Bonds</vt:lpstr>
      <vt:lpstr>Corporate Bonds</vt:lpstr>
      <vt:lpstr>Preferred Stock</vt:lpstr>
      <vt:lpstr>International Bonds</vt:lpstr>
      <vt:lpstr>Innovation in the Bond Market</vt:lpstr>
      <vt:lpstr>Principal and Interest Payments for TIPS</vt:lpstr>
      <vt:lpstr>Bond Pricing (1 of 2)</vt:lpstr>
      <vt:lpstr>Bond Pricing (2 of 2)</vt:lpstr>
      <vt:lpstr>Bond Prices and Yields</vt:lpstr>
      <vt:lpstr>The Inverse Relationship Between Bond Prices and Yields</vt:lpstr>
      <vt:lpstr>Table 14.2 Bond Prices at Different Interest Rates</vt:lpstr>
      <vt:lpstr>Bond Yields: Yield to Maturity</vt:lpstr>
      <vt:lpstr>Yield to Maturity Example</vt:lpstr>
      <vt:lpstr>Bond Yields: YTM Versus Current Yield (1 of 2)</vt:lpstr>
      <vt:lpstr>Bond Yields: YTM Versus Current Yield (2 of 2)</vt:lpstr>
      <vt:lpstr>Bond Yields: Yield to Call</vt:lpstr>
      <vt:lpstr>Bond Prices: Callable and Straight Debt</vt:lpstr>
      <vt:lpstr>Bond Yields: Realized Yield versus YTM</vt:lpstr>
      <vt:lpstr>Growth of Invested Funds</vt:lpstr>
      <vt:lpstr>Prices over Time of 30-Year Maturity Bonds</vt:lpstr>
      <vt:lpstr>Bond Prices Over Time: YTM versus HPR</vt:lpstr>
      <vt:lpstr>The Price of a 30-Year Zero-Coupon Bond over Time</vt:lpstr>
      <vt:lpstr>Default Risk and Bond Pricing (1 of 2)</vt:lpstr>
      <vt:lpstr>Default Risk and Bond Pricing (2 of 2)</vt:lpstr>
      <vt:lpstr>Financial Ratios and Default Risk by Rating Class, Long-Term Debt (1 of 2)</vt:lpstr>
      <vt:lpstr>Financial Ratios and Default Risk by Rating Class, Long-Term Debt (2 of 2)</vt:lpstr>
      <vt:lpstr>Discriminant Analysis</vt:lpstr>
      <vt:lpstr>Default Risk and Bond Pricing:  Bond Indentures</vt:lpstr>
      <vt:lpstr>YTM and Default Risk</vt:lpstr>
      <vt:lpstr>Altman Z-Score and Default Risk</vt:lpstr>
      <vt:lpstr>Yield Spreads </vt:lpstr>
      <vt:lpstr>Default Risk and CDS (1 of 2)</vt:lpstr>
      <vt:lpstr>Default Risk and CDS (2 of 2)</vt:lpstr>
      <vt:lpstr>Figure 14.13 Collateralized Debt Obligations</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 Bond Prices and Yields</dc:title>
  <dc:creator>Bodie</dc:creator>
  <cp:lastModifiedBy>Malvine Litten</cp:lastModifiedBy>
  <cp:revision>192</cp:revision>
  <dcterms:created xsi:type="dcterms:W3CDTF">2017-03-16T02:07:36Z</dcterms:created>
  <dcterms:modified xsi:type="dcterms:W3CDTF">2017-07-31T18:10:22Z</dcterms:modified>
</cp:coreProperties>
</file>